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7" r:id="rId110"/>
    <p:sldId id="364" r:id="rId111"/>
    <p:sldId id="365" r:id="rId1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B96F462D-E4AC-4B4F-8FA9-846C2ED82584}">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7"/>
            <p14:sldId id="364"/>
            <p14:sldId id="36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67F3F3"/>
    <a:srgbClr val="FF00FF"/>
    <a:srgbClr val="2FF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82" autoAdjust="0"/>
    <p:restoredTop sz="94660"/>
  </p:normalViewPr>
  <p:slideViewPr>
    <p:cSldViewPr>
      <p:cViewPr>
        <p:scale>
          <a:sx n="81" d="100"/>
          <a:sy n="81" d="100"/>
        </p:scale>
        <p:origin x="-108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19" name="Footer Placeholder 18"/>
          <p:cNvSpPr>
            <a:spLocks noGrp="1"/>
          </p:cNvSpPr>
          <p:nvPr>
            <p:ph type="ftr" sz="quarter" idx="11"/>
          </p:nvPr>
        </p:nvSpPr>
        <p:spPr/>
        <p:txBody>
          <a:bodyPr/>
          <a:lstStyle/>
          <a:p>
            <a:endParaRPr lang="tr-TR" dirty="0"/>
          </a:p>
        </p:txBody>
      </p:sp>
      <p:sp>
        <p:nvSpPr>
          <p:cNvPr id="27" name="Slide Number Placeholder 26"/>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t>‹#›</a:t>
            </a:fld>
            <a:endParaRPr lang="tr-TR"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dirty="0"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9.02.2020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t>9.02.2020</a:t>
            </a:fld>
            <a:endParaRPr lang="tr-TR"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t>‹#›</a:t>
            </a:fld>
            <a:endParaRPr lang="tr-TR"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9552" y="1268760"/>
            <a:ext cx="7772400" cy="1440160"/>
          </a:xfrm>
          <a:scene3d>
            <a:camera prst="orthographicFront"/>
            <a:lightRig rig="freezing" dir="t">
              <a:rot lat="0" lon="0" rev="5640000"/>
            </a:lightRig>
          </a:scene3d>
          <a:sp3d>
            <a:bevelT w="165100" prst="coolSlant"/>
          </a:sp3d>
        </p:spPr>
        <p:txBody>
          <a:bodyPr>
            <a:normAutofit/>
            <a:scene3d>
              <a:camera prst="orthographicFront"/>
              <a:lightRig rig="freezing" dir="t">
                <a:rot lat="0" lon="0" rev="5640000"/>
              </a:lightRig>
            </a:scene3d>
            <a:sp3d prstMaterial="flat">
              <a:bevelT w="38100" h="38100"/>
              <a:contourClr>
                <a:schemeClr val="tx2"/>
              </a:contourClr>
            </a:sp3d>
          </a:bodyPr>
          <a:lstStyle/>
          <a:p>
            <a:pPr algn="ctr"/>
            <a:r>
              <a:rPr lang="tr-TR" dirty="0" smtClean="0">
                <a:solidFill>
                  <a:schemeClr val="tx1"/>
                </a:solidFill>
              </a:rPr>
              <a:t>SYNTAX</a:t>
            </a:r>
            <a:endParaRPr lang="tr-TR" dirty="0">
              <a:solidFill>
                <a:schemeClr val="tx1"/>
              </a:solidFill>
            </a:endParaRPr>
          </a:p>
        </p:txBody>
      </p:sp>
      <p:sp>
        <p:nvSpPr>
          <p:cNvPr id="3" name="Alt Başlık 2"/>
          <p:cNvSpPr>
            <a:spLocks noGrp="1"/>
          </p:cNvSpPr>
          <p:nvPr>
            <p:ph type="subTitle" idx="1"/>
          </p:nvPr>
        </p:nvSpPr>
        <p:spPr>
          <a:xfrm>
            <a:off x="755576" y="3429000"/>
            <a:ext cx="7854696" cy="1752600"/>
          </a:xfrm>
        </p:spPr>
        <p:txBody>
          <a:bodyPr>
            <a:normAutofit/>
          </a:bodyPr>
          <a:lstStyle/>
          <a:p>
            <a:pPr algn="ctr"/>
            <a:r>
              <a:rPr lang="en-US" sz="4000" dirty="0" smtClean="0">
                <a:latin typeface="French Script MT" pitchFamily="66" charset="0"/>
              </a:rPr>
              <a:t>The Sentence Patterns of </a:t>
            </a:r>
            <a:r>
              <a:rPr lang="en-US" sz="4000" dirty="0" smtClean="0">
                <a:latin typeface="French Script MT" pitchFamily="66" charset="0"/>
              </a:rPr>
              <a:t>Language</a:t>
            </a:r>
            <a:endParaRPr lang="tr-TR" sz="4000" dirty="0" smtClean="0">
              <a:latin typeface="French Script MT" pitchFamily="66" charset="0"/>
            </a:endParaRPr>
          </a:p>
          <a:p>
            <a:pPr algn="ctr"/>
            <a:r>
              <a:rPr lang="tr-TR" sz="4000" dirty="0" smtClean="0">
                <a:latin typeface="French Script MT" pitchFamily="66" charset="0"/>
              </a:rPr>
              <a:t>Prof. </a:t>
            </a:r>
            <a:r>
              <a:rPr lang="tr-TR" sz="4000" smtClean="0">
                <a:latin typeface="French Script MT" pitchFamily="66" charset="0"/>
              </a:rPr>
              <a:t>Dr. </a:t>
            </a:r>
            <a:r>
              <a:rPr lang="tr-TR" sz="4000" dirty="0" smtClean="0">
                <a:latin typeface="French Script MT" pitchFamily="66" charset="0"/>
              </a:rPr>
              <a:t>Nalan KIZILTAN </a:t>
            </a:r>
            <a:endParaRPr lang="en-US" sz="4000" dirty="0">
              <a:latin typeface="French Script MT" pitchFamily="66" charset="0"/>
            </a:endParaRPr>
          </a:p>
        </p:txBody>
      </p:sp>
    </p:spTree>
    <p:extLst>
      <p:ext uri="{BB962C8B-B14F-4D97-AF65-F5344CB8AC3E}">
        <p14:creationId xmlns:p14="http://schemas.microsoft.com/office/powerpoint/2010/main" val="2752801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980728"/>
            <a:ext cx="8229600" cy="5040560"/>
          </a:xfrm>
        </p:spPr>
        <p:txBody>
          <a:bodyPr/>
          <a:lstStyle/>
          <a:p>
            <a:pPr marL="0" indent="0">
              <a:buNone/>
            </a:pPr>
            <a:r>
              <a:rPr lang="en-US" dirty="0" smtClean="0">
                <a:latin typeface="+mj-lt"/>
              </a:rPr>
              <a:t>The</a:t>
            </a:r>
            <a:r>
              <a:rPr lang="tr-TR" dirty="0" smtClean="0">
                <a:latin typeface="+mj-lt"/>
              </a:rPr>
              <a:t> </a:t>
            </a:r>
            <a:r>
              <a:rPr lang="en-US" dirty="0" smtClean="0">
                <a:latin typeface="+mj-lt"/>
              </a:rPr>
              <a:t>language</a:t>
            </a:r>
            <a:r>
              <a:rPr lang="tr-TR" dirty="0" smtClean="0">
                <a:latin typeface="+mj-lt"/>
              </a:rPr>
              <a:t> is </a:t>
            </a:r>
            <a:r>
              <a:rPr lang="en-US" dirty="0" smtClean="0">
                <a:latin typeface="+mj-lt"/>
              </a:rPr>
              <a:t>the</a:t>
            </a:r>
            <a:r>
              <a:rPr lang="tr-TR" dirty="0" smtClean="0">
                <a:latin typeface="+mj-lt"/>
              </a:rPr>
              <a:t> set of </a:t>
            </a:r>
            <a:r>
              <a:rPr lang="en-US" dirty="0" smtClean="0">
                <a:latin typeface="+mj-lt"/>
              </a:rPr>
              <a:t>sentences</a:t>
            </a:r>
            <a:r>
              <a:rPr lang="tr-TR" dirty="0" smtClean="0">
                <a:latin typeface="+mj-lt"/>
              </a:rPr>
              <a:t> </a:t>
            </a:r>
            <a:r>
              <a:rPr lang="tr-TR" dirty="0" err="1" smtClean="0">
                <a:latin typeface="+mj-lt"/>
              </a:rPr>
              <a:t>that</a:t>
            </a:r>
            <a:r>
              <a:rPr lang="tr-TR" dirty="0" smtClean="0">
                <a:latin typeface="+mj-lt"/>
              </a:rPr>
              <a:t> </a:t>
            </a:r>
            <a:r>
              <a:rPr lang="tr-TR" dirty="0" err="1" smtClean="0">
                <a:latin typeface="+mj-lt"/>
              </a:rPr>
              <a:t>are</a:t>
            </a:r>
            <a:r>
              <a:rPr lang="tr-TR" dirty="0" smtClean="0">
                <a:latin typeface="+mj-lt"/>
              </a:rPr>
              <a:t> </a:t>
            </a:r>
            <a:r>
              <a:rPr lang="tr-TR" dirty="0" err="1" smtClean="0">
                <a:latin typeface="+mj-lt"/>
              </a:rPr>
              <a:t>described</a:t>
            </a:r>
            <a:r>
              <a:rPr lang="tr-TR" dirty="0" smtClean="0">
                <a:latin typeface="+mj-lt"/>
              </a:rPr>
              <a:t> </a:t>
            </a:r>
            <a:r>
              <a:rPr lang="tr-TR" dirty="0" err="1" smtClean="0">
                <a:latin typeface="+mj-lt"/>
              </a:rPr>
              <a:t>by</a:t>
            </a:r>
            <a:r>
              <a:rPr lang="tr-TR" dirty="0" smtClean="0">
                <a:latin typeface="+mj-lt"/>
              </a:rPr>
              <a:t> </a:t>
            </a:r>
            <a:r>
              <a:rPr lang="tr-TR" dirty="0" err="1" smtClean="0">
                <a:latin typeface="+mj-lt"/>
              </a:rPr>
              <a:t>the</a:t>
            </a:r>
            <a:r>
              <a:rPr lang="tr-TR" dirty="0" smtClean="0">
                <a:latin typeface="+mj-lt"/>
              </a:rPr>
              <a:t> </a:t>
            </a:r>
            <a:r>
              <a:rPr lang="tr-TR" dirty="0" err="1" smtClean="0">
                <a:latin typeface="+mj-lt"/>
              </a:rPr>
              <a:t>grammer</a:t>
            </a:r>
            <a:r>
              <a:rPr lang="tr-TR" dirty="0" smtClean="0">
                <a:latin typeface="+mj-lt"/>
              </a:rPr>
              <a:t>. </a:t>
            </a:r>
            <a:r>
              <a:rPr lang="tr-TR" dirty="0" err="1" smtClean="0">
                <a:latin typeface="+mj-lt"/>
              </a:rPr>
              <a:t>The</a:t>
            </a:r>
            <a:r>
              <a:rPr lang="tr-TR" dirty="0" smtClean="0">
                <a:latin typeface="+mj-lt"/>
              </a:rPr>
              <a:t> </a:t>
            </a:r>
            <a:r>
              <a:rPr lang="tr-TR" dirty="0" err="1" smtClean="0">
                <a:latin typeface="+mj-lt"/>
              </a:rPr>
              <a:t>grammer</a:t>
            </a:r>
            <a:r>
              <a:rPr lang="tr-TR" dirty="0" smtClean="0">
                <a:latin typeface="+mj-lt"/>
              </a:rPr>
              <a:t> ‘’</a:t>
            </a:r>
            <a:r>
              <a:rPr lang="tr-TR" dirty="0" err="1" smtClean="0">
                <a:latin typeface="+mj-lt"/>
              </a:rPr>
              <a:t>generates</a:t>
            </a:r>
            <a:r>
              <a:rPr lang="tr-TR" dirty="0" smtClean="0">
                <a:latin typeface="+mj-lt"/>
              </a:rPr>
              <a:t>’’</a:t>
            </a:r>
            <a:r>
              <a:rPr lang="tr-TR" dirty="0" smtClean="0">
                <a:solidFill>
                  <a:srgbClr val="00FF00"/>
                </a:solidFill>
                <a:latin typeface="+mj-lt"/>
              </a:rPr>
              <a:t> </a:t>
            </a:r>
            <a:r>
              <a:rPr lang="tr-TR" dirty="0" err="1" smtClean="0">
                <a:latin typeface="+mj-lt"/>
              </a:rPr>
              <a:t>the</a:t>
            </a:r>
            <a:r>
              <a:rPr lang="tr-TR" dirty="0" smtClean="0">
                <a:latin typeface="+mj-lt"/>
              </a:rPr>
              <a:t> </a:t>
            </a:r>
            <a:r>
              <a:rPr lang="tr-TR" dirty="0" err="1" smtClean="0">
                <a:latin typeface="+mj-lt"/>
              </a:rPr>
              <a:t>sentences</a:t>
            </a:r>
            <a:r>
              <a:rPr lang="tr-TR" dirty="0" smtClean="0">
                <a:latin typeface="+mj-lt"/>
              </a:rPr>
              <a:t> it </a:t>
            </a:r>
            <a:r>
              <a:rPr lang="tr-TR" dirty="0" err="1" smtClean="0">
                <a:latin typeface="+mj-lt"/>
              </a:rPr>
              <a:t>describes</a:t>
            </a:r>
            <a:r>
              <a:rPr lang="tr-TR" dirty="0" smtClean="0">
                <a:latin typeface="+mj-lt"/>
              </a:rPr>
              <a:t> </a:t>
            </a:r>
            <a:r>
              <a:rPr lang="tr-TR" dirty="0" err="1" smtClean="0">
                <a:latin typeface="+mj-lt"/>
              </a:rPr>
              <a:t>and</a:t>
            </a:r>
            <a:r>
              <a:rPr lang="tr-TR" dirty="0" smtClean="0">
                <a:latin typeface="+mj-lt"/>
              </a:rPr>
              <a:t> </a:t>
            </a:r>
            <a:r>
              <a:rPr lang="tr-TR" dirty="0" err="1" smtClean="0">
                <a:latin typeface="+mj-lt"/>
              </a:rPr>
              <a:t>their</a:t>
            </a:r>
            <a:r>
              <a:rPr lang="tr-TR" dirty="0" smtClean="0">
                <a:latin typeface="+mj-lt"/>
              </a:rPr>
              <a:t> </a:t>
            </a:r>
            <a:r>
              <a:rPr lang="en-US" dirty="0" smtClean="0">
                <a:latin typeface="+mj-lt"/>
              </a:rPr>
              <a:t>structural</a:t>
            </a:r>
            <a:r>
              <a:rPr lang="tr-TR" dirty="0" smtClean="0">
                <a:latin typeface="+mj-lt"/>
              </a:rPr>
              <a:t> </a:t>
            </a:r>
            <a:r>
              <a:rPr lang="en-US" dirty="0" smtClean="0">
                <a:latin typeface="+mj-lt"/>
              </a:rPr>
              <a:t>descriptions</a:t>
            </a:r>
            <a:r>
              <a:rPr lang="tr-TR" dirty="0" smtClean="0">
                <a:latin typeface="+mj-lt"/>
              </a:rPr>
              <a:t>. Chomsky(1957)</a:t>
            </a:r>
          </a:p>
          <a:p>
            <a:pPr marL="0" indent="0">
              <a:buNone/>
            </a:pPr>
            <a:endParaRPr lang="tr-TR" dirty="0">
              <a:latin typeface="+mj-lt"/>
            </a:endParaRPr>
          </a:p>
          <a:p>
            <a:pPr marL="0" indent="0">
              <a:buNone/>
            </a:pPr>
            <a:r>
              <a:rPr lang="tr-TR" dirty="0" err="1" smtClean="0">
                <a:latin typeface="+mj-lt"/>
              </a:rPr>
              <a:t>Knowing</a:t>
            </a:r>
            <a:r>
              <a:rPr lang="tr-TR" dirty="0" smtClean="0">
                <a:latin typeface="+mj-lt"/>
              </a:rPr>
              <a:t> a </a:t>
            </a:r>
            <a:r>
              <a:rPr lang="tr-TR" dirty="0" err="1" smtClean="0">
                <a:latin typeface="+mj-lt"/>
              </a:rPr>
              <a:t>language</a:t>
            </a:r>
            <a:r>
              <a:rPr lang="tr-TR" dirty="0" smtClean="0">
                <a:latin typeface="+mj-lt"/>
              </a:rPr>
              <a:t> </a:t>
            </a:r>
            <a:r>
              <a:rPr lang="tr-TR" dirty="0" err="1" smtClean="0">
                <a:latin typeface="+mj-lt"/>
              </a:rPr>
              <a:t>includes</a:t>
            </a:r>
            <a:r>
              <a:rPr lang="tr-TR" dirty="0" smtClean="0">
                <a:latin typeface="+mj-lt"/>
              </a:rPr>
              <a:t> </a:t>
            </a:r>
            <a:r>
              <a:rPr lang="tr-TR" dirty="0" err="1" smtClean="0">
                <a:latin typeface="+mj-lt"/>
              </a:rPr>
              <a:t>the</a:t>
            </a:r>
            <a:r>
              <a:rPr lang="tr-TR" dirty="0" smtClean="0">
                <a:latin typeface="+mj-lt"/>
              </a:rPr>
              <a:t> </a:t>
            </a:r>
            <a:r>
              <a:rPr lang="tr-TR" dirty="0" err="1" smtClean="0">
                <a:latin typeface="+mj-lt"/>
              </a:rPr>
              <a:t>ability</a:t>
            </a:r>
            <a:r>
              <a:rPr lang="tr-TR" dirty="0" smtClean="0">
                <a:latin typeface="+mj-lt"/>
              </a:rPr>
              <a:t> </a:t>
            </a:r>
            <a:r>
              <a:rPr lang="tr-TR" dirty="0" err="1" smtClean="0">
                <a:latin typeface="+mj-lt"/>
              </a:rPr>
              <a:t>to</a:t>
            </a:r>
            <a:r>
              <a:rPr lang="tr-TR" dirty="0" smtClean="0">
                <a:latin typeface="+mj-lt"/>
              </a:rPr>
              <a:t> put </a:t>
            </a:r>
            <a:r>
              <a:rPr lang="tr-TR" dirty="0" err="1" smtClean="0">
                <a:latin typeface="+mj-lt"/>
              </a:rPr>
              <a:t>words</a:t>
            </a:r>
            <a:r>
              <a:rPr lang="tr-TR" dirty="0" smtClean="0">
                <a:latin typeface="+mj-lt"/>
              </a:rPr>
              <a:t> </a:t>
            </a:r>
            <a:r>
              <a:rPr lang="tr-TR" dirty="0" err="1" smtClean="0">
                <a:latin typeface="+mj-lt"/>
              </a:rPr>
              <a:t>together</a:t>
            </a:r>
            <a:r>
              <a:rPr lang="tr-TR" dirty="0" smtClean="0">
                <a:latin typeface="+mj-lt"/>
              </a:rPr>
              <a:t> </a:t>
            </a:r>
            <a:r>
              <a:rPr lang="tr-TR" dirty="0" err="1" smtClean="0">
                <a:latin typeface="+mj-lt"/>
              </a:rPr>
              <a:t>to</a:t>
            </a:r>
            <a:r>
              <a:rPr lang="tr-TR" dirty="0" smtClean="0">
                <a:latin typeface="+mj-lt"/>
              </a:rPr>
              <a:t> form </a:t>
            </a:r>
            <a:r>
              <a:rPr lang="tr-TR" dirty="0" err="1" smtClean="0">
                <a:latin typeface="+mj-lt"/>
              </a:rPr>
              <a:t>phrases</a:t>
            </a:r>
            <a:r>
              <a:rPr lang="tr-TR" dirty="0" smtClean="0">
                <a:latin typeface="+mj-lt"/>
              </a:rPr>
              <a:t> </a:t>
            </a:r>
            <a:r>
              <a:rPr lang="tr-TR" dirty="0" err="1" smtClean="0">
                <a:latin typeface="+mj-lt"/>
              </a:rPr>
              <a:t>and</a:t>
            </a:r>
            <a:r>
              <a:rPr lang="tr-TR" dirty="0" smtClean="0">
                <a:latin typeface="+mj-lt"/>
              </a:rPr>
              <a:t> </a:t>
            </a:r>
            <a:r>
              <a:rPr lang="tr-TR" dirty="0" err="1" smtClean="0">
                <a:latin typeface="+mj-lt"/>
              </a:rPr>
              <a:t>sentences</a:t>
            </a:r>
            <a:r>
              <a:rPr lang="tr-TR" dirty="0" smtClean="0">
                <a:latin typeface="+mj-lt"/>
              </a:rPr>
              <a:t> </a:t>
            </a:r>
            <a:r>
              <a:rPr lang="tr-TR" dirty="0" err="1" smtClean="0">
                <a:latin typeface="+mj-lt"/>
              </a:rPr>
              <a:t>that</a:t>
            </a:r>
            <a:r>
              <a:rPr lang="tr-TR" dirty="0" smtClean="0">
                <a:latin typeface="+mj-lt"/>
              </a:rPr>
              <a:t> </a:t>
            </a:r>
            <a:r>
              <a:rPr lang="tr-TR" dirty="0" err="1" smtClean="0">
                <a:latin typeface="+mj-lt"/>
              </a:rPr>
              <a:t>express</a:t>
            </a:r>
            <a:r>
              <a:rPr lang="tr-TR" dirty="0" smtClean="0">
                <a:latin typeface="+mj-lt"/>
              </a:rPr>
              <a:t> </a:t>
            </a:r>
            <a:r>
              <a:rPr lang="tr-TR" dirty="0" err="1" smtClean="0">
                <a:latin typeface="+mj-lt"/>
              </a:rPr>
              <a:t>our</a:t>
            </a:r>
            <a:r>
              <a:rPr lang="tr-TR" dirty="0" smtClean="0">
                <a:latin typeface="+mj-lt"/>
              </a:rPr>
              <a:t> </a:t>
            </a:r>
            <a:r>
              <a:rPr lang="tr-TR" dirty="0" err="1" smtClean="0">
                <a:latin typeface="+mj-lt"/>
              </a:rPr>
              <a:t>thoughts</a:t>
            </a:r>
            <a:r>
              <a:rPr lang="tr-TR" dirty="0" smtClean="0">
                <a:latin typeface="+mj-lt"/>
              </a:rPr>
              <a:t>. </a:t>
            </a:r>
            <a:r>
              <a:rPr lang="tr-TR" dirty="0" err="1" smtClean="0">
                <a:latin typeface="+mj-lt"/>
              </a:rPr>
              <a:t>That</a:t>
            </a:r>
            <a:r>
              <a:rPr lang="tr-TR" dirty="0" smtClean="0">
                <a:latin typeface="+mj-lt"/>
              </a:rPr>
              <a:t> </a:t>
            </a:r>
            <a:r>
              <a:rPr lang="tr-TR" dirty="0" err="1" smtClean="0">
                <a:latin typeface="+mj-lt"/>
              </a:rPr>
              <a:t>part</a:t>
            </a:r>
            <a:r>
              <a:rPr lang="tr-TR" dirty="0" smtClean="0">
                <a:latin typeface="+mj-lt"/>
              </a:rPr>
              <a:t> of </a:t>
            </a:r>
            <a:r>
              <a:rPr lang="tr-TR" dirty="0" err="1" smtClean="0">
                <a:latin typeface="+mj-lt"/>
              </a:rPr>
              <a:t>the</a:t>
            </a:r>
            <a:r>
              <a:rPr lang="tr-TR" dirty="0" smtClean="0">
                <a:latin typeface="+mj-lt"/>
              </a:rPr>
              <a:t> </a:t>
            </a:r>
            <a:r>
              <a:rPr lang="tr-TR" dirty="0" err="1" smtClean="0">
                <a:latin typeface="+mj-lt"/>
              </a:rPr>
              <a:t>grammer</a:t>
            </a:r>
            <a:r>
              <a:rPr lang="tr-TR" dirty="0" smtClean="0">
                <a:latin typeface="+mj-lt"/>
              </a:rPr>
              <a:t> </a:t>
            </a:r>
            <a:r>
              <a:rPr lang="tr-TR" dirty="0" err="1" smtClean="0">
                <a:latin typeface="+mj-lt"/>
              </a:rPr>
              <a:t>that</a:t>
            </a:r>
            <a:r>
              <a:rPr lang="tr-TR" dirty="0" smtClean="0">
                <a:latin typeface="+mj-lt"/>
              </a:rPr>
              <a:t> </a:t>
            </a:r>
            <a:r>
              <a:rPr lang="tr-TR" dirty="0" err="1" smtClean="0">
                <a:latin typeface="+mj-lt"/>
              </a:rPr>
              <a:t>represents</a:t>
            </a:r>
            <a:r>
              <a:rPr lang="tr-TR" dirty="0" smtClean="0">
                <a:latin typeface="+mj-lt"/>
              </a:rPr>
              <a:t> a </a:t>
            </a:r>
            <a:r>
              <a:rPr lang="tr-TR" dirty="0" err="1" smtClean="0">
                <a:latin typeface="+mj-lt"/>
              </a:rPr>
              <a:t>speaker’s</a:t>
            </a:r>
            <a:r>
              <a:rPr lang="tr-TR" dirty="0" smtClean="0">
                <a:latin typeface="+mj-lt"/>
              </a:rPr>
              <a:t> </a:t>
            </a:r>
            <a:r>
              <a:rPr lang="tr-TR" dirty="0" err="1" smtClean="0">
                <a:latin typeface="+mj-lt"/>
              </a:rPr>
              <a:t>knowledge</a:t>
            </a:r>
            <a:r>
              <a:rPr lang="tr-TR" dirty="0" smtClean="0">
                <a:latin typeface="+mj-lt"/>
              </a:rPr>
              <a:t> of </a:t>
            </a:r>
            <a:r>
              <a:rPr lang="tr-TR" dirty="0" err="1" smtClean="0">
                <a:latin typeface="+mj-lt"/>
              </a:rPr>
              <a:t>the</a:t>
            </a:r>
            <a:r>
              <a:rPr lang="tr-TR" dirty="0" smtClean="0">
                <a:latin typeface="+mj-lt"/>
              </a:rPr>
              <a:t> </a:t>
            </a:r>
            <a:r>
              <a:rPr lang="tr-TR" dirty="0" err="1" smtClean="0">
                <a:latin typeface="+mj-lt"/>
              </a:rPr>
              <a:t>structure</a:t>
            </a:r>
            <a:r>
              <a:rPr lang="tr-TR" dirty="0" smtClean="0">
                <a:latin typeface="+mj-lt"/>
              </a:rPr>
              <a:t> of </a:t>
            </a:r>
            <a:r>
              <a:rPr lang="tr-TR" dirty="0" err="1" smtClean="0">
                <a:latin typeface="+mj-lt"/>
              </a:rPr>
              <a:t>phrases</a:t>
            </a:r>
            <a:r>
              <a:rPr lang="tr-TR" dirty="0" smtClean="0">
                <a:latin typeface="+mj-lt"/>
              </a:rPr>
              <a:t> </a:t>
            </a:r>
            <a:r>
              <a:rPr lang="tr-TR" dirty="0" err="1" smtClean="0">
                <a:latin typeface="+mj-lt"/>
              </a:rPr>
              <a:t>and</a:t>
            </a:r>
            <a:r>
              <a:rPr lang="tr-TR" dirty="0" smtClean="0">
                <a:latin typeface="+mj-lt"/>
              </a:rPr>
              <a:t> </a:t>
            </a:r>
            <a:r>
              <a:rPr lang="tr-TR" dirty="0" err="1" smtClean="0">
                <a:latin typeface="+mj-lt"/>
              </a:rPr>
              <a:t>sentences</a:t>
            </a:r>
            <a:r>
              <a:rPr lang="tr-TR" dirty="0" smtClean="0">
                <a:latin typeface="+mj-lt"/>
              </a:rPr>
              <a:t> is </a:t>
            </a:r>
            <a:r>
              <a:rPr lang="tr-TR" dirty="0" err="1" smtClean="0">
                <a:latin typeface="+mj-lt"/>
              </a:rPr>
              <a:t>called</a:t>
            </a:r>
            <a:r>
              <a:rPr lang="tr-TR" dirty="0" smtClean="0">
                <a:latin typeface="+mj-lt"/>
              </a:rPr>
              <a:t> </a:t>
            </a:r>
            <a:r>
              <a:rPr lang="tr-TR" dirty="0" err="1">
                <a:latin typeface="+mj-lt"/>
              </a:rPr>
              <a:t>S</a:t>
            </a:r>
            <a:r>
              <a:rPr lang="tr-TR" dirty="0" err="1" smtClean="0">
                <a:latin typeface="+mj-lt"/>
              </a:rPr>
              <a:t>yntax</a:t>
            </a:r>
            <a:r>
              <a:rPr lang="tr-TR" dirty="0" smtClean="0">
                <a:latin typeface="+mj-lt"/>
              </a:rPr>
              <a:t>.</a:t>
            </a:r>
            <a:endParaRPr lang="tr-TR" dirty="0">
              <a:latin typeface="+mj-lt"/>
            </a:endParaRPr>
          </a:p>
        </p:txBody>
      </p:sp>
    </p:spTree>
    <p:extLst>
      <p:ext uri="{BB962C8B-B14F-4D97-AF65-F5344CB8AC3E}">
        <p14:creationId xmlns:p14="http://schemas.microsoft.com/office/powerpoint/2010/main" val="537278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908720"/>
            <a:ext cx="8229600" cy="4389120"/>
          </a:xfrm>
        </p:spPr>
        <p:txBody>
          <a:bodyPr/>
          <a:lstStyle/>
          <a:p>
            <a:r>
              <a:rPr lang="en-US" dirty="0" smtClean="0">
                <a:latin typeface="+mj-lt"/>
              </a:rPr>
              <a:t>Sequences of words that conform to the rules of syntax are well formed or grammatical. </a:t>
            </a:r>
          </a:p>
          <a:p>
            <a:r>
              <a:rPr lang="en-US" dirty="0" smtClean="0">
                <a:latin typeface="+mj-lt"/>
              </a:rPr>
              <a:t>Sequences of words that violate </a:t>
            </a:r>
            <a:r>
              <a:rPr lang="tr-TR" dirty="0" smtClean="0">
                <a:latin typeface="+mj-lt"/>
              </a:rPr>
              <a:t>t</a:t>
            </a:r>
            <a:r>
              <a:rPr lang="en-GB" dirty="0" smtClean="0">
                <a:latin typeface="+mj-lt"/>
              </a:rPr>
              <a:t>h</a:t>
            </a:r>
            <a:r>
              <a:rPr lang="tr-TR" dirty="0" smtClean="0">
                <a:latin typeface="+mj-lt"/>
              </a:rPr>
              <a:t>e </a:t>
            </a:r>
            <a:r>
              <a:rPr lang="en-US" dirty="0" smtClean="0">
                <a:latin typeface="+mj-lt"/>
              </a:rPr>
              <a:t>syntactic rules are ungrammatical.</a:t>
            </a:r>
          </a:p>
          <a:p>
            <a:endParaRPr lang="en-GB" dirty="0">
              <a:latin typeface="+mj-lt"/>
            </a:endParaRPr>
          </a:p>
          <a:p>
            <a:pPr marL="0" indent="0">
              <a:buNone/>
            </a:pPr>
            <a:r>
              <a:rPr lang="en-GB" dirty="0" smtClean="0">
                <a:latin typeface="+mj-lt"/>
              </a:rPr>
              <a:t>  There are two basic principles of sentence organization:</a:t>
            </a:r>
          </a:p>
          <a:p>
            <a:pPr marL="0" indent="0">
              <a:buNone/>
            </a:pPr>
            <a:endParaRPr lang="en-GB" dirty="0">
              <a:latin typeface="+mj-lt"/>
            </a:endParaRPr>
          </a:p>
          <a:p>
            <a:r>
              <a:rPr lang="en-GB" dirty="0" smtClean="0">
                <a:latin typeface="+mj-lt"/>
              </a:rPr>
              <a:t>Linear Order</a:t>
            </a:r>
          </a:p>
          <a:p>
            <a:r>
              <a:rPr lang="en-GB" dirty="0" smtClean="0">
                <a:latin typeface="+mj-lt"/>
              </a:rPr>
              <a:t>Hierarchical Structure</a:t>
            </a:r>
            <a:endParaRPr lang="en-US" dirty="0">
              <a:latin typeface="+mj-lt"/>
            </a:endParaRPr>
          </a:p>
        </p:txBody>
      </p:sp>
    </p:spTree>
    <p:extLst>
      <p:ext uri="{BB962C8B-B14F-4D97-AF65-F5344CB8AC3E}">
        <p14:creationId xmlns:p14="http://schemas.microsoft.com/office/powerpoint/2010/main" val="2835779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435280" cy="5487888"/>
          </a:xfrm>
        </p:spPr>
        <p:txBody>
          <a:bodyPr/>
          <a:lstStyle/>
          <a:p>
            <a:pPr marL="0" indent="0" algn="ctr">
              <a:buNone/>
            </a:pPr>
            <a:r>
              <a:rPr lang="en-GB" dirty="0" smtClean="0">
                <a:latin typeface="+mj-lt"/>
              </a:rPr>
              <a:t>LINEAR ORDER</a:t>
            </a:r>
          </a:p>
          <a:p>
            <a:pPr marL="0" indent="0">
              <a:buNone/>
            </a:pPr>
            <a:endParaRPr lang="en-GB" dirty="0">
              <a:latin typeface="+mj-lt"/>
            </a:endParaRPr>
          </a:p>
          <a:p>
            <a:pPr marL="0" indent="0">
              <a:buNone/>
            </a:pPr>
            <a:r>
              <a:rPr lang="en-GB" dirty="0" smtClean="0">
                <a:latin typeface="+mj-lt"/>
              </a:rPr>
              <a:t>The words in a sentence must occur in a particular sequence if the sentence is to convey the desired meaning.</a:t>
            </a:r>
          </a:p>
          <a:p>
            <a:pPr marL="0" indent="0">
              <a:buNone/>
            </a:pPr>
            <a:endParaRPr lang="en-GB" dirty="0">
              <a:latin typeface="+mj-lt"/>
            </a:endParaRPr>
          </a:p>
          <a:p>
            <a:pPr marL="514350" indent="-514350">
              <a:buAutoNum type="arabicParenR"/>
            </a:pPr>
            <a:r>
              <a:rPr lang="en-GB" dirty="0" smtClean="0">
                <a:latin typeface="+mj-lt"/>
              </a:rPr>
              <a:t>John glanced at Mary.</a:t>
            </a:r>
          </a:p>
          <a:p>
            <a:pPr marL="514350" indent="-514350">
              <a:buAutoNum type="arabicParenR"/>
            </a:pPr>
            <a:r>
              <a:rPr lang="en-GB" dirty="0" smtClean="0">
                <a:latin typeface="+mj-lt"/>
              </a:rPr>
              <a:t>Mary John at glanced.</a:t>
            </a:r>
          </a:p>
          <a:p>
            <a:pPr marL="514350" indent="-514350">
              <a:buAutoNum type="arabicParenR"/>
            </a:pPr>
            <a:r>
              <a:rPr lang="en-GB" dirty="0" smtClean="0">
                <a:latin typeface="+mj-lt"/>
              </a:rPr>
              <a:t>Mary glanced at John. (the meaning is completely different from that of (1).</a:t>
            </a:r>
          </a:p>
        </p:txBody>
      </p:sp>
    </p:spTree>
    <p:extLst>
      <p:ext uri="{BB962C8B-B14F-4D97-AF65-F5344CB8AC3E}">
        <p14:creationId xmlns:p14="http://schemas.microsoft.com/office/powerpoint/2010/main" val="242353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5271864"/>
          </a:xfrm>
        </p:spPr>
        <p:txBody>
          <a:bodyPr/>
          <a:lstStyle/>
          <a:p>
            <a:pPr marL="0" indent="0" algn="ctr">
              <a:buNone/>
            </a:pPr>
            <a:r>
              <a:rPr lang="en-GB" dirty="0" smtClean="0">
                <a:latin typeface="+mj-lt"/>
              </a:rPr>
              <a:t>HIERARCHICAL STRUCTURE</a:t>
            </a:r>
          </a:p>
          <a:p>
            <a:pPr marL="0" indent="0" algn="ctr">
              <a:buNone/>
            </a:pPr>
            <a:endParaRPr lang="en-GB" dirty="0">
              <a:latin typeface="+mj-lt"/>
            </a:endParaRPr>
          </a:p>
          <a:p>
            <a:pPr marL="0" indent="0">
              <a:buNone/>
            </a:pPr>
            <a:r>
              <a:rPr lang="en-GB" dirty="0" smtClean="0">
                <a:latin typeface="+mj-lt"/>
              </a:rPr>
              <a:t>The individual words in a sentence are organized into natural, semantically coherent groupings which are themselves organized into larger groupings. These groupings within a sentence are called constituents of that sentence. The relationships between constituents in a sentence form the constituent structure of the sentence. </a:t>
            </a:r>
          </a:p>
        </p:txBody>
      </p:sp>
    </p:spTree>
    <p:extLst>
      <p:ext uri="{BB962C8B-B14F-4D97-AF65-F5344CB8AC3E}">
        <p14:creationId xmlns:p14="http://schemas.microsoft.com/office/powerpoint/2010/main" val="260682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343872"/>
          </a:xfrm>
        </p:spPr>
        <p:txBody>
          <a:bodyPr/>
          <a:lstStyle/>
          <a:p>
            <a:pPr marL="0" indent="0">
              <a:buNone/>
            </a:pPr>
            <a:r>
              <a:rPr lang="en-GB" dirty="0" smtClean="0">
                <a:solidFill>
                  <a:schemeClr val="accent3">
                    <a:lumMod val="60000"/>
                    <a:lumOff val="40000"/>
                  </a:schemeClr>
                </a:solidFill>
                <a:latin typeface="+mj-lt"/>
              </a:rPr>
              <a:t>4) </a:t>
            </a:r>
            <a:r>
              <a:rPr lang="en-GB" dirty="0" smtClean="0">
                <a:latin typeface="+mj-lt"/>
              </a:rPr>
              <a:t>Many </a:t>
            </a:r>
            <a:r>
              <a:rPr lang="en-GB" dirty="0">
                <a:latin typeface="+mj-lt"/>
              </a:rPr>
              <a:t>executives eat at really fancy restaurants</a:t>
            </a:r>
            <a:r>
              <a:rPr lang="en-GB" dirty="0" smtClean="0">
                <a:latin typeface="+mj-lt"/>
              </a:rPr>
              <a:t>.</a:t>
            </a:r>
          </a:p>
          <a:p>
            <a:pPr marL="0" indent="0">
              <a:buNone/>
            </a:pPr>
            <a:endParaRPr lang="en-GB" dirty="0">
              <a:latin typeface="+mj-lt"/>
            </a:endParaRPr>
          </a:p>
          <a:p>
            <a:pPr marL="0" indent="0">
              <a:buNone/>
            </a:pPr>
            <a:r>
              <a:rPr lang="en-GB" dirty="0">
                <a:latin typeface="+mj-lt"/>
              </a:rPr>
              <a:t>Many executives</a:t>
            </a:r>
          </a:p>
          <a:p>
            <a:pPr marL="0" indent="0">
              <a:buNone/>
            </a:pPr>
            <a:r>
              <a:rPr lang="en-GB" dirty="0">
                <a:latin typeface="+mj-lt"/>
              </a:rPr>
              <a:t>Eat at really fancy restaurants. </a:t>
            </a:r>
            <a:endParaRPr lang="en-GB" dirty="0" smtClean="0">
              <a:latin typeface="+mj-lt"/>
            </a:endParaRPr>
          </a:p>
          <a:p>
            <a:pPr marL="0" indent="0">
              <a:buNone/>
            </a:pPr>
            <a:endParaRPr lang="en-GB" dirty="0" smtClean="0">
              <a:latin typeface="+mj-lt"/>
            </a:endParaRPr>
          </a:p>
          <a:p>
            <a:pPr marL="0" indent="0">
              <a:buNone/>
            </a:pPr>
            <a:r>
              <a:rPr lang="en-GB" dirty="0" smtClean="0">
                <a:latin typeface="+mj-lt"/>
              </a:rPr>
              <a:t>These </a:t>
            </a:r>
            <a:r>
              <a:rPr lang="en-GB" dirty="0">
                <a:latin typeface="+mj-lt"/>
              </a:rPr>
              <a:t>are constituents</a:t>
            </a:r>
          </a:p>
          <a:p>
            <a:pPr marL="0" indent="0">
              <a:buNone/>
            </a:pPr>
            <a:endParaRPr lang="en-US" dirty="0">
              <a:latin typeface="+mj-lt"/>
            </a:endParaRPr>
          </a:p>
        </p:txBody>
      </p:sp>
      <p:sp>
        <p:nvSpPr>
          <p:cNvPr id="4" name="Sağ Ayraç 3"/>
          <p:cNvSpPr/>
          <p:nvPr/>
        </p:nvSpPr>
        <p:spPr>
          <a:xfrm>
            <a:off x="4745918" y="1880828"/>
            <a:ext cx="648072" cy="936104"/>
          </a:xfrm>
          <a:prstGeom prst="rightBrace">
            <a:avLst/>
          </a:pr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lt"/>
            </a:endParaRPr>
          </a:p>
        </p:txBody>
      </p:sp>
      <p:sp>
        <p:nvSpPr>
          <p:cNvPr id="5" name="Metin kutusu 4"/>
          <p:cNvSpPr txBox="1"/>
          <p:nvPr/>
        </p:nvSpPr>
        <p:spPr>
          <a:xfrm>
            <a:off x="5580112" y="1748715"/>
            <a:ext cx="3306266" cy="1200329"/>
          </a:xfrm>
          <a:prstGeom prst="rect">
            <a:avLst/>
          </a:prstGeom>
          <a:noFill/>
        </p:spPr>
        <p:txBody>
          <a:bodyPr wrap="square" rtlCol="0">
            <a:spAutoFit/>
          </a:bodyPr>
          <a:lstStyle/>
          <a:p>
            <a:r>
              <a:rPr lang="en-GB" dirty="0" smtClean="0"/>
              <a:t>Have meaning of their own.</a:t>
            </a:r>
          </a:p>
          <a:p>
            <a:r>
              <a:rPr lang="en-GB" dirty="0" smtClean="0"/>
              <a:t>And each makes a coherent  contribution to the meaning of (4) as a whole.</a:t>
            </a:r>
            <a:endParaRPr lang="en-US" dirty="0"/>
          </a:p>
        </p:txBody>
      </p:sp>
    </p:spTree>
    <p:extLst>
      <p:ext uri="{BB962C8B-B14F-4D97-AF65-F5344CB8AC3E}">
        <p14:creationId xmlns:p14="http://schemas.microsoft.com/office/powerpoint/2010/main" val="329909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a:bodyPr>
          <a:lstStyle/>
          <a:p>
            <a:pPr algn="ctr"/>
            <a:r>
              <a:rPr lang="en-GB" sz="3200" dirty="0" smtClean="0">
                <a:solidFill>
                  <a:schemeClr val="tx1"/>
                </a:solidFill>
              </a:rPr>
              <a:t>Constituent Tests</a:t>
            </a:r>
            <a:endParaRPr lang="en-US" sz="3200" dirty="0">
              <a:solidFill>
                <a:schemeClr val="tx1"/>
              </a:solidFill>
            </a:endParaRPr>
          </a:p>
        </p:txBody>
      </p:sp>
      <p:sp>
        <p:nvSpPr>
          <p:cNvPr id="3" name="İçerik Yer Tutucusu 2"/>
          <p:cNvSpPr>
            <a:spLocks noGrp="1"/>
          </p:cNvSpPr>
          <p:nvPr>
            <p:ph idx="1"/>
          </p:nvPr>
        </p:nvSpPr>
        <p:spPr/>
        <p:txBody>
          <a:bodyPr/>
          <a:lstStyle/>
          <a:p>
            <a:pPr marL="0" indent="0">
              <a:buNone/>
            </a:pPr>
            <a:r>
              <a:rPr lang="en-GB" dirty="0" smtClean="0">
                <a:latin typeface="+mj-lt"/>
              </a:rPr>
              <a:t>1) Ability to stand alone </a:t>
            </a:r>
          </a:p>
          <a:p>
            <a:pPr marL="0" indent="0">
              <a:buNone/>
            </a:pPr>
            <a:r>
              <a:rPr lang="en-GB" dirty="0" smtClean="0">
                <a:latin typeface="+mj-lt"/>
              </a:rPr>
              <a:t>Constituents can be used alone as exclamations or as answers to questions.</a:t>
            </a:r>
          </a:p>
          <a:p>
            <a:pPr marL="0" indent="0">
              <a:buNone/>
            </a:pPr>
            <a:r>
              <a:rPr lang="en-GB" dirty="0" smtClean="0">
                <a:latin typeface="+mj-lt"/>
              </a:rPr>
              <a:t>5) What do many executives do?</a:t>
            </a:r>
          </a:p>
          <a:p>
            <a:pPr marL="0" indent="0">
              <a:buNone/>
            </a:pPr>
            <a:r>
              <a:rPr lang="en-GB" dirty="0" smtClean="0">
                <a:latin typeface="+mj-lt"/>
              </a:rPr>
              <a:t>Eat at really fancy restaurants.</a:t>
            </a:r>
          </a:p>
          <a:p>
            <a:pPr marL="0" indent="0">
              <a:buNone/>
            </a:pPr>
            <a:endParaRPr lang="en-GB" dirty="0" smtClean="0">
              <a:latin typeface="+mj-lt"/>
            </a:endParaRPr>
          </a:p>
          <a:p>
            <a:pPr marL="0" indent="0">
              <a:buNone/>
            </a:pPr>
            <a:endParaRPr lang="en-US" dirty="0">
              <a:latin typeface="+mj-lt"/>
            </a:endParaRPr>
          </a:p>
        </p:txBody>
      </p:sp>
    </p:spTree>
    <p:extLst>
      <p:ext uri="{BB962C8B-B14F-4D97-AF65-F5344CB8AC3E}">
        <p14:creationId xmlns:p14="http://schemas.microsoft.com/office/powerpoint/2010/main" val="3650936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415880"/>
          </a:xfrm>
        </p:spPr>
        <p:txBody>
          <a:bodyPr/>
          <a:lstStyle/>
          <a:p>
            <a:pPr marL="0" indent="0">
              <a:buNone/>
            </a:pPr>
            <a:r>
              <a:rPr lang="en-GB" dirty="0">
                <a:latin typeface="+mj-lt"/>
              </a:rPr>
              <a:t>2) Substitution by a </a:t>
            </a:r>
            <a:r>
              <a:rPr lang="en-GB" dirty="0" smtClean="0">
                <a:latin typeface="+mj-lt"/>
              </a:rPr>
              <a:t>pro-form</a:t>
            </a:r>
            <a:endParaRPr lang="en-GB" dirty="0">
              <a:latin typeface="+mj-lt"/>
            </a:endParaRPr>
          </a:p>
          <a:p>
            <a:pPr marL="0" indent="0">
              <a:buNone/>
            </a:pPr>
            <a:r>
              <a:rPr lang="en-GB" dirty="0" smtClean="0">
                <a:latin typeface="+mj-lt"/>
              </a:rPr>
              <a:t>A </a:t>
            </a:r>
            <a:r>
              <a:rPr lang="en-GB" dirty="0" err="1" smtClean="0">
                <a:latin typeface="+mj-lt"/>
              </a:rPr>
              <a:t>constituant</a:t>
            </a:r>
            <a:r>
              <a:rPr lang="en-GB" dirty="0" smtClean="0">
                <a:latin typeface="+mj-lt"/>
              </a:rPr>
              <a:t> can be replaced by a single word having the same meaning. Pronouns are one type of pro-</a:t>
            </a:r>
            <a:r>
              <a:rPr lang="en-GB" dirty="0" err="1" smtClean="0">
                <a:latin typeface="+mj-lt"/>
              </a:rPr>
              <a:t>fo</a:t>
            </a:r>
            <a:r>
              <a:rPr lang="tr-TR" dirty="0" smtClean="0">
                <a:latin typeface="+mj-lt"/>
              </a:rPr>
              <a:t>r</a:t>
            </a:r>
            <a:r>
              <a:rPr lang="en-GB" dirty="0" smtClean="0">
                <a:latin typeface="+mj-lt"/>
              </a:rPr>
              <a:t>m</a:t>
            </a:r>
            <a:r>
              <a:rPr lang="tr-TR" dirty="0" smtClean="0">
                <a:latin typeface="+mj-lt"/>
              </a:rPr>
              <a:t>; </a:t>
            </a:r>
            <a:r>
              <a:rPr lang="en-GB" dirty="0" smtClean="0">
                <a:latin typeface="+mj-lt"/>
              </a:rPr>
              <a:t>such as do, be, have</a:t>
            </a:r>
            <a:r>
              <a:rPr lang="tr-TR" dirty="0" smtClean="0">
                <a:latin typeface="+mj-lt"/>
              </a:rPr>
              <a:t>; </a:t>
            </a:r>
            <a:r>
              <a:rPr lang="en-GB" dirty="0" smtClean="0">
                <a:latin typeface="+mj-lt"/>
              </a:rPr>
              <a:t>pro-adverbs such as there and then</a:t>
            </a:r>
            <a:r>
              <a:rPr lang="tr-TR" dirty="0" smtClean="0">
                <a:latin typeface="+mj-lt"/>
              </a:rPr>
              <a:t>; </a:t>
            </a:r>
            <a:r>
              <a:rPr lang="en-GB" dirty="0" smtClean="0">
                <a:latin typeface="+mj-lt"/>
              </a:rPr>
              <a:t>as well as a pro-adjectives.</a:t>
            </a:r>
          </a:p>
          <a:p>
            <a:pPr marL="0" indent="0">
              <a:buNone/>
            </a:pPr>
            <a:endParaRPr lang="en-GB" dirty="0">
              <a:latin typeface="+mj-lt"/>
            </a:endParaRPr>
          </a:p>
          <a:p>
            <a:pPr marL="0" indent="0">
              <a:buNone/>
            </a:pPr>
            <a:r>
              <a:rPr lang="en-GB" dirty="0" smtClean="0">
                <a:latin typeface="+mj-lt"/>
              </a:rPr>
              <a:t>6) They eat at really fancy restaurants</a:t>
            </a:r>
          </a:p>
          <a:p>
            <a:pPr>
              <a:buFontTx/>
              <a:buChar char="-"/>
            </a:pPr>
            <a:r>
              <a:rPr lang="en-GB" dirty="0" smtClean="0">
                <a:latin typeface="+mj-lt"/>
              </a:rPr>
              <a:t>Who eats at really fancy restaurants?</a:t>
            </a:r>
          </a:p>
          <a:p>
            <a:pPr marL="0" indent="0">
              <a:buNone/>
            </a:pPr>
            <a:r>
              <a:rPr lang="en-GB" dirty="0" smtClean="0">
                <a:latin typeface="+mj-lt"/>
              </a:rPr>
              <a:t>7) Many executives do.</a:t>
            </a:r>
            <a:endParaRPr lang="en-GB" dirty="0">
              <a:latin typeface="+mj-lt"/>
            </a:endParaRPr>
          </a:p>
        </p:txBody>
      </p:sp>
    </p:spTree>
    <p:extLst>
      <p:ext uri="{BB962C8B-B14F-4D97-AF65-F5344CB8AC3E}">
        <p14:creationId xmlns:p14="http://schemas.microsoft.com/office/powerpoint/2010/main" val="2416338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908720"/>
            <a:ext cx="8229600" cy="5544616"/>
          </a:xfrm>
        </p:spPr>
        <p:txBody>
          <a:bodyPr/>
          <a:lstStyle/>
          <a:p>
            <a:pPr marL="0" indent="0">
              <a:buNone/>
            </a:pPr>
            <a:r>
              <a:rPr lang="en-US" dirty="0" smtClean="0">
                <a:latin typeface="+mj-lt"/>
              </a:rPr>
              <a:t>3) Movement</a:t>
            </a:r>
          </a:p>
          <a:p>
            <a:pPr marL="0" indent="0">
              <a:buNone/>
            </a:pPr>
            <a:r>
              <a:rPr lang="en-US" dirty="0" smtClean="0">
                <a:latin typeface="+mj-lt"/>
              </a:rPr>
              <a:t>If some part of a sentence can be moved around – usually to the beginning or end of the sentence – it is a constituent.</a:t>
            </a:r>
          </a:p>
          <a:p>
            <a:pPr marL="0" indent="0">
              <a:buNone/>
            </a:pPr>
            <a:r>
              <a:rPr lang="en-US" dirty="0" smtClean="0">
                <a:latin typeface="+mj-lt"/>
              </a:rPr>
              <a:t>8) At really fancy restaurants, many executives eat.</a:t>
            </a:r>
          </a:p>
          <a:p>
            <a:pPr marL="0" indent="0">
              <a:buNone/>
            </a:pPr>
            <a:r>
              <a:rPr lang="en-US" dirty="0" smtClean="0">
                <a:latin typeface="+mj-lt"/>
              </a:rPr>
              <a:t>9) How fancy was it?</a:t>
            </a:r>
          </a:p>
          <a:p>
            <a:pPr>
              <a:buFontTx/>
              <a:buChar char="-"/>
            </a:pPr>
            <a:r>
              <a:rPr lang="en-US" dirty="0" smtClean="0">
                <a:latin typeface="+mj-lt"/>
              </a:rPr>
              <a:t>Really fancy</a:t>
            </a:r>
          </a:p>
          <a:p>
            <a:pPr marL="0" indent="0">
              <a:buNone/>
            </a:pPr>
            <a:r>
              <a:rPr lang="en-US" dirty="0" smtClean="0">
                <a:latin typeface="+mj-lt"/>
              </a:rPr>
              <a:t>10) Who eats at really fancy restaurants? </a:t>
            </a:r>
          </a:p>
          <a:p>
            <a:pPr marL="0" indent="0">
              <a:buNone/>
            </a:pPr>
            <a:r>
              <a:rPr lang="en-US" dirty="0" smtClean="0">
                <a:latin typeface="+mj-lt"/>
              </a:rPr>
              <a:t>Many executives eat at such restaurants.</a:t>
            </a:r>
            <a:endParaRPr lang="en-US" dirty="0">
              <a:latin typeface="+mj-lt"/>
            </a:endParaRPr>
          </a:p>
        </p:txBody>
      </p:sp>
    </p:spTree>
    <p:extLst>
      <p:ext uri="{BB962C8B-B14F-4D97-AF65-F5344CB8AC3E}">
        <p14:creationId xmlns:p14="http://schemas.microsoft.com/office/powerpoint/2010/main" val="17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415880"/>
          </a:xfrm>
        </p:spPr>
        <p:txBody>
          <a:bodyPr/>
          <a:lstStyle/>
          <a:p>
            <a:pPr marL="0" indent="0">
              <a:buNone/>
            </a:pPr>
            <a:r>
              <a:rPr lang="en-US" dirty="0" smtClean="0">
                <a:solidFill>
                  <a:schemeClr val="accent3">
                    <a:lumMod val="60000"/>
                    <a:lumOff val="40000"/>
                  </a:schemeClr>
                </a:solidFill>
                <a:latin typeface="+mj-lt"/>
              </a:rPr>
              <a:t>11) </a:t>
            </a:r>
            <a:r>
              <a:rPr lang="en-US" dirty="0" smtClean="0">
                <a:latin typeface="+mj-lt"/>
              </a:rPr>
              <a:t>Many   executives   eat   at   really   fancy   restaurants.</a:t>
            </a:r>
          </a:p>
          <a:p>
            <a:pPr marL="0" indent="0">
              <a:buNone/>
            </a:pPr>
            <a:endParaRPr lang="en-US" dirty="0">
              <a:latin typeface="+mj-lt"/>
            </a:endParaRPr>
          </a:p>
          <a:p>
            <a:pPr marL="0" indent="0">
              <a:buNone/>
            </a:pPr>
            <a:endParaRPr lang="en-US" dirty="0" smtClean="0">
              <a:latin typeface="+mj-lt"/>
            </a:endParaRPr>
          </a:p>
          <a:p>
            <a:pPr marL="0" indent="0">
              <a:buNone/>
            </a:pPr>
            <a:endParaRPr lang="en-US" dirty="0">
              <a:latin typeface="+mj-lt"/>
            </a:endParaRPr>
          </a:p>
          <a:p>
            <a:pPr marL="0" indent="0">
              <a:buNone/>
            </a:pPr>
            <a:endParaRPr lang="en-US" dirty="0" smtClean="0">
              <a:latin typeface="+mj-lt"/>
            </a:endParaRPr>
          </a:p>
        </p:txBody>
      </p:sp>
      <p:cxnSp>
        <p:nvCxnSpPr>
          <p:cNvPr id="5" name="Düz Bağlayıcı 4"/>
          <p:cNvCxnSpPr/>
          <p:nvPr/>
        </p:nvCxnSpPr>
        <p:spPr>
          <a:xfrm>
            <a:off x="971600" y="1340768"/>
            <a:ext cx="252028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7" name="Düz Bağlayıcı 6"/>
          <p:cNvCxnSpPr/>
          <p:nvPr/>
        </p:nvCxnSpPr>
        <p:spPr>
          <a:xfrm>
            <a:off x="3707904" y="1321424"/>
            <a:ext cx="475252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3" name="Düz Bağlayıcı 12"/>
          <p:cNvCxnSpPr/>
          <p:nvPr/>
        </p:nvCxnSpPr>
        <p:spPr>
          <a:xfrm>
            <a:off x="971600" y="1674624"/>
            <a:ext cx="720080"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5" name="Düz Bağlayıcı 14"/>
          <p:cNvCxnSpPr/>
          <p:nvPr/>
        </p:nvCxnSpPr>
        <p:spPr>
          <a:xfrm>
            <a:off x="1979712" y="1674624"/>
            <a:ext cx="1548172"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7" name="Düz Bağlayıcı 16"/>
          <p:cNvCxnSpPr/>
          <p:nvPr/>
        </p:nvCxnSpPr>
        <p:spPr>
          <a:xfrm>
            <a:off x="3707904" y="1655400"/>
            <a:ext cx="4824536"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9" name="Düz Bağlayıcı 18"/>
          <p:cNvCxnSpPr/>
          <p:nvPr/>
        </p:nvCxnSpPr>
        <p:spPr>
          <a:xfrm>
            <a:off x="971600" y="2013000"/>
            <a:ext cx="720080" cy="0"/>
          </a:xfrm>
          <a:prstGeom prst="line">
            <a:avLst/>
          </a:prstGeom>
          <a:ln>
            <a:solidFill>
              <a:srgbClr val="FFFF00"/>
            </a:solidFill>
          </a:ln>
        </p:spPr>
        <p:style>
          <a:lnRef idx="1">
            <a:schemeClr val="dk1"/>
          </a:lnRef>
          <a:fillRef idx="0">
            <a:schemeClr val="dk1"/>
          </a:fillRef>
          <a:effectRef idx="0">
            <a:schemeClr val="dk1"/>
          </a:effectRef>
          <a:fontRef idx="minor">
            <a:schemeClr val="tx1"/>
          </a:fontRef>
        </p:style>
      </p:cxnSp>
      <p:cxnSp>
        <p:nvCxnSpPr>
          <p:cNvPr id="20" name="Düz Bağlayıcı 19"/>
          <p:cNvCxnSpPr/>
          <p:nvPr/>
        </p:nvCxnSpPr>
        <p:spPr>
          <a:xfrm>
            <a:off x="1979712" y="1995160"/>
            <a:ext cx="1512168" cy="0"/>
          </a:xfrm>
          <a:prstGeom prst="line">
            <a:avLst/>
          </a:prstGeom>
          <a:ln>
            <a:solidFill>
              <a:srgbClr val="FFFF00"/>
            </a:solidFill>
          </a:ln>
        </p:spPr>
        <p:style>
          <a:lnRef idx="1">
            <a:schemeClr val="dk1"/>
          </a:lnRef>
          <a:fillRef idx="0">
            <a:schemeClr val="dk1"/>
          </a:fillRef>
          <a:effectRef idx="0">
            <a:schemeClr val="dk1"/>
          </a:effectRef>
          <a:fontRef idx="minor">
            <a:schemeClr val="tx1"/>
          </a:fontRef>
        </p:style>
      </p:cxnSp>
      <p:cxnSp>
        <p:nvCxnSpPr>
          <p:cNvPr id="23" name="Düz Bağlayıcı 22"/>
          <p:cNvCxnSpPr/>
          <p:nvPr/>
        </p:nvCxnSpPr>
        <p:spPr>
          <a:xfrm>
            <a:off x="3707904" y="2013000"/>
            <a:ext cx="432048" cy="0"/>
          </a:xfrm>
          <a:prstGeom prst="line">
            <a:avLst/>
          </a:prstGeom>
          <a:ln>
            <a:solidFill>
              <a:srgbClr val="FFFF00"/>
            </a:solidFill>
          </a:ln>
        </p:spPr>
        <p:style>
          <a:lnRef idx="1">
            <a:schemeClr val="dk1"/>
          </a:lnRef>
          <a:fillRef idx="0">
            <a:schemeClr val="dk1"/>
          </a:fillRef>
          <a:effectRef idx="0">
            <a:schemeClr val="dk1"/>
          </a:effectRef>
          <a:fontRef idx="minor">
            <a:schemeClr val="tx1"/>
          </a:fontRef>
        </p:style>
      </p:cxnSp>
      <p:cxnSp>
        <p:nvCxnSpPr>
          <p:cNvPr id="28" name="Düz Bağlayıcı 27"/>
          <p:cNvCxnSpPr/>
          <p:nvPr/>
        </p:nvCxnSpPr>
        <p:spPr>
          <a:xfrm>
            <a:off x="4355976" y="2013000"/>
            <a:ext cx="4104456" cy="0"/>
          </a:xfrm>
          <a:prstGeom prst="line">
            <a:avLst/>
          </a:prstGeom>
          <a:ln>
            <a:solidFill>
              <a:srgbClr val="FFFF00"/>
            </a:solidFill>
          </a:ln>
        </p:spPr>
        <p:style>
          <a:lnRef idx="1">
            <a:schemeClr val="dk1"/>
          </a:lnRef>
          <a:fillRef idx="0">
            <a:schemeClr val="dk1"/>
          </a:fillRef>
          <a:effectRef idx="0">
            <a:schemeClr val="dk1"/>
          </a:effectRef>
          <a:fontRef idx="minor">
            <a:schemeClr val="tx1"/>
          </a:fontRef>
        </p:style>
      </p:cxnSp>
      <p:cxnSp>
        <p:nvCxnSpPr>
          <p:cNvPr id="39" name="Düz Bağlayıcı 38"/>
          <p:cNvCxnSpPr/>
          <p:nvPr/>
        </p:nvCxnSpPr>
        <p:spPr>
          <a:xfrm>
            <a:off x="971600" y="2348880"/>
            <a:ext cx="720080" cy="0"/>
          </a:xfrm>
          <a:prstGeom prst="line">
            <a:avLst/>
          </a:prstGeom>
          <a:ln>
            <a:solidFill>
              <a:schemeClr val="accent3">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40" name="Düz Bağlayıcı 39"/>
          <p:cNvCxnSpPr/>
          <p:nvPr/>
        </p:nvCxnSpPr>
        <p:spPr>
          <a:xfrm>
            <a:off x="1979712" y="2326416"/>
            <a:ext cx="1512168" cy="0"/>
          </a:xfrm>
          <a:prstGeom prst="line">
            <a:avLst/>
          </a:prstGeom>
          <a:ln>
            <a:solidFill>
              <a:schemeClr val="accent3">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42" name="Düz Bağlayıcı 41"/>
          <p:cNvCxnSpPr/>
          <p:nvPr/>
        </p:nvCxnSpPr>
        <p:spPr>
          <a:xfrm>
            <a:off x="3707904" y="2326416"/>
            <a:ext cx="432048" cy="0"/>
          </a:xfrm>
          <a:prstGeom prst="line">
            <a:avLst/>
          </a:prstGeom>
          <a:ln>
            <a:solidFill>
              <a:schemeClr val="accent3">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44" name="Düz Bağlayıcı 43"/>
          <p:cNvCxnSpPr/>
          <p:nvPr/>
        </p:nvCxnSpPr>
        <p:spPr>
          <a:xfrm>
            <a:off x="5004048" y="2348880"/>
            <a:ext cx="3456384" cy="0"/>
          </a:xfrm>
          <a:prstGeom prst="line">
            <a:avLst/>
          </a:prstGeom>
          <a:ln>
            <a:solidFill>
              <a:schemeClr val="accent3">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47" name="Düz Bağlayıcı 46"/>
          <p:cNvCxnSpPr/>
          <p:nvPr/>
        </p:nvCxnSpPr>
        <p:spPr>
          <a:xfrm>
            <a:off x="971600" y="2636912"/>
            <a:ext cx="720080" cy="0"/>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48" name="Düz Bağlayıcı 47"/>
          <p:cNvCxnSpPr/>
          <p:nvPr/>
        </p:nvCxnSpPr>
        <p:spPr>
          <a:xfrm>
            <a:off x="1979712" y="2636912"/>
            <a:ext cx="1548172" cy="0"/>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51" name="Düz Bağlayıcı 50"/>
          <p:cNvCxnSpPr/>
          <p:nvPr/>
        </p:nvCxnSpPr>
        <p:spPr>
          <a:xfrm>
            <a:off x="4355976" y="2322240"/>
            <a:ext cx="432048" cy="0"/>
          </a:xfrm>
          <a:prstGeom prst="line">
            <a:avLst/>
          </a:prstGeom>
          <a:ln>
            <a:solidFill>
              <a:schemeClr val="accent3">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54" name="Düz Bağlayıcı 53"/>
          <p:cNvCxnSpPr/>
          <p:nvPr/>
        </p:nvCxnSpPr>
        <p:spPr>
          <a:xfrm>
            <a:off x="3709472" y="2636912"/>
            <a:ext cx="430480" cy="0"/>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56" name="Düz Bağlayıcı 55"/>
          <p:cNvCxnSpPr/>
          <p:nvPr/>
        </p:nvCxnSpPr>
        <p:spPr>
          <a:xfrm>
            <a:off x="4407176" y="2626288"/>
            <a:ext cx="430480" cy="0"/>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57" name="Düz Bağlayıcı 56"/>
          <p:cNvCxnSpPr/>
          <p:nvPr/>
        </p:nvCxnSpPr>
        <p:spPr>
          <a:xfrm>
            <a:off x="4990056" y="2606912"/>
            <a:ext cx="734072" cy="0"/>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61" name="Düz Bağlayıcı 60"/>
          <p:cNvCxnSpPr/>
          <p:nvPr/>
        </p:nvCxnSpPr>
        <p:spPr>
          <a:xfrm>
            <a:off x="5954532" y="2606912"/>
            <a:ext cx="2577908" cy="0"/>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64" name="Düz Bağlayıcı 63"/>
          <p:cNvCxnSpPr/>
          <p:nvPr/>
        </p:nvCxnSpPr>
        <p:spPr>
          <a:xfrm>
            <a:off x="971600" y="2924944"/>
            <a:ext cx="720080"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65" name="Düz Bağlayıcı 64"/>
          <p:cNvCxnSpPr/>
          <p:nvPr/>
        </p:nvCxnSpPr>
        <p:spPr>
          <a:xfrm>
            <a:off x="1979712" y="2929904"/>
            <a:ext cx="1548172"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67" name="Düz Bağlayıcı 66"/>
          <p:cNvCxnSpPr/>
          <p:nvPr/>
        </p:nvCxnSpPr>
        <p:spPr>
          <a:xfrm flipV="1">
            <a:off x="3687096" y="2924944"/>
            <a:ext cx="452856" cy="496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69" name="Düz Bağlayıcı 68"/>
          <p:cNvCxnSpPr/>
          <p:nvPr/>
        </p:nvCxnSpPr>
        <p:spPr>
          <a:xfrm flipV="1">
            <a:off x="4376588" y="2929904"/>
            <a:ext cx="452856" cy="496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70" name="Düz Bağlayıcı 69"/>
          <p:cNvCxnSpPr/>
          <p:nvPr/>
        </p:nvCxnSpPr>
        <p:spPr>
          <a:xfrm>
            <a:off x="5004048" y="2939824"/>
            <a:ext cx="720080"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73" name="Düz Bağlayıcı 72"/>
          <p:cNvCxnSpPr/>
          <p:nvPr/>
        </p:nvCxnSpPr>
        <p:spPr>
          <a:xfrm>
            <a:off x="5954532" y="2927424"/>
            <a:ext cx="720080"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74" name="Düz Bağlayıcı 73"/>
          <p:cNvCxnSpPr/>
          <p:nvPr/>
        </p:nvCxnSpPr>
        <p:spPr>
          <a:xfrm>
            <a:off x="6883446" y="2944784"/>
            <a:ext cx="1648994"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20002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686800" cy="6192688"/>
          </a:xfrm>
        </p:spPr>
        <p:txBody>
          <a:bodyPr>
            <a:normAutofit/>
          </a:bodyPr>
          <a:lstStyle/>
          <a:p>
            <a:pPr marL="0" indent="0">
              <a:buNone/>
            </a:pPr>
            <a:r>
              <a:rPr lang="en-US" dirty="0">
                <a:latin typeface="+mj-lt"/>
              </a:rPr>
              <a:t>In addition to the linear order of words in a sentence, a tree diagram is another way of representing the hierarchical nature of constituent structure. Branching structures in which each constituent forms a “branch</a:t>
            </a:r>
            <a:r>
              <a:rPr lang="en-US" dirty="0" smtClean="0">
                <a:latin typeface="+mj-lt"/>
              </a:rPr>
              <a:t>”</a:t>
            </a:r>
          </a:p>
          <a:p>
            <a:pPr marL="0" indent="0">
              <a:buNone/>
            </a:pPr>
            <a:r>
              <a:rPr lang="en-US" dirty="0" smtClean="0">
                <a:latin typeface="+mj-lt"/>
              </a:rPr>
              <a:t>Many executives eat at really fancy restaurants.</a:t>
            </a:r>
          </a:p>
          <a:p>
            <a:pPr marL="0" indent="0">
              <a:buNone/>
            </a:pPr>
            <a:endParaRPr lang="en-US" dirty="0">
              <a:latin typeface="+mj-lt"/>
            </a:endParaRPr>
          </a:p>
          <a:p>
            <a:pPr marL="0" indent="0">
              <a:buNone/>
            </a:pPr>
            <a:endParaRPr lang="en-US" dirty="0" smtClean="0">
              <a:latin typeface="+mj-lt"/>
            </a:endParaRPr>
          </a:p>
          <a:p>
            <a:pPr marL="0" indent="0">
              <a:buNone/>
            </a:pPr>
            <a:r>
              <a:rPr lang="tr-TR" dirty="0">
                <a:latin typeface="+mj-lt"/>
              </a:rPr>
              <a:t>m</a:t>
            </a:r>
            <a:r>
              <a:rPr lang="en-US" dirty="0" smtClean="0">
                <a:latin typeface="+mj-lt"/>
              </a:rPr>
              <a:t>any executives                  eat at really fancy restaurants.</a:t>
            </a:r>
          </a:p>
          <a:p>
            <a:pPr marL="0" indent="0">
              <a:buNone/>
            </a:pPr>
            <a:endParaRPr lang="en-US" dirty="0">
              <a:latin typeface="+mj-lt"/>
            </a:endParaRPr>
          </a:p>
          <a:p>
            <a:pPr marL="0" indent="0">
              <a:buNone/>
            </a:pPr>
            <a:r>
              <a:rPr lang="tr-TR" dirty="0">
                <a:latin typeface="+mj-lt"/>
              </a:rPr>
              <a:t>m</a:t>
            </a:r>
            <a:r>
              <a:rPr lang="en-US" dirty="0" smtClean="0">
                <a:latin typeface="+mj-lt"/>
              </a:rPr>
              <a:t>any    executives              eat     at really fancy restaurants.</a:t>
            </a:r>
          </a:p>
          <a:p>
            <a:pPr marL="0" indent="0">
              <a:buNone/>
            </a:pPr>
            <a:r>
              <a:rPr lang="en-US" dirty="0">
                <a:latin typeface="+mj-lt"/>
              </a:rPr>
              <a:t> </a:t>
            </a:r>
            <a:r>
              <a:rPr lang="en-US" dirty="0" smtClean="0">
                <a:latin typeface="+mj-lt"/>
              </a:rPr>
              <a:t>                                                        at           really fancy restaurants</a:t>
            </a:r>
          </a:p>
          <a:p>
            <a:pPr marL="0" indent="0">
              <a:buNone/>
            </a:pPr>
            <a:r>
              <a:rPr lang="en-US" dirty="0">
                <a:latin typeface="+mj-lt"/>
              </a:rPr>
              <a:t> </a:t>
            </a:r>
            <a:r>
              <a:rPr lang="en-US" dirty="0" smtClean="0">
                <a:latin typeface="+mj-lt"/>
              </a:rPr>
              <a:t>                                                             really           fancy restaurants</a:t>
            </a:r>
          </a:p>
          <a:p>
            <a:pPr marL="0" indent="0">
              <a:buNone/>
            </a:pPr>
            <a:r>
              <a:rPr lang="en-US" dirty="0">
                <a:latin typeface="+mj-lt"/>
              </a:rPr>
              <a:t> </a:t>
            </a:r>
            <a:r>
              <a:rPr lang="en-US" dirty="0" smtClean="0">
                <a:latin typeface="+mj-lt"/>
              </a:rPr>
              <a:t>                                                                         fancy       restaurants</a:t>
            </a:r>
            <a:endParaRPr lang="en-US" dirty="0">
              <a:latin typeface="+mj-lt"/>
            </a:endParaRPr>
          </a:p>
        </p:txBody>
      </p:sp>
      <p:cxnSp>
        <p:nvCxnSpPr>
          <p:cNvPr id="4" name="Straight Connector 3"/>
          <p:cNvCxnSpPr/>
          <p:nvPr/>
        </p:nvCxnSpPr>
        <p:spPr>
          <a:xfrm flipH="1">
            <a:off x="1728124" y="2522616"/>
            <a:ext cx="1236852" cy="1008112"/>
          </a:xfrm>
          <a:prstGeom prst="line">
            <a:avLst/>
          </a:prstGeom>
          <a:ln>
            <a:solidFill>
              <a:srgbClr val="FFFF00"/>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2964976" y="2522616"/>
            <a:ext cx="3047184" cy="100811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971600" y="4046064"/>
            <a:ext cx="756524" cy="463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728124" y="4046064"/>
            <a:ext cx="618426" cy="463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283968" y="4046064"/>
            <a:ext cx="566536" cy="463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50504" y="4046064"/>
            <a:ext cx="1391400" cy="463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004048" y="4869160"/>
            <a:ext cx="891536" cy="1440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895584" y="4869160"/>
            <a:ext cx="1340712" cy="1440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5546204" y="5373216"/>
            <a:ext cx="1491968" cy="1440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038172" y="5373216"/>
            <a:ext cx="845040" cy="1440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565940" y="5805264"/>
            <a:ext cx="970952" cy="1440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36892" y="5805264"/>
            <a:ext cx="491492" cy="21602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340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487888"/>
          </a:xfrm>
        </p:spPr>
        <p:txBody>
          <a:bodyPr/>
          <a:lstStyle/>
          <a:p>
            <a:pPr marL="0" indent="0" algn="ctr">
              <a:buNone/>
            </a:pPr>
            <a:r>
              <a:rPr lang="en-US" dirty="0" smtClean="0">
                <a:latin typeface="+mj-lt"/>
              </a:rPr>
              <a:t>The child found the puppy</a:t>
            </a:r>
          </a:p>
          <a:p>
            <a:pPr marL="0" indent="0" algn="ctr">
              <a:buNone/>
            </a:pPr>
            <a:endParaRPr lang="en-US" dirty="0">
              <a:latin typeface="+mj-lt"/>
            </a:endParaRPr>
          </a:p>
          <a:p>
            <a:pPr marL="0" indent="0">
              <a:buNone/>
            </a:pPr>
            <a:endParaRPr lang="en-US" dirty="0">
              <a:latin typeface="+mj-lt"/>
            </a:endParaRPr>
          </a:p>
          <a:p>
            <a:pPr marL="0" indent="0">
              <a:buNone/>
            </a:pPr>
            <a:r>
              <a:rPr lang="en-US" dirty="0" smtClean="0">
                <a:latin typeface="+mj-lt"/>
              </a:rPr>
              <a:t>     </a:t>
            </a:r>
            <a:r>
              <a:rPr lang="tr-TR" dirty="0" smtClean="0">
                <a:latin typeface="+mj-lt"/>
              </a:rPr>
              <a:t>t</a:t>
            </a:r>
            <a:r>
              <a:rPr lang="en-US" dirty="0" smtClean="0">
                <a:latin typeface="+mj-lt"/>
              </a:rPr>
              <a:t>he child                                     found the puppy</a:t>
            </a:r>
          </a:p>
          <a:p>
            <a:pPr marL="0" indent="0">
              <a:buNone/>
            </a:pPr>
            <a:endParaRPr lang="en-US" dirty="0" smtClean="0">
              <a:latin typeface="+mj-lt"/>
            </a:endParaRPr>
          </a:p>
          <a:p>
            <a:pPr marL="0" indent="0">
              <a:buNone/>
            </a:pPr>
            <a:r>
              <a:rPr lang="tr-TR" dirty="0">
                <a:latin typeface="+mj-lt"/>
              </a:rPr>
              <a:t>t</a:t>
            </a:r>
            <a:r>
              <a:rPr lang="en-US" dirty="0" smtClean="0">
                <a:latin typeface="+mj-lt"/>
              </a:rPr>
              <a:t>he             child                              found           the puppy</a:t>
            </a:r>
          </a:p>
          <a:p>
            <a:pPr marL="0" indent="0">
              <a:buNone/>
            </a:pPr>
            <a:endParaRPr lang="en-US" dirty="0">
              <a:latin typeface="+mj-lt"/>
            </a:endParaRPr>
          </a:p>
          <a:p>
            <a:pPr marL="0" indent="0">
              <a:buNone/>
            </a:pPr>
            <a:r>
              <a:rPr lang="en-US" dirty="0" smtClean="0">
                <a:latin typeface="+mj-lt"/>
              </a:rPr>
              <a:t>                                                                      the        </a:t>
            </a:r>
            <a:r>
              <a:rPr lang="tr-TR" dirty="0" smtClean="0">
                <a:latin typeface="+mj-lt"/>
              </a:rPr>
              <a:t>     </a:t>
            </a:r>
            <a:r>
              <a:rPr lang="en-US" dirty="0" smtClean="0">
                <a:latin typeface="+mj-lt"/>
              </a:rPr>
              <a:t>   puppy</a:t>
            </a:r>
          </a:p>
        </p:txBody>
      </p:sp>
      <p:cxnSp>
        <p:nvCxnSpPr>
          <p:cNvPr id="4" name="Straight Connector 3"/>
          <p:cNvCxnSpPr/>
          <p:nvPr/>
        </p:nvCxnSpPr>
        <p:spPr>
          <a:xfrm flipH="1">
            <a:off x="1691680" y="1268760"/>
            <a:ext cx="2736304" cy="10801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427984" y="1268760"/>
            <a:ext cx="1512168" cy="10801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899592" y="2683348"/>
            <a:ext cx="792088" cy="6016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91680" y="2683348"/>
            <a:ext cx="648072" cy="6016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5292080" y="2683348"/>
            <a:ext cx="756084" cy="6541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048164" y="2683348"/>
            <a:ext cx="1044116" cy="6016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6048164" y="3685208"/>
            <a:ext cx="936104" cy="607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984268" y="3685208"/>
            <a:ext cx="900100" cy="607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8344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832648"/>
          </a:xfrm>
        </p:spPr>
        <p:txBody>
          <a:bodyPr>
            <a:normAutofit/>
          </a:bodyPr>
          <a:lstStyle/>
          <a:p>
            <a:pPr marL="0" indent="0" algn="ctr">
              <a:buNone/>
            </a:pPr>
            <a:r>
              <a:rPr lang="en-US" dirty="0" smtClean="0">
                <a:latin typeface="+mj-lt"/>
              </a:rPr>
              <a:t>Ambiguity</a:t>
            </a:r>
          </a:p>
          <a:p>
            <a:pPr marL="0" indent="0">
              <a:buNone/>
            </a:pPr>
            <a:r>
              <a:rPr lang="en-US" dirty="0" smtClean="0">
                <a:latin typeface="+mj-lt"/>
              </a:rPr>
              <a:t>In every human language we can find individual expressions which have two or more distinct meanings.</a:t>
            </a:r>
          </a:p>
          <a:p>
            <a:pPr marL="0" indent="0">
              <a:buNone/>
            </a:pPr>
            <a:r>
              <a:rPr lang="en-US" dirty="0" smtClean="0">
                <a:latin typeface="+mj-lt"/>
              </a:rPr>
              <a:t>12) Long raises miniature badgers and raccoons. </a:t>
            </a:r>
          </a:p>
          <a:p>
            <a:pPr marL="0" indent="0">
              <a:buNone/>
            </a:pPr>
            <a:endParaRPr lang="en-US" dirty="0">
              <a:latin typeface="+mj-lt"/>
            </a:endParaRPr>
          </a:p>
          <a:p>
            <a:pPr marL="0" indent="0">
              <a:buNone/>
            </a:pPr>
            <a:r>
              <a:rPr lang="en-US" dirty="0" smtClean="0">
                <a:latin typeface="+mj-lt"/>
              </a:rPr>
              <a:t>   </a:t>
            </a:r>
            <a:r>
              <a:rPr lang="tr-TR" dirty="0" smtClean="0">
                <a:latin typeface="+mj-lt"/>
              </a:rPr>
              <a:t>l</a:t>
            </a:r>
            <a:r>
              <a:rPr lang="en-US" dirty="0" err="1" smtClean="0">
                <a:latin typeface="+mj-lt"/>
              </a:rPr>
              <a:t>ong</a:t>
            </a:r>
            <a:r>
              <a:rPr lang="en-US" dirty="0" smtClean="0">
                <a:latin typeface="+mj-lt"/>
              </a:rPr>
              <a:t>                     raises </a:t>
            </a:r>
            <a:r>
              <a:rPr lang="en-US" dirty="0">
                <a:latin typeface="+mj-lt"/>
              </a:rPr>
              <a:t>miniature badgers and raccoons. </a:t>
            </a:r>
            <a:endParaRPr lang="en-US" dirty="0" smtClean="0">
              <a:latin typeface="+mj-lt"/>
            </a:endParaRPr>
          </a:p>
          <a:p>
            <a:pPr marL="0" indent="0">
              <a:buNone/>
            </a:pPr>
            <a:r>
              <a:rPr lang="en-US" dirty="0">
                <a:latin typeface="+mj-lt"/>
              </a:rPr>
              <a:t> </a:t>
            </a:r>
            <a:r>
              <a:rPr lang="en-US" dirty="0" smtClean="0">
                <a:latin typeface="+mj-lt"/>
              </a:rPr>
              <a:t>     </a:t>
            </a:r>
          </a:p>
          <a:p>
            <a:pPr marL="0" indent="0">
              <a:buNone/>
            </a:pPr>
            <a:r>
              <a:rPr lang="en-US" dirty="0">
                <a:latin typeface="+mj-lt"/>
              </a:rPr>
              <a:t> </a:t>
            </a:r>
            <a:r>
              <a:rPr lang="en-US" dirty="0" smtClean="0">
                <a:latin typeface="+mj-lt"/>
              </a:rPr>
              <a:t>          raises              1       miniature </a:t>
            </a:r>
            <a:r>
              <a:rPr lang="en-US" dirty="0">
                <a:latin typeface="+mj-lt"/>
              </a:rPr>
              <a:t>badgers and </a:t>
            </a:r>
            <a:r>
              <a:rPr lang="en-US" dirty="0" smtClean="0">
                <a:latin typeface="+mj-lt"/>
              </a:rPr>
              <a:t>raccoons.</a:t>
            </a:r>
          </a:p>
          <a:p>
            <a:pPr marL="0" indent="0">
              <a:buNone/>
            </a:pPr>
            <a:endParaRPr lang="en-US" dirty="0">
              <a:latin typeface="+mj-lt"/>
            </a:endParaRPr>
          </a:p>
          <a:p>
            <a:pPr marL="0" indent="0">
              <a:buNone/>
            </a:pPr>
            <a:r>
              <a:rPr lang="en-US" dirty="0" smtClean="0">
                <a:latin typeface="+mj-lt"/>
              </a:rPr>
              <a:t>                            miniature                 badgers </a:t>
            </a:r>
            <a:r>
              <a:rPr lang="en-US" dirty="0">
                <a:latin typeface="+mj-lt"/>
              </a:rPr>
              <a:t>and </a:t>
            </a:r>
            <a:r>
              <a:rPr lang="en-US" dirty="0" smtClean="0">
                <a:latin typeface="+mj-lt"/>
              </a:rPr>
              <a:t>raccoons.</a:t>
            </a:r>
          </a:p>
          <a:p>
            <a:pPr marL="0" indent="0">
              <a:buNone/>
            </a:pPr>
            <a:endParaRPr lang="en-US" dirty="0">
              <a:latin typeface="+mj-lt"/>
            </a:endParaRPr>
          </a:p>
          <a:p>
            <a:pPr marL="0" indent="0">
              <a:buNone/>
            </a:pPr>
            <a:r>
              <a:rPr lang="en-US" dirty="0" smtClean="0">
                <a:latin typeface="+mj-lt"/>
              </a:rPr>
              <a:t>                                       </a:t>
            </a:r>
            <a:r>
              <a:rPr lang="tr-TR" dirty="0" smtClean="0">
                <a:latin typeface="+mj-lt"/>
              </a:rPr>
              <a:t>b</a:t>
            </a:r>
            <a:r>
              <a:rPr lang="en-US" dirty="0" err="1" smtClean="0">
                <a:latin typeface="+mj-lt"/>
              </a:rPr>
              <a:t>adgers</a:t>
            </a:r>
            <a:r>
              <a:rPr lang="en-US" dirty="0" smtClean="0">
                <a:latin typeface="+mj-lt"/>
              </a:rPr>
              <a:t>           </a:t>
            </a:r>
            <a:r>
              <a:rPr lang="tr-TR" dirty="0" smtClean="0">
                <a:latin typeface="+mj-lt"/>
              </a:rPr>
              <a:t> </a:t>
            </a:r>
            <a:r>
              <a:rPr lang="en-US" dirty="0" smtClean="0">
                <a:latin typeface="+mj-lt"/>
              </a:rPr>
              <a:t>    and            raccoons.</a:t>
            </a:r>
            <a:endParaRPr lang="en-US" dirty="0">
              <a:latin typeface="+mj-lt"/>
            </a:endParaRPr>
          </a:p>
        </p:txBody>
      </p:sp>
      <p:sp>
        <p:nvSpPr>
          <p:cNvPr id="14" name="Oval 13"/>
          <p:cNvSpPr/>
          <p:nvPr/>
        </p:nvSpPr>
        <p:spPr>
          <a:xfrm>
            <a:off x="3059832" y="4221088"/>
            <a:ext cx="432048"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flipH="1">
            <a:off x="1115616" y="2636912"/>
            <a:ext cx="2808312"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23928" y="2636912"/>
            <a:ext cx="1584176"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835696" y="3645024"/>
            <a:ext cx="3528392"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64088" y="3645024"/>
            <a:ext cx="864096"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275856" y="4534640"/>
            <a:ext cx="237626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652120" y="4509120"/>
            <a:ext cx="1008112" cy="6015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067944" y="5445224"/>
            <a:ext cx="2736304"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6012160" y="5445224"/>
            <a:ext cx="792088"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804248" y="5445224"/>
            <a:ext cx="864096"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530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836712"/>
            <a:ext cx="8229600" cy="7009160"/>
          </a:xfrm>
        </p:spPr>
        <p:txBody>
          <a:bodyPr/>
          <a:lstStyle/>
          <a:p>
            <a:pPr marL="0" indent="0">
              <a:buNone/>
            </a:pPr>
            <a:r>
              <a:rPr lang="en-US" dirty="0" smtClean="0">
                <a:latin typeface="+mj-lt"/>
              </a:rPr>
              <a:t>              2       miniature </a:t>
            </a:r>
            <a:r>
              <a:rPr lang="en-US" dirty="0">
                <a:latin typeface="+mj-lt"/>
              </a:rPr>
              <a:t>badgers and </a:t>
            </a:r>
            <a:r>
              <a:rPr lang="en-US" dirty="0" smtClean="0">
                <a:latin typeface="+mj-lt"/>
              </a:rPr>
              <a:t>raccoons.</a:t>
            </a:r>
          </a:p>
          <a:p>
            <a:pPr marL="0" indent="0">
              <a:buNone/>
            </a:pPr>
            <a:endParaRPr lang="en-US" dirty="0">
              <a:latin typeface="+mj-lt"/>
            </a:endParaRPr>
          </a:p>
          <a:p>
            <a:pPr marL="0" indent="0">
              <a:buNone/>
            </a:pPr>
            <a:r>
              <a:rPr lang="en-US" dirty="0" smtClean="0">
                <a:latin typeface="+mj-lt"/>
              </a:rPr>
              <a:t>     miniature </a:t>
            </a:r>
            <a:r>
              <a:rPr lang="en-US" dirty="0">
                <a:latin typeface="+mj-lt"/>
              </a:rPr>
              <a:t>badgers </a:t>
            </a:r>
            <a:r>
              <a:rPr lang="en-US" dirty="0" smtClean="0">
                <a:latin typeface="+mj-lt"/>
              </a:rPr>
              <a:t>       and        raccoons.</a:t>
            </a:r>
          </a:p>
          <a:p>
            <a:pPr marL="0" indent="0">
              <a:buNone/>
            </a:pPr>
            <a:endParaRPr lang="en-US" dirty="0">
              <a:latin typeface="+mj-lt"/>
            </a:endParaRPr>
          </a:p>
          <a:p>
            <a:pPr marL="0" indent="0">
              <a:buNone/>
            </a:pPr>
            <a:r>
              <a:rPr lang="en-US" dirty="0" smtClean="0">
                <a:latin typeface="+mj-lt"/>
              </a:rPr>
              <a:t>  miniature        badgers</a:t>
            </a:r>
            <a:endParaRPr lang="en-US" dirty="0">
              <a:latin typeface="+mj-lt"/>
            </a:endParaRPr>
          </a:p>
        </p:txBody>
      </p:sp>
      <p:sp>
        <p:nvSpPr>
          <p:cNvPr id="24" name="Oval 23"/>
          <p:cNvSpPr/>
          <p:nvPr/>
        </p:nvSpPr>
        <p:spPr>
          <a:xfrm>
            <a:off x="1403648" y="836712"/>
            <a:ext cx="504056" cy="51189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H="1">
            <a:off x="2339752" y="1340768"/>
            <a:ext cx="1872208" cy="5118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211960" y="1340768"/>
            <a:ext cx="0" cy="5118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211960" y="1340768"/>
            <a:ext cx="1440160" cy="5118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403648" y="2204864"/>
            <a:ext cx="93610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339752" y="2204864"/>
            <a:ext cx="792088"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06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20688"/>
            <a:ext cx="8712968" cy="6120680"/>
          </a:xfrm>
        </p:spPr>
        <p:txBody>
          <a:bodyPr/>
          <a:lstStyle/>
          <a:p>
            <a:pPr marL="0" indent="0" algn="ctr">
              <a:buNone/>
            </a:pPr>
            <a:r>
              <a:rPr lang="en-US" dirty="0" smtClean="0">
                <a:solidFill>
                  <a:schemeClr val="accent3">
                    <a:lumMod val="60000"/>
                    <a:lumOff val="40000"/>
                  </a:schemeClr>
                </a:solidFill>
                <a:latin typeface="+mj-lt"/>
              </a:rPr>
              <a:t>13) </a:t>
            </a:r>
            <a:r>
              <a:rPr lang="en-US" dirty="0" smtClean="0">
                <a:latin typeface="+mj-lt"/>
              </a:rPr>
              <a:t>We need more intelligent leaders</a:t>
            </a:r>
          </a:p>
          <a:p>
            <a:pPr marL="0" indent="0" algn="ctr">
              <a:buNone/>
            </a:pPr>
            <a:endParaRPr lang="en-US" dirty="0" smtClean="0">
              <a:latin typeface="+mj-lt"/>
            </a:endParaRPr>
          </a:p>
          <a:p>
            <a:pPr marL="0" indent="0">
              <a:buNone/>
            </a:pPr>
            <a:r>
              <a:rPr lang="en-US" dirty="0" smtClean="0">
                <a:latin typeface="+mj-lt"/>
              </a:rPr>
              <a:t>                   </a:t>
            </a:r>
            <a:r>
              <a:rPr lang="tr-TR" dirty="0">
                <a:latin typeface="+mj-lt"/>
              </a:rPr>
              <a:t>w</a:t>
            </a:r>
            <a:r>
              <a:rPr lang="en-US" dirty="0" smtClean="0">
                <a:latin typeface="+mj-lt"/>
              </a:rPr>
              <a:t>e                   </a:t>
            </a:r>
            <a:r>
              <a:rPr lang="tr-TR" dirty="0" smtClean="0">
                <a:latin typeface="+mj-lt"/>
              </a:rPr>
              <a:t> </a:t>
            </a:r>
            <a:r>
              <a:rPr lang="en-US" dirty="0" smtClean="0">
                <a:latin typeface="+mj-lt"/>
              </a:rPr>
              <a:t>1           need more </a:t>
            </a:r>
            <a:r>
              <a:rPr lang="en-US" dirty="0">
                <a:latin typeface="+mj-lt"/>
              </a:rPr>
              <a:t>intelligent </a:t>
            </a:r>
            <a:r>
              <a:rPr lang="en-US" dirty="0" smtClean="0">
                <a:latin typeface="+mj-lt"/>
              </a:rPr>
              <a:t>leaders</a:t>
            </a:r>
          </a:p>
          <a:p>
            <a:pPr marL="0" indent="0">
              <a:buNone/>
            </a:pPr>
            <a:endParaRPr lang="en-US" dirty="0">
              <a:latin typeface="+mj-lt"/>
            </a:endParaRPr>
          </a:p>
          <a:p>
            <a:pPr marL="0" indent="0">
              <a:buNone/>
            </a:pPr>
            <a:r>
              <a:rPr lang="en-US" dirty="0" smtClean="0">
                <a:latin typeface="+mj-lt"/>
              </a:rPr>
              <a:t>                                             </a:t>
            </a:r>
            <a:r>
              <a:rPr lang="tr-TR" dirty="0" smtClean="0">
                <a:latin typeface="+mj-lt"/>
              </a:rPr>
              <a:t>n</a:t>
            </a:r>
            <a:r>
              <a:rPr lang="en-US" dirty="0" err="1" smtClean="0">
                <a:latin typeface="+mj-lt"/>
              </a:rPr>
              <a:t>eed</a:t>
            </a:r>
            <a:r>
              <a:rPr lang="en-US" dirty="0" smtClean="0">
                <a:latin typeface="+mj-lt"/>
              </a:rPr>
              <a:t>             more </a:t>
            </a:r>
            <a:r>
              <a:rPr lang="en-US" dirty="0">
                <a:latin typeface="+mj-lt"/>
              </a:rPr>
              <a:t>intelligent </a:t>
            </a:r>
            <a:r>
              <a:rPr lang="en-US" dirty="0" smtClean="0">
                <a:latin typeface="+mj-lt"/>
              </a:rPr>
              <a:t>leaders</a:t>
            </a:r>
          </a:p>
          <a:p>
            <a:pPr marL="0" indent="0">
              <a:buNone/>
            </a:pPr>
            <a:endParaRPr lang="en-US" dirty="0">
              <a:latin typeface="+mj-lt"/>
            </a:endParaRPr>
          </a:p>
          <a:p>
            <a:pPr marL="0" indent="0">
              <a:buNone/>
            </a:pPr>
            <a:r>
              <a:rPr lang="en-US" dirty="0" smtClean="0">
                <a:latin typeface="+mj-lt"/>
              </a:rPr>
              <a:t>                                                                more      intelligent </a:t>
            </a:r>
            <a:r>
              <a:rPr lang="en-US" dirty="0">
                <a:latin typeface="+mj-lt"/>
              </a:rPr>
              <a:t>leaders</a:t>
            </a:r>
          </a:p>
          <a:p>
            <a:pPr marL="0" indent="0">
              <a:buNone/>
            </a:pPr>
            <a:endParaRPr lang="en-US" dirty="0">
              <a:latin typeface="+mj-lt"/>
            </a:endParaRPr>
          </a:p>
        </p:txBody>
      </p:sp>
      <p:sp>
        <p:nvSpPr>
          <p:cNvPr id="11" name="Oval 10"/>
          <p:cNvSpPr/>
          <p:nvPr/>
        </p:nvSpPr>
        <p:spPr>
          <a:xfrm>
            <a:off x="3460469" y="1556792"/>
            <a:ext cx="432048" cy="43204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etin kutusu 14"/>
          <p:cNvSpPr txBox="1"/>
          <p:nvPr/>
        </p:nvSpPr>
        <p:spPr>
          <a:xfrm>
            <a:off x="6156176" y="3933056"/>
            <a:ext cx="2880320" cy="769441"/>
          </a:xfrm>
          <a:prstGeom prst="rect">
            <a:avLst/>
          </a:prstGeom>
          <a:noFill/>
        </p:spPr>
        <p:txBody>
          <a:bodyPr wrap="square" rtlCol="0">
            <a:spAutoFit/>
          </a:bodyPr>
          <a:lstStyle/>
          <a:p>
            <a:r>
              <a:rPr lang="en-US" sz="2200" dirty="0" smtClean="0">
                <a:solidFill>
                  <a:srgbClr val="FFFF00"/>
                </a:solidFill>
              </a:rPr>
              <a:t>(A greater quantity of intelligent leaders)</a:t>
            </a:r>
            <a:endParaRPr lang="en-US" sz="2200" dirty="0">
              <a:solidFill>
                <a:srgbClr val="FFFF00"/>
              </a:solidFill>
            </a:endParaRPr>
          </a:p>
        </p:txBody>
      </p:sp>
      <p:cxnSp>
        <p:nvCxnSpPr>
          <p:cNvPr id="6" name="Straight Connector 5"/>
          <p:cNvCxnSpPr/>
          <p:nvPr/>
        </p:nvCxnSpPr>
        <p:spPr>
          <a:xfrm flipH="1">
            <a:off x="1979712" y="1052736"/>
            <a:ext cx="2592288"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0" y="1052736"/>
            <a:ext cx="1800200"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067944" y="1988840"/>
            <a:ext cx="2304256"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372200" y="1988840"/>
            <a:ext cx="540060"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472100" y="2924944"/>
            <a:ext cx="1548172"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020272" y="2924944"/>
            <a:ext cx="432048"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20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487888"/>
          </a:xfrm>
        </p:spPr>
        <p:txBody>
          <a:bodyPr/>
          <a:lstStyle/>
          <a:p>
            <a:pPr marL="0" indent="0" algn="ctr">
              <a:buNone/>
            </a:pPr>
            <a:r>
              <a:rPr lang="en-US" dirty="0" smtClean="0">
                <a:solidFill>
                  <a:srgbClr val="67F3F3"/>
                </a:solidFill>
                <a:latin typeface="+mj-lt"/>
              </a:rPr>
              <a:t>14) </a:t>
            </a:r>
            <a:r>
              <a:rPr lang="en-US" dirty="0" smtClean="0">
                <a:latin typeface="+mj-lt"/>
              </a:rPr>
              <a:t>more </a:t>
            </a:r>
            <a:r>
              <a:rPr lang="en-US" dirty="0">
                <a:latin typeface="+mj-lt"/>
              </a:rPr>
              <a:t>intelligent </a:t>
            </a:r>
            <a:r>
              <a:rPr lang="en-US" dirty="0" smtClean="0">
                <a:latin typeface="+mj-lt"/>
              </a:rPr>
              <a:t>leaders</a:t>
            </a:r>
          </a:p>
          <a:p>
            <a:pPr marL="0" indent="0" algn="ctr">
              <a:buNone/>
            </a:pPr>
            <a:endParaRPr lang="en-US" dirty="0">
              <a:latin typeface="+mj-lt"/>
            </a:endParaRPr>
          </a:p>
          <a:p>
            <a:pPr marL="0" indent="0">
              <a:buNone/>
            </a:pPr>
            <a:r>
              <a:rPr lang="en-US" dirty="0" smtClean="0">
                <a:latin typeface="+mj-lt"/>
              </a:rPr>
              <a:t>              </a:t>
            </a:r>
            <a:r>
              <a:rPr lang="tr-TR" dirty="0" smtClean="0">
                <a:latin typeface="+mj-lt"/>
              </a:rPr>
              <a:t>m</a:t>
            </a:r>
            <a:r>
              <a:rPr lang="en-US" dirty="0" smtClean="0">
                <a:latin typeface="+mj-lt"/>
              </a:rPr>
              <a:t>ore intelligent                     leaders</a:t>
            </a:r>
          </a:p>
          <a:p>
            <a:pPr marL="0" indent="0">
              <a:buNone/>
            </a:pPr>
            <a:endParaRPr lang="en-US" dirty="0">
              <a:latin typeface="+mj-lt"/>
            </a:endParaRPr>
          </a:p>
          <a:p>
            <a:pPr marL="0" indent="0">
              <a:buNone/>
            </a:pPr>
            <a:r>
              <a:rPr lang="en-US" dirty="0" smtClean="0">
                <a:latin typeface="+mj-lt"/>
              </a:rPr>
              <a:t>              </a:t>
            </a:r>
            <a:r>
              <a:rPr lang="tr-TR" dirty="0" smtClean="0">
                <a:latin typeface="+mj-lt"/>
              </a:rPr>
              <a:t>m</a:t>
            </a:r>
            <a:r>
              <a:rPr lang="en-US" dirty="0" smtClean="0">
                <a:latin typeface="+mj-lt"/>
              </a:rPr>
              <a:t>ore          intelligent</a:t>
            </a:r>
            <a:endParaRPr lang="en-US" dirty="0" smtClean="0">
              <a:solidFill>
                <a:srgbClr val="FFFF00"/>
              </a:solidFill>
              <a:latin typeface="+mj-lt"/>
            </a:endParaRPr>
          </a:p>
          <a:p>
            <a:pPr marL="0" indent="0">
              <a:buNone/>
            </a:pPr>
            <a:r>
              <a:rPr lang="en-US" dirty="0" smtClean="0">
                <a:solidFill>
                  <a:srgbClr val="FFFF00"/>
                </a:solidFill>
                <a:latin typeface="+mj-lt"/>
              </a:rPr>
              <a:t>    (Leaders who are more intelligent)</a:t>
            </a:r>
          </a:p>
          <a:p>
            <a:pPr marL="0" indent="0">
              <a:buNone/>
            </a:pPr>
            <a:endParaRPr lang="en-US" dirty="0">
              <a:solidFill>
                <a:srgbClr val="FFFF00"/>
              </a:solidFill>
              <a:latin typeface="+mj-lt"/>
            </a:endParaRPr>
          </a:p>
          <a:p>
            <a:pPr marL="0" indent="0">
              <a:buNone/>
            </a:pPr>
            <a:endParaRPr lang="en-US" dirty="0" smtClean="0">
              <a:solidFill>
                <a:srgbClr val="FFFF00"/>
              </a:solidFill>
              <a:latin typeface="+mj-lt"/>
            </a:endParaRPr>
          </a:p>
          <a:p>
            <a:pPr marL="0" indent="0">
              <a:buNone/>
            </a:pPr>
            <a:r>
              <a:rPr lang="en-US" dirty="0" smtClean="0">
                <a:latin typeface="+mj-lt"/>
              </a:rPr>
              <a:t>Structural ambiguity can be explicitly accounted for by multiple tree structures.</a:t>
            </a:r>
            <a:endParaRPr lang="en-US" dirty="0">
              <a:latin typeface="+mj-lt"/>
            </a:endParaRPr>
          </a:p>
        </p:txBody>
      </p:sp>
      <p:cxnSp>
        <p:nvCxnSpPr>
          <p:cNvPr id="6" name="Straight Connector 5"/>
          <p:cNvCxnSpPr/>
          <p:nvPr/>
        </p:nvCxnSpPr>
        <p:spPr>
          <a:xfrm flipH="1">
            <a:off x="2591780" y="1268760"/>
            <a:ext cx="1692188"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283968" y="1268760"/>
            <a:ext cx="1512168"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987824" y="2348880"/>
            <a:ext cx="792088"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123728" y="2348880"/>
            <a:ext cx="864096"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0090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836712"/>
            <a:ext cx="8568952" cy="6021288"/>
          </a:xfrm>
        </p:spPr>
        <p:txBody>
          <a:bodyPr>
            <a:normAutofit lnSpcReduction="10000"/>
          </a:bodyPr>
          <a:lstStyle/>
          <a:p>
            <a:pPr marL="0" indent="0">
              <a:buNone/>
            </a:pPr>
            <a:r>
              <a:rPr lang="en-US" dirty="0" smtClean="0">
                <a:latin typeface="+mj-lt"/>
              </a:rPr>
              <a:t>In (13) </a:t>
            </a:r>
            <a:r>
              <a:rPr lang="en-US" i="1" dirty="0" smtClean="0">
                <a:latin typeface="+mj-lt"/>
              </a:rPr>
              <a:t>Intelligent leaders </a:t>
            </a:r>
            <a:r>
              <a:rPr lang="en-US" dirty="0" smtClean="0">
                <a:latin typeface="+mj-lt"/>
              </a:rPr>
              <a:t>is a constituent: for this reason (13) represents the interpretation </a:t>
            </a:r>
            <a:r>
              <a:rPr lang="tr-TR" dirty="0" smtClean="0">
                <a:latin typeface="+mj-lt"/>
              </a:rPr>
              <a:t>‘‘</a:t>
            </a:r>
            <a:r>
              <a:rPr lang="en-US" dirty="0" smtClean="0">
                <a:latin typeface="+mj-lt"/>
              </a:rPr>
              <a:t>a greater quantity of intelligent leaders.</a:t>
            </a:r>
            <a:r>
              <a:rPr lang="tr-TR" dirty="0" smtClean="0">
                <a:latin typeface="+mj-lt"/>
              </a:rPr>
              <a:t>’’</a:t>
            </a:r>
            <a:r>
              <a:rPr lang="en-US" dirty="0" smtClean="0">
                <a:latin typeface="+mj-lt"/>
              </a:rPr>
              <a:t> In (14), however, more intelligent forms a constituent: (14) therefore represents the meaning</a:t>
            </a:r>
            <a:r>
              <a:rPr lang="tr-TR" dirty="0" smtClean="0">
                <a:latin typeface="+mj-lt"/>
              </a:rPr>
              <a:t> ‘‘</a:t>
            </a:r>
            <a:r>
              <a:rPr lang="en-US" dirty="0" smtClean="0">
                <a:latin typeface="+mj-lt"/>
              </a:rPr>
              <a:t>leaders who are more intelligent.</a:t>
            </a:r>
            <a:r>
              <a:rPr lang="tr-TR" dirty="0" smtClean="0">
                <a:latin typeface="+mj-lt"/>
              </a:rPr>
              <a:t>’’</a:t>
            </a:r>
            <a:endParaRPr lang="en-US" dirty="0" smtClean="0">
              <a:latin typeface="+mj-lt"/>
            </a:endParaRPr>
          </a:p>
          <a:p>
            <a:pPr marL="0" indent="0">
              <a:buNone/>
            </a:pPr>
            <a:endParaRPr lang="en-US" dirty="0">
              <a:latin typeface="+mj-lt"/>
            </a:endParaRPr>
          </a:p>
          <a:p>
            <a:pPr marL="0" indent="0">
              <a:buNone/>
            </a:pPr>
            <a:r>
              <a:rPr lang="en-US" dirty="0" smtClean="0">
                <a:latin typeface="+mj-lt"/>
              </a:rPr>
              <a:t>Although structural ambiguity is a very common kind of ambiguity, it is not the only kind. Individual words are sometimes ambiguous: for example, </a:t>
            </a:r>
            <a:r>
              <a:rPr lang="tr-TR" dirty="0" smtClean="0">
                <a:latin typeface="+mj-lt"/>
              </a:rPr>
              <a:t>‘‘</a:t>
            </a:r>
            <a:r>
              <a:rPr lang="en-US" dirty="0" smtClean="0">
                <a:latin typeface="+mj-lt"/>
              </a:rPr>
              <a:t>crane</a:t>
            </a:r>
            <a:r>
              <a:rPr lang="tr-TR" dirty="0" smtClean="0">
                <a:latin typeface="+mj-lt"/>
              </a:rPr>
              <a:t>’’</a:t>
            </a:r>
            <a:r>
              <a:rPr lang="en-US" dirty="0" smtClean="0">
                <a:latin typeface="+mj-lt"/>
              </a:rPr>
              <a:t> can refer to either a kind of bird or to a large construction device. Because words like crane have no internal constituent structure, sentences containing such words clearly can`t be structurally ambiguous. Instead, a sentence containing a word with more than one meaning is said to be lexically ambiguous. Thus, both meanings for (13)-(14) are represented with the same constituent structure.</a:t>
            </a:r>
            <a:endParaRPr lang="en-US" dirty="0">
              <a:latin typeface="+mj-lt"/>
            </a:endParaRPr>
          </a:p>
        </p:txBody>
      </p:sp>
    </p:spTree>
    <p:extLst>
      <p:ext uri="{BB962C8B-B14F-4D97-AF65-F5344CB8AC3E}">
        <p14:creationId xmlns:p14="http://schemas.microsoft.com/office/powerpoint/2010/main" val="197554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692696"/>
            <a:ext cx="8640960" cy="5976664"/>
          </a:xfrm>
          <a:ln>
            <a:noFill/>
          </a:ln>
        </p:spPr>
        <p:txBody>
          <a:bodyPr/>
          <a:lstStyle/>
          <a:p>
            <a:pPr marL="0" indent="0" algn="ctr">
              <a:buNone/>
            </a:pPr>
            <a:r>
              <a:rPr lang="en-US" dirty="0" smtClean="0"/>
              <a:t>EXERCISES</a:t>
            </a:r>
          </a:p>
          <a:p>
            <a:pPr marL="0" indent="0" algn="ctr">
              <a:buNone/>
            </a:pPr>
            <a:endParaRPr lang="en-US" dirty="0">
              <a:latin typeface="+mj-lt"/>
            </a:endParaRPr>
          </a:p>
          <a:p>
            <a:pPr marL="0" indent="0">
              <a:buNone/>
            </a:pPr>
            <a:r>
              <a:rPr lang="en-US" dirty="0" smtClean="0">
                <a:latin typeface="+mj-lt"/>
              </a:rPr>
              <a:t>0. Apply the constituent tests to determine if the underlined expressions in the following sentences are constituents. </a:t>
            </a:r>
          </a:p>
          <a:p>
            <a:pPr marL="0" indent="0">
              <a:buNone/>
            </a:pPr>
            <a:endParaRPr lang="en-US" dirty="0">
              <a:latin typeface="+mj-lt"/>
            </a:endParaRPr>
          </a:p>
          <a:p>
            <a:pPr marL="0" indent="0">
              <a:buNone/>
            </a:pPr>
            <a:r>
              <a:rPr lang="en-US" dirty="0" smtClean="0">
                <a:latin typeface="+mj-lt"/>
              </a:rPr>
              <a:t>a. </a:t>
            </a:r>
            <a:r>
              <a:rPr lang="en-US" u="sng" dirty="0" smtClean="0">
                <a:latin typeface="+mj-lt"/>
              </a:rPr>
              <a:t>Many retired workers </a:t>
            </a:r>
            <a:r>
              <a:rPr lang="en-US" dirty="0" smtClean="0">
                <a:latin typeface="+mj-lt"/>
              </a:rPr>
              <a:t>spend their time on relaxing hobbies.</a:t>
            </a:r>
          </a:p>
          <a:p>
            <a:pPr marL="0" indent="0">
              <a:buNone/>
            </a:pPr>
            <a:r>
              <a:rPr lang="en-US" dirty="0" smtClean="0">
                <a:latin typeface="+mj-lt"/>
              </a:rPr>
              <a:t>b. Many </a:t>
            </a:r>
            <a:r>
              <a:rPr lang="en-US" dirty="0">
                <a:latin typeface="+mj-lt"/>
              </a:rPr>
              <a:t>retired workers spend their time </a:t>
            </a:r>
            <a:r>
              <a:rPr lang="en-US" u="sng" dirty="0">
                <a:latin typeface="+mj-lt"/>
              </a:rPr>
              <a:t>on relaxing hobbies</a:t>
            </a:r>
            <a:r>
              <a:rPr lang="en-US" dirty="0">
                <a:latin typeface="+mj-lt"/>
              </a:rPr>
              <a:t>.</a:t>
            </a:r>
          </a:p>
          <a:p>
            <a:pPr marL="0" indent="0">
              <a:buNone/>
            </a:pPr>
            <a:r>
              <a:rPr lang="en-US" dirty="0" smtClean="0">
                <a:latin typeface="+mj-lt"/>
              </a:rPr>
              <a:t>c. </a:t>
            </a:r>
            <a:r>
              <a:rPr lang="en-US" dirty="0">
                <a:latin typeface="+mj-lt"/>
              </a:rPr>
              <a:t>Many retired workers </a:t>
            </a:r>
            <a:r>
              <a:rPr lang="en-US" u="sng" dirty="0">
                <a:latin typeface="+mj-lt"/>
              </a:rPr>
              <a:t>spend their time </a:t>
            </a:r>
            <a:r>
              <a:rPr lang="en-US" dirty="0">
                <a:latin typeface="+mj-lt"/>
              </a:rPr>
              <a:t>on relaxing hobbies.</a:t>
            </a:r>
          </a:p>
          <a:p>
            <a:pPr marL="0" indent="0">
              <a:buNone/>
            </a:pPr>
            <a:endParaRPr lang="en-US" dirty="0">
              <a:latin typeface="+mj-lt"/>
            </a:endParaRPr>
          </a:p>
        </p:txBody>
      </p:sp>
    </p:spTree>
    <p:extLst>
      <p:ext uri="{BB962C8B-B14F-4D97-AF65-F5344CB8AC3E}">
        <p14:creationId xmlns:p14="http://schemas.microsoft.com/office/powerpoint/2010/main" val="3669036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559896"/>
          </a:xfrm>
        </p:spPr>
        <p:txBody>
          <a:bodyPr/>
          <a:lstStyle/>
          <a:p>
            <a:pPr marL="0" indent="0">
              <a:buNone/>
            </a:pPr>
            <a:endParaRPr lang="en-US" dirty="0" smtClean="0">
              <a:latin typeface="+mj-lt"/>
            </a:endParaRPr>
          </a:p>
          <a:p>
            <a:pPr marL="0" indent="0">
              <a:buNone/>
            </a:pPr>
            <a:r>
              <a:rPr lang="en-US" dirty="0" smtClean="0">
                <a:latin typeface="+mj-lt"/>
              </a:rPr>
              <a:t>1) Which of the underlined expressions in the following sentences are constituents? Which are not? Why? </a:t>
            </a:r>
          </a:p>
          <a:p>
            <a:pPr marL="0" indent="0">
              <a:buNone/>
            </a:pPr>
            <a:r>
              <a:rPr lang="en-US" dirty="0" smtClean="0">
                <a:latin typeface="+mj-lt"/>
              </a:rPr>
              <a:t>(Use the constituency tests mentioned before to show this in each case.)</a:t>
            </a:r>
          </a:p>
          <a:p>
            <a:pPr marL="0" indent="0">
              <a:buNone/>
            </a:pPr>
            <a:r>
              <a:rPr lang="en-US" dirty="0" smtClean="0">
                <a:latin typeface="+mj-lt"/>
              </a:rPr>
              <a:t>a. Marianne ate </a:t>
            </a:r>
            <a:r>
              <a:rPr lang="en-US" u="sng" dirty="0" smtClean="0">
                <a:latin typeface="+mj-lt"/>
              </a:rPr>
              <a:t>the stale candy</a:t>
            </a:r>
            <a:r>
              <a:rPr lang="en-US" dirty="0" smtClean="0">
                <a:latin typeface="+mj-lt"/>
              </a:rPr>
              <a:t>.</a:t>
            </a:r>
          </a:p>
          <a:p>
            <a:pPr marL="0" indent="0">
              <a:buNone/>
            </a:pPr>
            <a:r>
              <a:rPr lang="en-US" dirty="0" smtClean="0">
                <a:latin typeface="+mj-lt"/>
              </a:rPr>
              <a:t>b. </a:t>
            </a:r>
            <a:r>
              <a:rPr lang="en-US" dirty="0">
                <a:latin typeface="+mj-lt"/>
              </a:rPr>
              <a:t>Marianne </a:t>
            </a:r>
            <a:r>
              <a:rPr lang="en-US" u="sng" dirty="0">
                <a:latin typeface="+mj-lt"/>
              </a:rPr>
              <a:t>ate the stale candy</a:t>
            </a:r>
            <a:endParaRPr lang="en-US" dirty="0" smtClean="0">
              <a:latin typeface="+mj-lt"/>
            </a:endParaRPr>
          </a:p>
          <a:p>
            <a:pPr marL="0" indent="0">
              <a:buNone/>
            </a:pPr>
            <a:r>
              <a:rPr lang="en-US" dirty="0" smtClean="0">
                <a:latin typeface="+mj-lt"/>
              </a:rPr>
              <a:t>c. My little </a:t>
            </a:r>
            <a:r>
              <a:rPr lang="en-US" u="sng" dirty="0" smtClean="0">
                <a:latin typeface="+mj-lt"/>
              </a:rPr>
              <a:t>brother snores.</a:t>
            </a:r>
          </a:p>
          <a:p>
            <a:pPr marL="0" indent="0">
              <a:buNone/>
            </a:pPr>
            <a:r>
              <a:rPr lang="en-US" dirty="0" smtClean="0">
                <a:latin typeface="+mj-lt"/>
              </a:rPr>
              <a:t>d. My </a:t>
            </a:r>
            <a:r>
              <a:rPr lang="en-US" u="sng" dirty="0" smtClean="0">
                <a:latin typeface="+mj-lt"/>
              </a:rPr>
              <a:t>little brother</a:t>
            </a:r>
            <a:r>
              <a:rPr lang="en-US" dirty="0" smtClean="0">
                <a:latin typeface="+mj-lt"/>
              </a:rPr>
              <a:t> snores.</a:t>
            </a:r>
          </a:p>
          <a:p>
            <a:pPr marL="0" indent="0">
              <a:buNone/>
            </a:pPr>
            <a:endParaRPr lang="en-US" dirty="0">
              <a:latin typeface="+mj-lt"/>
            </a:endParaRPr>
          </a:p>
        </p:txBody>
      </p:sp>
    </p:spTree>
    <p:extLst>
      <p:ext uri="{BB962C8B-B14F-4D97-AF65-F5344CB8AC3E}">
        <p14:creationId xmlns:p14="http://schemas.microsoft.com/office/powerpoint/2010/main" val="1838119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507288" cy="5832648"/>
          </a:xfrm>
        </p:spPr>
        <p:txBody>
          <a:bodyPr/>
          <a:lstStyle/>
          <a:p>
            <a:pPr marL="0" indent="0">
              <a:buNone/>
            </a:pPr>
            <a:r>
              <a:rPr lang="en-US" dirty="0" smtClean="0">
                <a:latin typeface="+mj-lt"/>
              </a:rPr>
              <a:t>2) Apply each of the constituency tests to the underlined expressions and determine whether  they are constituents.</a:t>
            </a:r>
          </a:p>
          <a:p>
            <a:pPr marL="0" indent="0">
              <a:buNone/>
            </a:pPr>
            <a:r>
              <a:rPr lang="en-US" dirty="0" smtClean="0">
                <a:latin typeface="+mj-lt"/>
              </a:rPr>
              <a:t>a. The clouds rolled </a:t>
            </a:r>
            <a:r>
              <a:rPr lang="en-US" u="sng" dirty="0" smtClean="0">
                <a:latin typeface="+mj-lt"/>
              </a:rPr>
              <a:t>across the sky.</a:t>
            </a:r>
          </a:p>
          <a:p>
            <a:pPr marL="0" indent="0">
              <a:buNone/>
            </a:pPr>
            <a:r>
              <a:rPr lang="en-US" dirty="0" smtClean="0">
                <a:latin typeface="+mj-lt"/>
              </a:rPr>
              <a:t>b. My uncle crushed </a:t>
            </a:r>
            <a:r>
              <a:rPr lang="en-US" u="sng" dirty="0" smtClean="0">
                <a:latin typeface="+mj-lt"/>
              </a:rPr>
              <a:t>our new car</a:t>
            </a:r>
          </a:p>
          <a:p>
            <a:pPr marL="0" indent="0">
              <a:buNone/>
            </a:pPr>
            <a:r>
              <a:rPr lang="en-US" dirty="0" smtClean="0">
                <a:latin typeface="+mj-lt"/>
              </a:rPr>
              <a:t>c. Mattingly </a:t>
            </a:r>
            <a:r>
              <a:rPr lang="en-US" u="sng" dirty="0" smtClean="0">
                <a:latin typeface="+mj-lt"/>
              </a:rPr>
              <a:t>hit the ball over the fence.</a:t>
            </a:r>
          </a:p>
          <a:p>
            <a:pPr marL="0" indent="0">
              <a:buNone/>
            </a:pPr>
            <a:r>
              <a:rPr lang="en-US" dirty="0" smtClean="0">
                <a:latin typeface="+mj-lt"/>
              </a:rPr>
              <a:t>d. Some students hate computers.</a:t>
            </a:r>
          </a:p>
          <a:p>
            <a:pPr marL="0" indent="0">
              <a:buNone/>
            </a:pPr>
            <a:r>
              <a:rPr lang="en-US" dirty="0" smtClean="0">
                <a:latin typeface="+mj-lt"/>
              </a:rPr>
              <a:t>e. </a:t>
            </a:r>
            <a:r>
              <a:rPr lang="en-US" u="sng" dirty="0" smtClean="0">
                <a:latin typeface="+mj-lt"/>
              </a:rPr>
              <a:t>The ancient ruins of the temple </a:t>
            </a:r>
            <a:r>
              <a:rPr lang="en-US" dirty="0" smtClean="0">
                <a:latin typeface="+mj-lt"/>
              </a:rPr>
              <a:t>were covered by the earth.</a:t>
            </a:r>
          </a:p>
          <a:p>
            <a:pPr marL="0" indent="0">
              <a:buNone/>
            </a:pPr>
            <a:r>
              <a:rPr lang="en-US" dirty="0" smtClean="0">
                <a:latin typeface="+mj-lt"/>
              </a:rPr>
              <a:t>f. </a:t>
            </a:r>
            <a:r>
              <a:rPr lang="en-US" dirty="0">
                <a:latin typeface="+mj-lt"/>
              </a:rPr>
              <a:t>T</a:t>
            </a:r>
            <a:r>
              <a:rPr lang="en-US" dirty="0" smtClean="0">
                <a:latin typeface="+mj-lt"/>
              </a:rPr>
              <a:t>he </a:t>
            </a:r>
            <a:r>
              <a:rPr lang="en-US" u="sng" dirty="0" smtClean="0">
                <a:latin typeface="+mj-lt"/>
              </a:rPr>
              <a:t>women wept</a:t>
            </a:r>
            <a:r>
              <a:rPr lang="en-US" dirty="0" smtClean="0">
                <a:latin typeface="+mj-lt"/>
              </a:rPr>
              <a:t>.</a:t>
            </a:r>
          </a:p>
          <a:p>
            <a:pPr marL="0" indent="0">
              <a:buNone/>
            </a:pPr>
            <a:r>
              <a:rPr lang="en-US" dirty="0" smtClean="0">
                <a:latin typeface="+mj-lt"/>
              </a:rPr>
              <a:t>g. Too many </a:t>
            </a:r>
            <a:r>
              <a:rPr lang="en-US" u="sng" dirty="0" smtClean="0">
                <a:latin typeface="+mj-lt"/>
              </a:rPr>
              <a:t>noisy birds are </a:t>
            </a:r>
            <a:r>
              <a:rPr lang="en-US" dirty="0" smtClean="0">
                <a:latin typeface="+mj-lt"/>
              </a:rPr>
              <a:t>nesting on campus.</a:t>
            </a:r>
          </a:p>
          <a:p>
            <a:pPr marL="0" indent="0">
              <a:buNone/>
            </a:pPr>
            <a:r>
              <a:rPr lang="en-US" dirty="0" smtClean="0">
                <a:latin typeface="+mj-lt"/>
              </a:rPr>
              <a:t>h. Joggers like to run </a:t>
            </a:r>
            <a:r>
              <a:rPr lang="en-US" u="sng" dirty="0" smtClean="0">
                <a:latin typeface="+mj-lt"/>
              </a:rPr>
              <a:t>along the river.</a:t>
            </a:r>
          </a:p>
          <a:p>
            <a:pPr marL="0" indent="0">
              <a:buNone/>
            </a:pPr>
            <a:r>
              <a:rPr lang="en-US" dirty="0" smtClean="0">
                <a:latin typeface="+mj-lt"/>
              </a:rPr>
              <a:t>i. The bride and groom ran out of </a:t>
            </a:r>
            <a:r>
              <a:rPr lang="en-US" u="sng" dirty="0" smtClean="0">
                <a:latin typeface="+mj-lt"/>
              </a:rPr>
              <a:t>the church.</a:t>
            </a:r>
            <a:endParaRPr lang="en-US" u="sng" dirty="0">
              <a:latin typeface="+mj-lt"/>
            </a:endParaRPr>
          </a:p>
        </p:txBody>
      </p:sp>
    </p:spTree>
    <p:extLst>
      <p:ext uri="{BB962C8B-B14F-4D97-AF65-F5344CB8AC3E}">
        <p14:creationId xmlns:p14="http://schemas.microsoft.com/office/powerpoint/2010/main" val="13292091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en-US" dirty="0" smtClean="0"/>
              <a:t>1</a:t>
            </a:r>
            <a:r>
              <a:rPr lang="tr-TR" dirty="0" smtClean="0"/>
              <a:t>) T</a:t>
            </a:r>
            <a:r>
              <a:rPr lang="en-US" dirty="0" smtClean="0"/>
              <a:t>he rules </a:t>
            </a:r>
            <a:r>
              <a:rPr lang="tr-TR" dirty="0" smtClean="0"/>
              <a:t>of</a:t>
            </a:r>
            <a:r>
              <a:rPr lang="en-US" dirty="0" smtClean="0"/>
              <a:t> syntax combine words into phrases</a:t>
            </a:r>
          </a:p>
          <a:p>
            <a:pPr marL="0" indent="0">
              <a:buNone/>
            </a:pPr>
            <a:r>
              <a:rPr lang="en-US" dirty="0" smtClean="0"/>
              <a:t>                                                        phrases into sentences</a:t>
            </a:r>
          </a:p>
          <a:p>
            <a:pPr marL="0" indent="0">
              <a:buNone/>
            </a:pPr>
            <a:r>
              <a:rPr lang="en-US" dirty="0" smtClean="0"/>
              <a:t>English</a:t>
            </a:r>
            <a:r>
              <a:rPr lang="tr-TR" dirty="0" smtClean="0"/>
              <a:t>: </a:t>
            </a:r>
            <a:r>
              <a:rPr lang="en-US" dirty="0" smtClean="0"/>
              <a:t>SUBJECT </a:t>
            </a:r>
            <a:r>
              <a:rPr lang="tr-TR" dirty="0" smtClean="0"/>
              <a:t>- </a:t>
            </a:r>
            <a:r>
              <a:rPr lang="en-US" dirty="0" smtClean="0"/>
              <a:t>VERB </a:t>
            </a:r>
            <a:r>
              <a:rPr lang="tr-TR" dirty="0" smtClean="0"/>
              <a:t>- </a:t>
            </a:r>
            <a:r>
              <a:rPr lang="en-US" dirty="0" smtClean="0"/>
              <a:t>OBJECT (SVO) language</a:t>
            </a:r>
          </a:p>
          <a:p>
            <a:pPr marL="0" indent="0">
              <a:buNone/>
            </a:pPr>
            <a:r>
              <a:rPr lang="en-US" dirty="0" smtClean="0"/>
              <a:t>Turkish</a:t>
            </a:r>
            <a:r>
              <a:rPr lang="tr-TR" dirty="0" smtClean="0"/>
              <a:t>: </a:t>
            </a:r>
            <a:r>
              <a:rPr lang="en-US" dirty="0" smtClean="0"/>
              <a:t>SUBJECT </a:t>
            </a:r>
            <a:r>
              <a:rPr lang="tr-TR" dirty="0" smtClean="0"/>
              <a:t>- </a:t>
            </a:r>
            <a:r>
              <a:rPr lang="en-US" dirty="0" smtClean="0"/>
              <a:t>OBJECT </a:t>
            </a:r>
            <a:r>
              <a:rPr lang="tr-TR" dirty="0" smtClean="0"/>
              <a:t>- </a:t>
            </a:r>
            <a:r>
              <a:rPr lang="en-US" dirty="0" smtClean="0"/>
              <a:t>VERB (SOV) language</a:t>
            </a:r>
          </a:p>
          <a:p>
            <a:r>
              <a:rPr lang="en-US" dirty="0" smtClean="0"/>
              <a:t>2) Syntactic rules also specify other constraints that sentences must adhere to.</a:t>
            </a:r>
          </a:p>
          <a:p>
            <a:pPr marL="514350" indent="-514350">
              <a:buAutoNum type="alphaLcParenR"/>
            </a:pPr>
            <a:r>
              <a:rPr lang="en-US" dirty="0" smtClean="0"/>
              <a:t>To find + NP = YES</a:t>
            </a:r>
          </a:p>
          <a:p>
            <a:pPr marL="0" indent="0">
              <a:buNone/>
            </a:pPr>
            <a:r>
              <a:rPr lang="en-US" dirty="0"/>
              <a:t> </a:t>
            </a:r>
            <a:r>
              <a:rPr lang="en-US" dirty="0" smtClean="0"/>
              <a:t>*    To find + ADV = NO</a:t>
            </a:r>
          </a:p>
          <a:p>
            <a:pPr marL="0" indent="0">
              <a:buNone/>
            </a:pPr>
            <a:r>
              <a:rPr lang="en-US" dirty="0" smtClean="0"/>
              <a:t>b) To sleep + ADV = YES</a:t>
            </a:r>
          </a:p>
          <a:p>
            <a:pPr marL="0" indent="0">
              <a:buNone/>
            </a:pPr>
            <a:r>
              <a:rPr lang="en-US" dirty="0" smtClean="0"/>
              <a:t>*   To sleep + NP = NO</a:t>
            </a:r>
            <a:endParaRPr lang="en-US" dirty="0"/>
          </a:p>
        </p:txBody>
      </p:sp>
      <p:sp>
        <p:nvSpPr>
          <p:cNvPr id="2" name="Metin kutusu 1"/>
          <p:cNvSpPr txBox="1"/>
          <p:nvPr/>
        </p:nvSpPr>
        <p:spPr>
          <a:xfrm>
            <a:off x="3275856" y="1052736"/>
            <a:ext cx="2592288" cy="369332"/>
          </a:xfrm>
          <a:prstGeom prst="rect">
            <a:avLst/>
          </a:prstGeom>
          <a:noFill/>
        </p:spPr>
        <p:txBody>
          <a:bodyPr wrap="square" rtlCol="0">
            <a:spAutoFit/>
          </a:bodyPr>
          <a:lstStyle/>
          <a:p>
            <a:r>
              <a:rPr lang="en-US" dirty="0" smtClean="0"/>
              <a:t>SYNTACTIC RULES</a:t>
            </a:r>
            <a:endParaRPr lang="tr-TR" dirty="0"/>
          </a:p>
        </p:txBody>
      </p:sp>
    </p:spTree>
    <p:extLst>
      <p:ext uri="{BB962C8B-B14F-4D97-AF65-F5344CB8AC3E}">
        <p14:creationId xmlns:p14="http://schemas.microsoft.com/office/powerpoint/2010/main" val="3814323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836712"/>
            <a:ext cx="8291264" cy="5487888"/>
          </a:xfrm>
        </p:spPr>
        <p:txBody>
          <a:bodyPr/>
          <a:lstStyle/>
          <a:p>
            <a:pPr marL="0" indent="0">
              <a:buNone/>
            </a:pPr>
            <a:r>
              <a:rPr lang="en-US" dirty="0" smtClean="0"/>
              <a:t>3) Syntactic rules show how words form groups in a sentence</a:t>
            </a:r>
          </a:p>
          <a:p>
            <a:r>
              <a:rPr lang="en-US" dirty="0" smtClean="0"/>
              <a:t>Syntactic rules show how they are hierarchically arranged with respect to one another.</a:t>
            </a:r>
          </a:p>
          <a:p>
            <a:pPr marL="0" indent="0">
              <a:buNone/>
            </a:pPr>
            <a:r>
              <a:rPr lang="en-US" dirty="0" smtClean="0"/>
              <a:t>4) Syntactic rules reveal the grammatical relations among the words of a sentence as well as their order and hierarchical organization. </a:t>
            </a:r>
            <a:endParaRPr lang="en-US" dirty="0"/>
          </a:p>
          <a:p>
            <a:pPr marL="0" indent="0">
              <a:buNone/>
            </a:pPr>
            <a:r>
              <a:rPr lang="en-US" dirty="0" smtClean="0"/>
              <a:t>5) Syntactic rules explain how the grouping of words relates to its meaning, such as when a sentence or phrase is ambiguous.</a:t>
            </a:r>
            <a:endParaRPr lang="tr-TR" dirty="0"/>
          </a:p>
        </p:txBody>
      </p:sp>
    </p:spTree>
    <p:extLst>
      <p:ext uri="{BB962C8B-B14F-4D97-AF65-F5344CB8AC3E}">
        <p14:creationId xmlns:p14="http://schemas.microsoft.com/office/powerpoint/2010/main" val="3408556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559896"/>
          </a:xfrm>
        </p:spPr>
        <p:txBody>
          <a:bodyPr/>
          <a:lstStyle/>
          <a:p>
            <a:pPr marL="0" indent="0">
              <a:buNone/>
            </a:pPr>
            <a:r>
              <a:rPr lang="en-US" dirty="0" smtClean="0"/>
              <a:t>6) The rules of syntax permit speakers to produce and understand a limitless number of sentences never produced are heard before – the creative aspect of Linguistic knowledge.</a:t>
            </a:r>
          </a:p>
          <a:p>
            <a:pPr marL="0" indent="0">
              <a:buNone/>
            </a:pPr>
            <a:r>
              <a:rPr lang="en-US" dirty="0" smtClean="0"/>
              <a:t>A major goal of linguistics is to show clearly and explicitly how syntactic rules account for this knowledge.</a:t>
            </a:r>
          </a:p>
          <a:p>
            <a:pPr marL="0" indent="0">
              <a:buNone/>
            </a:pPr>
            <a:r>
              <a:rPr lang="en-US" dirty="0" smtClean="0"/>
              <a:t>A theory of grammar must provide a complete characterization of what speakers implicitly know about their knowledge.</a:t>
            </a:r>
            <a:endParaRPr lang="tr-TR" dirty="0"/>
          </a:p>
        </p:txBody>
      </p:sp>
    </p:spTree>
    <p:extLst>
      <p:ext uri="{BB962C8B-B14F-4D97-AF65-F5344CB8AC3E}">
        <p14:creationId xmlns:p14="http://schemas.microsoft.com/office/powerpoint/2010/main" val="2022672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88640"/>
            <a:ext cx="8229600" cy="1143000"/>
          </a:xfrm>
        </p:spPr>
        <p:txBody>
          <a:bodyPr>
            <a:noAutofit/>
          </a:bodyPr>
          <a:lstStyle/>
          <a:p>
            <a:pPr algn="ctr"/>
            <a:r>
              <a:rPr lang="en-US" sz="3200" dirty="0" smtClean="0"/>
              <a:t>WHAT GRAMMATICALITY IS NOT BASED ON</a:t>
            </a:r>
            <a:endParaRPr lang="tr-TR" sz="3200" dirty="0"/>
          </a:p>
        </p:txBody>
      </p:sp>
      <p:sp>
        <p:nvSpPr>
          <p:cNvPr id="3" name="İçerik Yer Tutucusu 2"/>
          <p:cNvSpPr>
            <a:spLocks noGrp="1"/>
          </p:cNvSpPr>
          <p:nvPr>
            <p:ph idx="1"/>
          </p:nvPr>
        </p:nvSpPr>
        <p:spPr>
          <a:xfrm>
            <a:off x="457200" y="1935480"/>
            <a:ext cx="8229600" cy="4661872"/>
          </a:xfrm>
        </p:spPr>
        <p:txBody>
          <a:bodyPr>
            <a:normAutofit lnSpcReduction="10000"/>
          </a:bodyPr>
          <a:lstStyle/>
          <a:p>
            <a:pPr marL="0" indent="0">
              <a:buNone/>
            </a:pPr>
            <a:r>
              <a:rPr lang="en-US" dirty="0" smtClean="0"/>
              <a:t>Grammaticality ≠ meaningfulness.</a:t>
            </a:r>
          </a:p>
          <a:p>
            <a:pPr marL="0" indent="0">
              <a:buNone/>
            </a:pPr>
            <a:r>
              <a:rPr lang="en-US" dirty="0" smtClean="0"/>
              <a:t>Colorless green ideas sleep furiously.</a:t>
            </a:r>
          </a:p>
          <a:p>
            <a:pPr marL="0" indent="0">
              <a:buNone/>
            </a:pPr>
            <a:r>
              <a:rPr lang="en-US" dirty="0" smtClean="0"/>
              <a:t>A verb crumpled the milk</a:t>
            </a:r>
          </a:p>
          <a:p>
            <a:pPr marL="0" indent="0" algn="r">
              <a:buNone/>
            </a:pPr>
            <a:r>
              <a:rPr lang="en-US" dirty="0" smtClean="0"/>
              <a:t>Syntactically well formed</a:t>
            </a:r>
          </a:p>
          <a:p>
            <a:pPr marL="0" indent="0" algn="r">
              <a:buNone/>
            </a:pPr>
            <a:r>
              <a:rPr lang="en-US" dirty="0" smtClean="0"/>
              <a:t>Semantically not acceptable=Nonsense</a:t>
            </a:r>
          </a:p>
          <a:p>
            <a:pPr marL="0" indent="0">
              <a:buNone/>
            </a:pPr>
            <a:r>
              <a:rPr lang="en-US" dirty="0" smtClean="0"/>
              <a:t>Grammaticality does not depend on the truth of sentences. If it did, lying would be impossible.</a:t>
            </a:r>
          </a:p>
          <a:p>
            <a:pPr marL="0" indent="0">
              <a:buNone/>
            </a:pPr>
            <a:r>
              <a:rPr lang="en-US" dirty="0" smtClean="0"/>
              <a:t>The syntactic rules that permit us to produce, understand, make grammaticality judgements are unconscious rules. The grammar is a mental grammar, different from the prescriptive one.</a:t>
            </a:r>
          </a:p>
        </p:txBody>
      </p:sp>
    </p:spTree>
    <p:extLst>
      <p:ext uri="{BB962C8B-B14F-4D97-AF65-F5344CB8AC3E}">
        <p14:creationId xmlns:p14="http://schemas.microsoft.com/office/powerpoint/2010/main" val="851497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507288" cy="6264696"/>
          </a:xfrm>
        </p:spPr>
        <p:txBody>
          <a:bodyPr/>
          <a:lstStyle/>
          <a:p>
            <a:pPr marL="0" indent="0">
              <a:buNone/>
            </a:pPr>
            <a:r>
              <a:rPr lang="en-US" dirty="0" smtClean="0"/>
              <a:t>(7) S=       NP                           +             VP</a:t>
            </a:r>
          </a:p>
          <a:p>
            <a:pPr marL="0" indent="0">
              <a:buNone/>
            </a:pPr>
            <a:r>
              <a:rPr lang="en-US" dirty="0"/>
              <a:t> </a:t>
            </a:r>
            <a:r>
              <a:rPr lang="en-US" dirty="0" smtClean="0"/>
              <a:t>                John                                        snored.</a:t>
            </a:r>
          </a:p>
          <a:p>
            <a:pPr marL="0" indent="0">
              <a:buNone/>
            </a:pPr>
            <a:r>
              <a:rPr lang="en-US" dirty="0"/>
              <a:t> </a:t>
            </a:r>
            <a:r>
              <a:rPr lang="en-US" dirty="0" smtClean="0"/>
              <a:t>                Everyone                                fled the volcano.</a:t>
            </a:r>
          </a:p>
          <a:p>
            <a:pPr marL="0" indent="0">
              <a:buNone/>
            </a:pPr>
            <a:r>
              <a:rPr lang="en-US" dirty="0"/>
              <a:t> </a:t>
            </a:r>
            <a:r>
              <a:rPr lang="en-US" dirty="0" smtClean="0"/>
              <a:t>                The major                               smoked a cigar.</a:t>
            </a:r>
          </a:p>
          <a:p>
            <a:pPr marL="0" indent="0">
              <a:buNone/>
            </a:pPr>
            <a:r>
              <a:rPr lang="en-US" dirty="0"/>
              <a:t> </a:t>
            </a:r>
            <a:r>
              <a:rPr lang="en-US" dirty="0" smtClean="0"/>
              <a:t>                A book                                    lay on the table.</a:t>
            </a:r>
          </a:p>
          <a:p>
            <a:pPr marL="0" indent="0">
              <a:buNone/>
            </a:pPr>
            <a:r>
              <a:rPr lang="en-US" dirty="0" smtClean="0"/>
              <a:t>(8) NP=    </a:t>
            </a:r>
            <a:r>
              <a:rPr lang="en-US" dirty="0" err="1" smtClean="0"/>
              <a:t>Det</a:t>
            </a:r>
            <a:r>
              <a:rPr lang="en-US" dirty="0" smtClean="0"/>
              <a:t>                          +             N</a:t>
            </a:r>
          </a:p>
          <a:p>
            <a:pPr marL="0" indent="0">
              <a:buNone/>
            </a:pPr>
            <a:r>
              <a:rPr lang="en-US" dirty="0"/>
              <a:t> </a:t>
            </a:r>
            <a:r>
              <a:rPr lang="en-US" dirty="0" smtClean="0"/>
              <a:t>                  </a:t>
            </a:r>
          </a:p>
          <a:p>
            <a:pPr marL="0" indent="0">
              <a:buNone/>
            </a:pPr>
            <a:r>
              <a:rPr lang="en-US" dirty="0"/>
              <a:t> </a:t>
            </a:r>
            <a:r>
              <a:rPr lang="en-US" dirty="0" smtClean="0"/>
              <a:t>                 the                                          mayor</a:t>
            </a:r>
          </a:p>
          <a:p>
            <a:pPr marL="0" indent="0">
              <a:buNone/>
            </a:pPr>
            <a:r>
              <a:rPr lang="en-US" dirty="0"/>
              <a:t> </a:t>
            </a:r>
            <a:r>
              <a:rPr lang="en-US" dirty="0" smtClean="0"/>
              <a:t>                   a                                            book</a:t>
            </a:r>
          </a:p>
          <a:p>
            <a:pPr marL="0" indent="0">
              <a:buNone/>
            </a:pPr>
            <a:r>
              <a:rPr lang="en-US" dirty="0"/>
              <a:t> </a:t>
            </a:r>
            <a:r>
              <a:rPr lang="en-US" dirty="0" smtClean="0"/>
              <a:t>                 every                                       student</a:t>
            </a:r>
          </a:p>
          <a:p>
            <a:pPr marL="0" indent="0">
              <a:buNone/>
            </a:pPr>
            <a:r>
              <a:rPr lang="en-US" dirty="0"/>
              <a:t> </a:t>
            </a:r>
            <a:r>
              <a:rPr lang="en-US" dirty="0" smtClean="0"/>
              <a:t>                  my                                          python</a:t>
            </a:r>
            <a:endParaRPr lang="tr-TR" dirty="0"/>
          </a:p>
        </p:txBody>
      </p:sp>
    </p:spTree>
    <p:extLst>
      <p:ext uri="{BB962C8B-B14F-4D97-AF65-F5344CB8AC3E}">
        <p14:creationId xmlns:p14="http://schemas.microsoft.com/office/powerpoint/2010/main" val="907384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408712"/>
          </a:xfrm>
        </p:spPr>
        <p:txBody>
          <a:bodyPr>
            <a:normAutofit lnSpcReduction="10000"/>
          </a:bodyPr>
          <a:lstStyle/>
          <a:p>
            <a:pPr marL="0" indent="0">
              <a:buNone/>
            </a:pPr>
            <a:r>
              <a:rPr lang="en-US" dirty="0" smtClean="0"/>
              <a:t>(9) VP=    V                             +               NP</a:t>
            </a:r>
          </a:p>
          <a:p>
            <a:pPr marL="0" indent="0">
              <a:buNone/>
            </a:pPr>
            <a:endParaRPr lang="en-US" dirty="0"/>
          </a:p>
          <a:p>
            <a:pPr marL="0" indent="0">
              <a:buNone/>
            </a:pPr>
            <a:r>
              <a:rPr lang="en-US" dirty="0" smtClean="0"/>
              <a:t>                fled                                            the volcano</a:t>
            </a:r>
          </a:p>
          <a:p>
            <a:pPr marL="0" indent="0">
              <a:buNone/>
            </a:pPr>
            <a:r>
              <a:rPr lang="en-US" dirty="0"/>
              <a:t> </a:t>
            </a:r>
            <a:r>
              <a:rPr lang="en-US" dirty="0" smtClean="0"/>
              <a:t>              smoked                                       a cigar</a:t>
            </a:r>
          </a:p>
          <a:p>
            <a:pPr marL="0" indent="0">
              <a:buNone/>
            </a:pPr>
            <a:r>
              <a:rPr lang="en-US" dirty="0"/>
              <a:t> </a:t>
            </a:r>
            <a:r>
              <a:rPr lang="en-US" dirty="0" smtClean="0"/>
              <a:t>              imitated                                       a flamingo </a:t>
            </a:r>
          </a:p>
          <a:p>
            <a:pPr marL="0" indent="0">
              <a:buNone/>
            </a:pPr>
            <a:r>
              <a:rPr lang="en-US" dirty="0"/>
              <a:t> </a:t>
            </a:r>
            <a:r>
              <a:rPr lang="en-US" dirty="0" smtClean="0"/>
              <a:t>              squeezed                        some fresh orange juice</a:t>
            </a:r>
          </a:p>
          <a:p>
            <a:pPr marL="0" indent="0">
              <a:buNone/>
            </a:pPr>
            <a:endParaRPr lang="en-US" dirty="0"/>
          </a:p>
          <a:p>
            <a:pPr marL="0" indent="0">
              <a:buNone/>
            </a:pPr>
            <a:endParaRPr lang="en-US" dirty="0" smtClean="0"/>
          </a:p>
          <a:p>
            <a:pPr marL="0" indent="0">
              <a:buNone/>
            </a:pPr>
            <a:r>
              <a:rPr lang="en-US" dirty="0" smtClean="0"/>
              <a:t>We can represent these tree pieces of information in a succinct way with the following three phrase structure rules.</a:t>
            </a:r>
          </a:p>
          <a:p>
            <a:pPr marL="0" indent="0">
              <a:buNone/>
            </a:pPr>
            <a:r>
              <a:rPr lang="en-US" dirty="0" smtClean="0"/>
              <a:t>(10) S </a:t>
            </a:r>
            <a:r>
              <a:rPr lang="tr-TR" dirty="0" smtClean="0"/>
              <a:t>        </a:t>
            </a:r>
            <a:r>
              <a:rPr lang="en-US" dirty="0" smtClean="0"/>
              <a:t> NP VP</a:t>
            </a:r>
          </a:p>
          <a:p>
            <a:pPr marL="0" indent="0">
              <a:buNone/>
            </a:pPr>
            <a:r>
              <a:rPr lang="en-US" dirty="0" smtClean="0"/>
              <a:t>(11) NP</a:t>
            </a:r>
            <a:r>
              <a:rPr lang="tr-TR" dirty="0" smtClean="0"/>
              <a:t>           </a:t>
            </a:r>
            <a:r>
              <a:rPr lang="en-US" dirty="0" err="1" smtClean="0"/>
              <a:t>Det</a:t>
            </a:r>
            <a:r>
              <a:rPr lang="en-US" dirty="0" smtClean="0"/>
              <a:t> N</a:t>
            </a:r>
          </a:p>
          <a:p>
            <a:pPr marL="0" indent="0">
              <a:buNone/>
            </a:pPr>
            <a:r>
              <a:rPr lang="en-US" dirty="0" smtClean="0"/>
              <a:t>(12) VP </a:t>
            </a:r>
            <a:r>
              <a:rPr lang="tr-TR" dirty="0"/>
              <a:t> </a:t>
            </a:r>
            <a:r>
              <a:rPr lang="tr-TR" dirty="0" smtClean="0"/>
              <a:t>         </a:t>
            </a:r>
            <a:r>
              <a:rPr lang="en-US" dirty="0" smtClean="0"/>
              <a:t>V NP</a:t>
            </a:r>
          </a:p>
          <a:p>
            <a:pPr marL="0" indent="0">
              <a:buNone/>
            </a:pPr>
            <a:endParaRPr lang="tr-TR" dirty="0"/>
          </a:p>
        </p:txBody>
      </p:sp>
      <p:cxnSp>
        <p:nvCxnSpPr>
          <p:cNvPr id="4" name="Düz Ok Bağlayıcısı 3"/>
          <p:cNvCxnSpPr/>
          <p:nvPr/>
        </p:nvCxnSpPr>
        <p:spPr>
          <a:xfrm>
            <a:off x="1475656" y="5157192"/>
            <a:ext cx="5040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Düz Ok Bağlayıcısı 4"/>
          <p:cNvCxnSpPr/>
          <p:nvPr/>
        </p:nvCxnSpPr>
        <p:spPr>
          <a:xfrm>
            <a:off x="1727684" y="5589240"/>
            <a:ext cx="5040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a:off x="1727684" y="6021288"/>
            <a:ext cx="5040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687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507288" cy="6063952"/>
          </a:xfrm>
        </p:spPr>
        <p:txBody>
          <a:bodyPr/>
          <a:lstStyle/>
          <a:p>
            <a:pPr marL="0" indent="0">
              <a:buNone/>
            </a:pPr>
            <a:r>
              <a:rPr lang="en-US" dirty="0" smtClean="0"/>
              <a:t>The arrow in these rules can be read as </a:t>
            </a:r>
            <a:r>
              <a:rPr lang="tr-TR" dirty="0" smtClean="0"/>
              <a:t>‘</a:t>
            </a:r>
            <a:r>
              <a:rPr lang="en-US" dirty="0" smtClean="0"/>
              <a:t>may consist of.</a:t>
            </a:r>
            <a:r>
              <a:rPr lang="tr-TR" dirty="0" smtClean="0"/>
              <a:t>’</a:t>
            </a:r>
            <a:r>
              <a:rPr lang="en-US" dirty="0" smtClean="0"/>
              <a:t> Thus rule (10) is just a concise way of saying </a:t>
            </a:r>
            <a:r>
              <a:rPr lang="tr-TR" dirty="0" smtClean="0"/>
              <a:t>‘</a:t>
            </a:r>
            <a:r>
              <a:rPr lang="en-US" dirty="0" smtClean="0"/>
              <a:t>a sentence may consist of a noun phrase followed by a verb phrase</a:t>
            </a:r>
            <a:r>
              <a:rPr lang="tr-TR" dirty="0" smtClean="0"/>
              <a:t>’</a:t>
            </a:r>
            <a:r>
              <a:rPr lang="tr-TR" dirty="0"/>
              <a:t>;</a:t>
            </a:r>
            <a:r>
              <a:rPr lang="en-US" dirty="0" smtClean="0"/>
              <a:t> similarly, rule (11) just says </a:t>
            </a:r>
            <a:r>
              <a:rPr lang="tr-TR" dirty="0" smtClean="0"/>
              <a:t>‘</a:t>
            </a:r>
            <a:r>
              <a:rPr lang="en-US" dirty="0" smtClean="0"/>
              <a:t>a noun phrase may consist of a determiner followed by a noun.</a:t>
            </a:r>
            <a:r>
              <a:rPr lang="tr-TR" dirty="0" smtClean="0"/>
              <a:t>’</a:t>
            </a:r>
            <a:r>
              <a:rPr lang="en-US" dirty="0" smtClean="0"/>
              <a:t> Now, what does rule </a:t>
            </a:r>
            <a:r>
              <a:rPr lang="tr-TR" dirty="0" smtClean="0"/>
              <a:t>(</a:t>
            </a:r>
            <a:r>
              <a:rPr lang="en-US" dirty="0" smtClean="0"/>
              <a:t>12</a:t>
            </a:r>
            <a:r>
              <a:rPr lang="tr-TR" dirty="0" smtClean="0"/>
              <a:t>)</a:t>
            </a:r>
            <a:r>
              <a:rPr lang="en-US" dirty="0" smtClean="0"/>
              <a:t> say</a:t>
            </a:r>
            <a:r>
              <a:rPr lang="tr-TR" dirty="0" smtClean="0"/>
              <a:t>?</a:t>
            </a:r>
            <a:endParaRPr lang="en-US" dirty="0" smtClean="0"/>
          </a:p>
          <a:p>
            <a:pPr marL="0" indent="0">
              <a:buNone/>
            </a:pPr>
            <a:r>
              <a:rPr lang="en-US" dirty="0" smtClean="0"/>
              <a:t>Recall from File 52 that a syntactic category is a group of constituents with different structures which share certain properties. NP</a:t>
            </a:r>
            <a:r>
              <a:rPr lang="tr-TR" dirty="0" smtClean="0"/>
              <a:t>’</a:t>
            </a:r>
            <a:r>
              <a:rPr lang="en-US" dirty="0" smtClean="0"/>
              <a:t>s, for example, could be composed of </a:t>
            </a:r>
            <a:r>
              <a:rPr lang="tr-TR" dirty="0" smtClean="0"/>
              <a:t>DET</a:t>
            </a:r>
            <a:r>
              <a:rPr lang="en-US" dirty="0" smtClean="0"/>
              <a:t> + N, as in </a:t>
            </a:r>
            <a:r>
              <a:rPr lang="tr-TR" dirty="0" smtClean="0"/>
              <a:t>(</a:t>
            </a:r>
            <a:r>
              <a:rPr lang="en-US" dirty="0" smtClean="0"/>
              <a:t>2</a:t>
            </a:r>
            <a:r>
              <a:rPr lang="tr-TR" dirty="0" smtClean="0"/>
              <a:t>)</a:t>
            </a:r>
            <a:r>
              <a:rPr lang="en-US" dirty="0" smtClean="0"/>
              <a:t> above, bur they may also have the following structures</a:t>
            </a:r>
            <a:r>
              <a:rPr lang="tr-TR" dirty="0" smtClean="0"/>
              <a:t>:</a:t>
            </a:r>
            <a:endParaRPr lang="en-US" dirty="0" smtClean="0"/>
          </a:p>
          <a:p>
            <a:pPr marL="0" indent="0">
              <a:buNone/>
            </a:pPr>
            <a:r>
              <a:rPr lang="tr-TR" dirty="0" smtClean="0"/>
              <a:t>(</a:t>
            </a:r>
            <a:r>
              <a:rPr lang="en-US" dirty="0" smtClean="0"/>
              <a:t>13</a:t>
            </a:r>
            <a:r>
              <a:rPr lang="tr-TR" dirty="0" smtClean="0"/>
              <a:t>)</a:t>
            </a:r>
            <a:r>
              <a:rPr lang="en-US" dirty="0" smtClean="0"/>
              <a:t> </a:t>
            </a:r>
            <a:r>
              <a:rPr lang="tr-TR" dirty="0"/>
              <a:t>M</a:t>
            </a:r>
            <a:r>
              <a:rPr lang="en-US" dirty="0" smtClean="0"/>
              <a:t>y uncle from </a:t>
            </a:r>
            <a:r>
              <a:rPr lang="tr-TR" dirty="0" err="1"/>
              <a:t>F</a:t>
            </a:r>
            <a:r>
              <a:rPr lang="en-US" dirty="0" err="1" smtClean="0"/>
              <a:t>rance</a:t>
            </a:r>
            <a:endParaRPr lang="en-US" dirty="0" smtClean="0"/>
          </a:p>
          <a:p>
            <a:pPr marL="0" indent="0">
              <a:buNone/>
            </a:pPr>
            <a:r>
              <a:rPr lang="en-US" dirty="0" smtClean="0"/>
              <a:t>A rule for this NP would look l</a:t>
            </a:r>
            <a:r>
              <a:rPr lang="tr-TR" dirty="0" err="1" smtClean="0"/>
              <a:t>ike</a:t>
            </a:r>
            <a:r>
              <a:rPr lang="tr-TR" dirty="0" smtClean="0"/>
              <a:t>:</a:t>
            </a:r>
            <a:endParaRPr lang="en-US" dirty="0" smtClean="0"/>
          </a:p>
          <a:p>
            <a:pPr marL="0" indent="0">
              <a:buNone/>
            </a:pPr>
            <a:r>
              <a:rPr lang="tr-TR" dirty="0" smtClean="0"/>
              <a:t>(</a:t>
            </a:r>
            <a:r>
              <a:rPr lang="en-US" dirty="0" smtClean="0"/>
              <a:t>14</a:t>
            </a:r>
            <a:r>
              <a:rPr lang="tr-TR" dirty="0" smtClean="0"/>
              <a:t>)</a:t>
            </a:r>
            <a:r>
              <a:rPr lang="en-US" dirty="0" smtClean="0"/>
              <a:t> NP  </a:t>
            </a:r>
            <a:r>
              <a:rPr lang="tr-TR" dirty="0" smtClean="0"/>
              <a:t>      </a:t>
            </a:r>
            <a:r>
              <a:rPr lang="en-US" dirty="0" smtClean="0"/>
              <a:t>NP PP</a:t>
            </a:r>
          </a:p>
        </p:txBody>
      </p:sp>
      <p:cxnSp>
        <p:nvCxnSpPr>
          <p:cNvPr id="4" name="Düz Ok Bağlayıcısı 3"/>
          <p:cNvCxnSpPr/>
          <p:nvPr/>
        </p:nvCxnSpPr>
        <p:spPr>
          <a:xfrm>
            <a:off x="1403648" y="5949280"/>
            <a:ext cx="5040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525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435280" cy="6063952"/>
          </a:xfrm>
        </p:spPr>
        <p:txBody>
          <a:bodyPr/>
          <a:lstStyle/>
          <a:p>
            <a:pPr marL="0" indent="0">
              <a:buNone/>
            </a:pPr>
            <a:r>
              <a:rPr lang="en-US" dirty="0" smtClean="0"/>
              <a:t>Rules </a:t>
            </a:r>
            <a:r>
              <a:rPr lang="tr-TR" dirty="0" smtClean="0"/>
              <a:t>(</a:t>
            </a:r>
            <a:r>
              <a:rPr lang="en-US" dirty="0" smtClean="0"/>
              <a:t>10</a:t>
            </a:r>
            <a:r>
              <a:rPr lang="tr-TR" dirty="0" smtClean="0"/>
              <a:t>)</a:t>
            </a:r>
            <a:r>
              <a:rPr lang="en-US" dirty="0" smtClean="0"/>
              <a:t> </a:t>
            </a:r>
            <a:r>
              <a:rPr lang="tr-TR" dirty="0" smtClean="0"/>
              <a:t>(</a:t>
            </a:r>
            <a:r>
              <a:rPr lang="en-US" dirty="0" smtClean="0"/>
              <a:t>11</a:t>
            </a:r>
            <a:r>
              <a:rPr lang="tr-TR" dirty="0" smtClean="0"/>
              <a:t>)</a:t>
            </a:r>
            <a:r>
              <a:rPr lang="en-US" dirty="0" smtClean="0"/>
              <a:t> </a:t>
            </a:r>
            <a:r>
              <a:rPr lang="tr-TR" dirty="0" smtClean="0"/>
              <a:t>(</a:t>
            </a:r>
            <a:r>
              <a:rPr lang="en-US" dirty="0" smtClean="0"/>
              <a:t>12</a:t>
            </a:r>
            <a:r>
              <a:rPr lang="tr-TR" dirty="0" smtClean="0"/>
              <a:t>)</a:t>
            </a:r>
            <a:r>
              <a:rPr lang="en-US" dirty="0" smtClean="0"/>
              <a:t> and </a:t>
            </a:r>
            <a:r>
              <a:rPr lang="tr-TR" dirty="0" smtClean="0"/>
              <a:t>(</a:t>
            </a:r>
            <a:r>
              <a:rPr lang="en-US" dirty="0" smtClean="0"/>
              <a:t>14</a:t>
            </a:r>
            <a:r>
              <a:rPr lang="tr-TR" dirty="0" smtClean="0"/>
              <a:t>)</a:t>
            </a:r>
            <a:r>
              <a:rPr lang="en-US" dirty="0" smtClean="0"/>
              <a:t> specify five ways in which constituents can be combined to form larger, more complex constituents. Some constituents, however, do not result</a:t>
            </a:r>
            <a:r>
              <a:rPr lang="tr-TR" dirty="0" smtClean="0"/>
              <a:t> </a:t>
            </a:r>
            <a:r>
              <a:rPr lang="en-US" dirty="0" smtClean="0"/>
              <a:t>from the combination of smaller constituents</a:t>
            </a:r>
            <a:r>
              <a:rPr lang="tr-TR" dirty="0" smtClean="0"/>
              <a:t>;</a:t>
            </a:r>
            <a:r>
              <a:rPr lang="en-US" dirty="0" smtClean="0"/>
              <a:t> instead,</a:t>
            </a:r>
            <a:r>
              <a:rPr lang="tr-TR" dirty="0" smtClean="0"/>
              <a:t> </a:t>
            </a:r>
            <a:r>
              <a:rPr lang="en-US" dirty="0" smtClean="0"/>
              <a:t>they consist of a single word</a:t>
            </a:r>
            <a:r>
              <a:rPr lang="tr-TR" dirty="0" smtClean="0"/>
              <a:t>.</a:t>
            </a:r>
            <a:r>
              <a:rPr lang="en-US" dirty="0" smtClean="0"/>
              <a:t> </a:t>
            </a:r>
            <a:r>
              <a:rPr lang="tr-TR" dirty="0"/>
              <a:t>F</a:t>
            </a:r>
            <a:r>
              <a:rPr lang="en-US" dirty="0" smtClean="0"/>
              <a:t>or example, a noun phrase may just consist of a proper name </a:t>
            </a:r>
            <a:r>
              <a:rPr lang="tr-TR" dirty="0" smtClean="0"/>
              <a:t>(</a:t>
            </a:r>
            <a:r>
              <a:rPr lang="tr-TR" dirty="0" err="1" smtClean="0"/>
              <a:t>e.g</a:t>
            </a:r>
            <a:r>
              <a:rPr lang="tr-TR" dirty="0" smtClean="0"/>
              <a:t>.,</a:t>
            </a:r>
            <a:r>
              <a:rPr lang="en-US" dirty="0" smtClean="0"/>
              <a:t> John,</a:t>
            </a:r>
            <a:r>
              <a:rPr lang="tr-TR" dirty="0" smtClean="0"/>
              <a:t> P</a:t>
            </a:r>
            <a:r>
              <a:rPr lang="en-US" dirty="0" err="1" smtClean="0"/>
              <a:t>aris</a:t>
            </a:r>
            <a:r>
              <a:rPr lang="tr-TR" dirty="0" smtClean="0"/>
              <a:t>),</a:t>
            </a:r>
            <a:r>
              <a:rPr lang="en-US" dirty="0" smtClean="0"/>
              <a:t> a plural noun </a:t>
            </a:r>
            <a:r>
              <a:rPr lang="tr-TR" dirty="0" smtClean="0"/>
              <a:t>(</a:t>
            </a:r>
            <a:r>
              <a:rPr lang="en-US" dirty="0" smtClean="0"/>
              <a:t>e</a:t>
            </a:r>
            <a:r>
              <a:rPr lang="tr-TR" dirty="0" smtClean="0"/>
              <a:t>.</a:t>
            </a:r>
            <a:r>
              <a:rPr lang="en-US" dirty="0" smtClean="0"/>
              <a:t>g</a:t>
            </a:r>
            <a:r>
              <a:rPr lang="tr-TR" dirty="0" smtClean="0"/>
              <a:t>.,</a:t>
            </a:r>
            <a:r>
              <a:rPr lang="en-US" dirty="0" smtClean="0"/>
              <a:t> </a:t>
            </a:r>
            <a:r>
              <a:rPr lang="en-US" dirty="0" err="1" smtClean="0"/>
              <a:t>elepha</a:t>
            </a:r>
            <a:r>
              <a:rPr lang="tr-TR" dirty="0" err="1" smtClean="0"/>
              <a:t>nt</a:t>
            </a:r>
            <a:r>
              <a:rPr lang="en-US" dirty="0" smtClean="0"/>
              <a:t>s</a:t>
            </a:r>
            <a:r>
              <a:rPr lang="tr-TR" dirty="0" smtClean="0"/>
              <a:t>,</a:t>
            </a:r>
            <a:r>
              <a:rPr lang="en-US" dirty="0" smtClean="0"/>
              <a:t> leaves</a:t>
            </a:r>
            <a:r>
              <a:rPr lang="tr-TR" dirty="0" smtClean="0"/>
              <a:t>),</a:t>
            </a:r>
            <a:r>
              <a:rPr lang="en-US" dirty="0" smtClean="0"/>
              <a:t> or a noun referring to a </a:t>
            </a:r>
            <a:r>
              <a:rPr lang="en-US" dirty="0" err="1" smtClean="0"/>
              <a:t>su</a:t>
            </a:r>
            <a:r>
              <a:rPr lang="tr-TR" dirty="0" smtClean="0"/>
              <a:t>b</a:t>
            </a:r>
            <a:r>
              <a:rPr lang="en-US" dirty="0" smtClean="0"/>
              <a:t>stance </a:t>
            </a:r>
            <a:r>
              <a:rPr lang="tr-TR" dirty="0" smtClean="0"/>
              <a:t>(</a:t>
            </a:r>
            <a:r>
              <a:rPr lang="en-US" dirty="0" smtClean="0"/>
              <a:t>e</a:t>
            </a:r>
            <a:r>
              <a:rPr lang="tr-TR" dirty="0" smtClean="0"/>
              <a:t>.</a:t>
            </a:r>
            <a:r>
              <a:rPr lang="en-US" dirty="0" smtClean="0"/>
              <a:t>g.</a:t>
            </a:r>
            <a:r>
              <a:rPr lang="tr-TR" dirty="0" smtClean="0"/>
              <a:t>,</a:t>
            </a:r>
            <a:r>
              <a:rPr lang="en-US" dirty="0" smtClean="0"/>
              <a:t> </a:t>
            </a:r>
            <a:r>
              <a:rPr lang="tr-TR" dirty="0" smtClean="0"/>
              <a:t>cl</a:t>
            </a:r>
            <a:r>
              <a:rPr lang="en-US" dirty="0" smtClean="0"/>
              <a:t>ay</a:t>
            </a:r>
            <a:r>
              <a:rPr lang="tr-TR" dirty="0" smtClean="0"/>
              <a:t>,</a:t>
            </a:r>
            <a:r>
              <a:rPr lang="en-US" dirty="0" smtClean="0"/>
              <a:t> gasoline</a:t>
            </a:r>
            <a:r>
              <a:rPr lang="tr-TR" dirty="0" smtClean="0"/>
              <a:t>);</a:t>
            </a:r>
            <a:r>
              <a:rPr lang="en-US" dirty="0" smtClean="0"/>
              <a:t> similarly</a:t>
            </a:r>
            <a:r>
              <a:rPr lang="tr-TR" dirty="0" smtClean="0"/>
              <a:t>,</a:t>
            </a:r>
            <a:r>
              <a:rPr lang="en-US" dirty="0" smtClean="0"/>
              <a:t> a verb phrase may just consist of an intransitive verb such as sneeze</a:t>
            </a:r>
            <a:r>
              <a:rPr lang="tr-TR" dirty="0" smtClean="0"/>
              <a:t>,</a:t>
            </a:r>
            <a:r>
              <a:rPr lang="en-US" dirty="0" smtClean="0"/>
              <a:t> die</a:t>
            </a:r>
            <a:r>
              <a:rPr lang="tr-TR" dirty="0" smtClean="0"/>
              <a:t>,</a:t>
            </a:r>
            <a:r>
              <a:rPr lang="en-US" dirty="0" smtClean="0"/>
              <a:t> vanish</a:t>
            </a:r>
            <a:r>
              <a:rPr lang="tr-TR" dirty="0" smtClean="0"/>
              <a:t>,</a:t>
            </a:r>
            <a:r>
              <a:rPr lang="en-US" dirty="0" smtClean="0"/>
              <a:t> or elapse</a:t>
            </a:r>
            <a:r>
              <a:rPr lang="tr-TR" dirty="0" smtClean="0"/>
              <a:t>.</a:t>
            </a:r>
            <a:r>
              <a:rPr lang="en-US" dirty="0" smtClean="0"/>
              <a:t> </a:t>
            </a:r>
            <a:r>
              <a:rPr lang="tr-TR" dirty="0"/>
              <a:t>T</a:t>
            </a:r>
            <a:r>
              <a:rPr lang="en-US" dirty="0" err="1" smtClean="0"/>
              <a:t>hese</a:t>
            </a:r>
            <a:r>
              <a:rPr lang="en-US" dirty="0" smtClean="0"/>
              <a:t> sorts of knowledge can also be represented with PS rules</a:t>
            </a:r>
            <a:r>
              <a:rPr lang="tr-TR" dirty="0" smtClean="0"/>
              <a:t>:</a:t>
            </a:r>
            <a:endParaRPr lang="en-US" dirty="0" smtClean="0"/>
          </a:p>
          <a:p>
            <a:pPr marL="0" indent="0">
              <a:buNone/>
            </a:pPr>
            <a:r>
              <a:rPr lang="en-US" dirty="0" smtClean="0"/>
              <a:t>15 NP </a:t>
            </a:r>
            <a:r>
              <a:rPr lang="tr-TR" dirty="0" smtClean="0"/>
              <a:t>      </a:t>
            </a:r>
            <a:r>
              <a:rPr lang="en-US" dirty="0" smtClean="0"/>
              <a:t> N</a:t>
            </a:r>
          </a:p>
          <a:p>
            <a:pPr marL="0" indent="0">
              <a:buNone/>
            </a:pPr>
            <a:r>
              <a:rPr lang="en-US" dirty="0" smtClean="0"/>
              <a:t>16 VP </a:t>
            </a:r>
            <a:r>
              <a:rPr lang="tr-TR" dirty="0"/>
              <a:t> </a:t>
            </a:r>
            <a:r>
              <a:rPr lang="tr-TR" dirty="0" smtClean="0"/>
              <a:t>      </a:t>
            </a:r>
            <a:r>
              <a:rPr lang="en-US" dirty="0" smtClean="0"/>
              <a:t>V</a:t>
            </a:r>
            <a:endParaRPr lang="tr-TR" dirty="0"/>
          </a:p>
        </p:txBody>
      </p:sp>
      <p:cxnSp>
        <p:nvCxnSpPr>
          <p:cNvPr id="4" name="Düz Ok Bağlayıcısı 3"/>
          <p:cNvCxnSpPr/>
          <p:nvPr/>
        </p:nvCxnSpPr>
        <p:spPr>
          <a:xfrm>
            <a:off x="1187624" y="4941168"/>
            <a:ext cx="5040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Düz Ok Bağlayıcısı 4"/>
          <p:cNvCxnSpPr/>
          <p:nvPr/>
        </p:nvCxnSpPr>
        <p:spPr>
          <a:xfrm>
            <a:off x="1187624" y="5373216"/>
            <a:ext cx="5040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257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Phrasal</a:t>
            </a:r>
            <a:r>
              <a:rPr lang="tr-TR" dirty="0" smtClean="0"/>
              <a:t> </a:t>
            </a:r>
            <a:r>
              <a:rPr lang="tr-TR" dirty="0" err="1" smtClean="0"/>
              <a:t>Categories</a:t>
            </a:r>
            <a:endParaRPr lang="tr-TR" dirty="0"/>
          </a:p>
        </p:txBody>
      </p:sp>
      <p:sp>
        <p:nvSpPr>
          <p:cNvPr id="3" name="İçerik Yer Tutucusu 2"/>
          <p:cNvSpPr>
            <a:spLocks noGrp="1"/>
          </p:cNvSpPr>
          <p:nvPr>
            <p:ph idx="1"/>
          </p:nvPr>
        </p:nvSpPr>
        <p:spPr/>
        <p:txBody>
          <a:bodyPr/>
          <a:lstStyle/>
          <a:p>
            <a:pPr marL="0" indent="0">
              <a:buNone/>
            </a:pPr>
            <a:r>
              <a:rPr lang="tr-TR" dirty="0" smtClean="0"/>
              <a:t>A </a:t>
            </a:r>
            <a:r>
              <a:rPr lang="tr-TR" dirty="0" err="1" smtClean="0"/>
              <a:t>phrasal</a:t>
            </a:r>
            <a:r>
              <a:rPr lang="tr-TR" dirty="0" smtClean="0"/>
              <a:t> </a:t>
            </a:r>
            <a:r>
              <a:rPr lang="tr-TR" dirty="0" err="1" smtClean="0"/>
              <a:t>category</a:t>
            </a:r>
            <a:r>
              <a:rPr lang="tr-TR" dirty="0" smtClean="0"/>
              <a:t> </a:t>
            </a:r>
            <a:r>
              <a:rPr lang="en-US" dirty="0" smtClean="0"/>
              <a:t>is a set of constituents which behave the same or share the same functions and distribution</a:t>
            </a:r>
            <a:r>
              <a:rPr lang="tr-TR" dirty="0" smtClean="0"/>
              <a:t>.</a:t>
            </a:r>
            <a:endParaRPr lang="en-US" dirty="0" smtClean="0"/>
          </a:p>
          <a:p>
            <a:pPr marL="514350" indent="-514350">
              <a:buAutoNum type="arabicParenR"/>
            </a:pPr>
            <a:r>
              <a:rPr lang="en-US" dirty="0" smtClean="0"/>
              <a:t>Noun </a:t>
            </a:r>
            <a:r>
              <a:rPr lang="tr-TR" dirty="0"/>
              <a:t>P</a:t>
            </a:r>
            <a:r>
              <a:rPr lang="en-US" dirty="0" err="1" smtClean="0"/>
              <a:t>hrase</a:t>
            </a:r>
            <a:r>
              <a:rPr lang="en-US" dirty="0" smtClean="0"/>
              <a:t> </a:t>
            </a:r>
            <a:r>
              <a:rPr lang="tr-TR" dirty="0" smtClean="0"/>
              <a:t>(</a:t>
            </a:r>
            <a:r>
              <a:rPr lang="en-US" dirty="0" smtClean="0"/>
              <a:t>NP</a:t>
            </a:r>
            <a:r>
              <a:rPr lang="tr-TR" dirty="0" smtClean="0"/>
              <a:t>)</a:t>
            </a:r>
            <a:r>
              <a:rPr lang="en-US" dirty="0" smtClean="0"/>
              <a:t> </a:t>
            </a:r>
            <a:r>
              <a:rPr lang="tr-TR" dirty="0" smtClean="0"/>
              <a:t>   </a:t>
            </a:r>
            <a:r>
              <a:rPr lang="tr-TR" dirty="0"/>
              <a:t>A</a:t>
            </a:r>
            <a:r>
              <a:rPr lang="en-US" dirty="0" smtClean="0"/>
              <a:t> noun or a noun</a:t>
            </a:r>
            <a:r>
              <a:rPr lang="tr-TR" dirty="0" smtClean="0"/>
              <a:t> </a:t>
            </a:r>
            <a:r>
              <a:rPr lang="en-US" dirty="0" smtClean="0"/>
              <a:t>+ other words</a:t>
            </a:r>
          </a:p>
          <a:p>
            <a:pPr marL="0" indent="0">
              <a:buNone/>
            </a:pPr>
            <a:r>
              <a:rPr lang="tr-TR" dirty="0" smtClean="0"/>
              <a:t>(</a:t>
            </a:r>
            <a:r>
              <a:rPr lang="en-US" dirty="0" smtClean="0"/>
              <a:t>1</a:t>
            </a:r>
            <a:r>
              <a:rPr lang="tr-TR" dirty="0" smtClean="0"/>
              <a:t>) ____________</a:t>
            </a:r>
            <a:r>
              <a:rPr lang="en-US" dirty="0" smtClean="0"/>
              <a:t> ran through the park</a:t>
            </a:r>
            <a:r>
              <a:rPr lang="tr-TR" dirty="0" smtClean="0"/>
              <a:t>.</a:t>
            </a:r>
            <a:endParaRPr lang="en-US" dirty="0" smtClean="0"/>
          </a:p>
          <a:p>
            <a:pPr marL="0" indent="0">
              <a:buNone/>
            </a:pPr>
            <a:r>
              <a:rPr lang="tr-TR" dirty="0" smtClean="0"/>
              <a:t>a)</a:t>
            </a:r>
            <a:r>
              <a:rPr lang="en-US" dirty="0" smtClean="0"/>
              <a:t> </a:t>
            </a:r>
            <a:r>
              <a:rPr lang="en-US" dirty="0" err="1" smtClean="0"/>
              <a:t>susan</a:t>
            </a:r>
            <a:r>
              <a:rPr lang="en-US" dirty="0" smtClean="0"/>
              <a:t>       </a:t>
            </a:r>
            <a:r>
              <a:rPr lang="tr-TR" dirty="0" smtClean="0"/>
              <a:t>          </a:t>
            </a:r>
            <a:r>
              <a:rPr lang="en-US" dirty="0" smtClean="0"/>
              <a:t> e</a:t>
            </a:r>
            <a:r>
              <a:rPr lang="tr-TR" dirty="0" smtClean="0"/>
              <a:t>)</a:t>
            </a:r>
            <a:r>
              <a:rPr lang="en-US" dirty="0" smtClean="0"/>
              <a:t> some children</a:t>
            </a:r>
          </a:p>
          <a:p>
            <a:pPr marL="0" indent="0">
              <a:buNone/>
            </a:pPr>
            <a:r>
              <a:rPr lang="tr-TR" dirty="0" smtClean="0"/>
              <a:t>b)</a:t>
            </a:r>
            <a:r>
              <a:rPr lang="en-US" dirty="0" smtClean="0"/>
              <a:t> students   </a:t>
            </a:r>
            <a:r>
              <a:rPr lang="tr-TR" dirty="0" smtClean="0"/>
              <a:t>          </a:t>
            </a:r>
            <a:r>
              <a:rPr lang="en-US" dirty="0" smtClean="0"/>
              <a:t>f</a:t>
            </a:r>
            <a:r>
              <a:rPr lang="tr-TR" dirty="0" smtClean="0"/>
              <a:t>)</a:t>
            </a:r>
            <a:r>
              <a:rPr lang="en-US" dirty="0" smtClean="0"/>
              <a:t> a huge lovable bear</a:t>
            </a:r>
          </a:p>
          <a:p>
            <a:pPr marL="0" indent="0">
              <a:buNone/>
            </a:pPr>
            <a:r>
              <a:rPr lang="tr-TR" dirty="0" smtClean="0"/>
              <a:t>c)</a:t>
            </a:r>
            <a:r>
              <a:rPr lang="en-US" dirty="0" smtClean="0"/>
              <a:t>you           </a:t>
            </a:r>
            <a:r>
              <a:rPr lang="tr-TR" dirty="0" smtClean="0"/>
              <a:t>            </a:t>
            </a:r>
            <a:r>
              <a:rPr lang="en-US" dirty="0" smtClean="0"/>
              <a:t>g</a:t>
            </a:r>
            <a:r>
              <a:rPr lang="tr-TR" dirty="0" smtClean="0"/>
              <a:t>)</a:t>
            </a:r>
            <a:r>
              <a:rPr lang="en-US" dirty="0" smtClean="0"/>
              <a:t> my friend from turkey</a:t>
            </a:r>
          </a:p>
          <a:p>
            <a:pPr marL="0" indent="0">
              <a:buNone/>
            </a:pPr>
            <a:r>
              <a:rPr lang="tr-TR" dirty="0" smtClean="0"/>
              <a:t>d)</a:t>
            </a:r>
            <a:r>
              <a:rPr lang="en-US" dirty="0" smtClean="0"/>
              <a:t> most dogs   </a:t>
            </a:r>
            <a:r>
              <a:rPr lang="tr-TR" dirty="0" smtClean="0"/>
              <a:t>       </a:t>
            </a:r>
            <a:r>
              <a:rPr lang="en-US" dirty="0" smtClean="0"/>
              <a:t>h</a:t>
            </a:r>
            <a:r>
              <a:rPr lang="tr-TR" dirty="0" smtClean="0"/>
              <a:t>)</a:t>
            </a:r>
            <a:r>
              <a:rPr lang="en-US" dirty="0" smtClean="0"/>
              <a:t> the people that we interviewed</a:t>
            </a:r>
            <a:endParaRPr lang="tr-TR" dirty="0"/>
          </a:p>
        </p:txBody>
      </p:sp>
    </p:spTree>
    <p:extLst>
      <p:ext uri="{BB962C8B-B14F-4D97-AF65-F5344CB8AC3E}">
        <p14:creationId xmlns:p14="http://schemas.microsoft.com/office/powerpoint/2010/main" val="34979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75920"/>
          </a:xfrm>
        </p:spPr>
        <p:txBody>
          <a:bodyPr/>
          <a:lstStyle/>
          <a:p>
            <a:pPr marL="0" indent="0">
              <a:buNone/>
            </a:pPr>
            <a:r>
              <a:rPr lang="en-US" dirty="0" smtClean="0"/>
              <a:t>2) Verb </a:t>
            </a:r>
            <a:r>
              <a:rPr lang="tr-TR" dirty="0" smtClean="0"/>
              <a:t>P</a:t>
            </a:r>
            <a:r>
              <a:rPr lang="en-US" dirty="0" err="1" smtClean="0"/>
              <a:t>hrase</a:t>
            </a:r>
            <a:r>
              <a:rPr lang="tr-TR" dirty="0" smtClean="0"/>
              <a:t> (VP)</a:t>
            </a:r>
            <a:r>
              <a:rPr lang="en-US" dirty="0" smtClean="0"/>
              <a:t> a single verb or verb + other forms</a:t>
            </a:r>
          </a:p>
          <a:p>
            <a:pPr marL="0" indent="0">
              <a:buNone/>
            </a:pPr>
            <a:r>
              <a:rPr lang="en-US" dirty="0"/>
              <a:t> </a:t>
            </a:r>
            <a:r>
              <a:rPr lang="en-US" dirty="0" smtClean="0"/>
              <a:t>                                                 </a:t>
            </a:r>
            <a:r>
              <a:rPr lang="tr-TR" dirty="0" smtClean="0"/>
              <a:t>         </a:t>
            </a:r>
            <a:r>
              <a:rPr lang="en-US" dirty="0" smtClean="0"/>
              <a:t>  verb + ADV</a:t>
            </a:r>
          </a:p>
          <a:p>
            <a:pPr marL="0" indent="0" algn="r">
              <a:buNone/>
            </a:pPr>
            <a:r>
              <a:rPr lang="en-US" dirty="0"/>
              <a:t> </a:t>
            </a:r>
            <a:r>
              <a:rPr lang="en-US" dirty="0" smtClean="0"/>
              <a:t>                                                   </a:t>
            </a:r>
            <a:r>
              <a:rPr lang="tr-TR" dirty="0" smtClean="0"/>
              <a:t>          </a:t>
            </a:r>
            <a:r>
              <a:rPr lang="en-US" dirty="0" smtClean="0"/>
              <a:t>verb + N</a:t>
            </a:r>
            <a:r>
              <a:rPr lang="tr-TR" dirty="0" smtClean="0"/>
              <a:t>P</a:t>
            </a:r>
            <a:r>
              <a:rPr lang="en-US" dirty="0" smtClean="0"/>
              <a:t>+ </a:t>
            </a:r>
            <a:r>
              <a:rPr lang="tr-TR" dirty="0" smtClean="0"/>
              <a:t>PP</a:t>
            </a:r>
            <a:r>
              <a:rPr lang="en-US" dirty="0" smtClean="0"/>
              <a:t> (prepositional</a:t>
            </a:r>
            <a:r>
              <a:rPr lang="tr-TR" dirty="0" smtClean="0"/>
              <a:t> </a:t>
            </a:r>
            <a:r>
              <a:rPr lang="tr-TR" dirty="0" err="1" smtClean="0"/>
              <a:t>phrase</a:t>
            </a:r>
            <a:r>
              <a:rPr lang="tr-TR" dirty="0" smtClean="0"/>
              <a:t>)</a:t>
            </a:r>
            <a:endParaRPr lang="en-US" dirty="0" smtClean="0"/>
          </a:p>
          <a:p>
            <a:pPr marL="0" indent="0">
              <a:buNone/>
            </a:pPr>
            <a:endParaRPr lang="en-US" dirty="0"/>
          </a:p>
          <a:p>
            <a:pPr marL="0" indent="0">
              <a:buNone/>
            </a:pPr>
            <a:r>
              <a:rPr lang="tr-TR" dirty="0" smtClean="0"/>
              <a:t>(</a:t>
            </a:r>
            <a:r>
              <a:rPr lang="en-US" dirty="0" smtClean="0"/>
              <a:t>2</a:t>
            </a:r>
            <a:r>
              <a:rPr lang="tr-TR" dirty="0" smtClean="0"/>
              <a:t>)</a:t>
            </a:r>
            <a:r>
              <a:rPr lang="en-US" dirty="0" smtClean="0"/>
              <a:t> </a:t>
            </a:r>
            <a:r>
              <a:rPr lang="tr-TR" dirty="0"/>
              <a:t>J</a:t>
            </a:r>
            <a:r>
              <a:rPr lang="en-US" dirty="0" err="1" smtClean="0"/>
              <a:t>ohn</a:t>
            </a:r>
            <a:r>
              <a:rPr lang="tr-TR" dirty="0" smtClean="0"/>
              <a:t> ________.</a:t>
            </a:r>
            <a:endParaRPr lang="en-US" dirty="0" smtClean="0"/>
          </a:p>
          <a:p>
            <a:pPr marL="0" indent="0">
              <a:buNone/>
            </a:pPr>
            <a:r>
              <a:rPr lang="tr-TR" dirty="0" smtClean="0"/>
              <a:t>a)</a:t>
            </a:r>
            <a:r>
              <a:rPr lang="en-US" dirty="0" smtClean="0"/>
              <a:t> saw a clown</a:t>
            </a:r>
          </a:p>
          <a:p>
            <a:pPr marL="0" indent="0">
              <a:buNone/>
            </a:pPr>
            <a:r>
              <a:rPr lang="tr-TR" dirty="0" smtClean="0"/>
              <a:t>b) i</a:t>
            </a:r>
            <a:r>
              <a:rPr lang="en-US" dirty="0" smtClean="0"/>
              <a:t>s smart</a:t>
            </a:r>
          </a:p>
          <a:p>
            <a:pPr marL="0" indent="0">
              <a:buNone/>
            </a:pPr>
            <a:r>
              <a:rPr lang="tr-TR" dirty="0" smtClean="0"/>
              <a:t>c) </a:t>
            </a:r>
            <a:r>
              <a:rPr lang="en-US" dirty="0" smtClean="0"/>
              <a:t>slept</a:t>
            </a:r>
          </a:p>
          <a:p>
            <a:pPr marL="0" indent="0">
              <a:buNone/>
            </a:pPr>
            <a:r>
              <a:rPr lang="tr-TR" dirty="0" smtClean="0"/>
              <a:t>d)</a:t>
            </a:r>
            <a:r>
              <a:rPr lang="en-US" dirty="0" smtClean="0"/>
              <a:t> found the cake</a:t>
            </a:r>
          </a:p>
          <a:p>
            <a:pPr marL="0" indent="0">
              <a:buNone/>
            </a:pPr>
            <a:r>
              <a:rPr lang="tr-TR" dirty="0" smtClean="0"/>
              <a:t>e)</a:t>
            </a:r>
            <a:r>
              <a:rPr lang="en-US" dirty="0" smtClean="0"/>
              <a:t> found the cake in the cupboard</a:t>
            </a:r>
            <a:endParaRPr lang="tr-TR" dirty="0"/>
          </a:p>
        </p:txBody>
      </p:sp>
    </p:spTree>
    <p:extLst>
      <p:ext uri="{BB962C8B-B14F-4D97-AF65-F5344CB8AC3E}">
        <p14:creationId xmlns:p14="http://schemas.microsoft.com/office/powerpoint/2010/main" val="2552489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548680"/>
            <a:ext cx="8856984" cy="6048672"/>
          </a:xfrm>
        </p:spPr>
        <p:txBody>
          <a:bodyPr/>
          <a:lstStyle/>
          <a:p>
            <a:pPr marL="0" indent="0">
              <a:buNone/>
            </a:pPr>
            <a:r>
              <a:rPr lang="en-US" dirty="0" smtClean="0"/>
              <a:t>3 </a:t>
            </a:r>
            <a:r>
              <a:rPr lang="tr-TR" dirty="0" smtClean="0"/>
              <a:t>A</a:t>
            </a:r>
            <a:r>
              <a:rPr lang="en-US" dirty="0" err="1" smtClean="0"/>
              <a:t>djective</a:t>
            </a:r>
            <a:r>
              <a:rPr lang="en-US" dirty="0" smtClean="0"/>
              <a:t> </a:t>
            </a:r>
            <a:r>
              <a:rPr lang="tr-TR" dirty="0"/>
              <a:t>P</a:t>
            </a:r>
            <a:r>
              <a:rPr lang="en-US" dirty="0" err="1" smtClean="0"/>
              <a:t>hrase</a:t>
            </a:r>
            <a:r>
              <a:rPr lang="en-US" dirty="0" smtClean="0"/>
              <a:t> a single adjective or as a constituent of</a:t>
            </a:r>
            <a:r>
              <a:rPr lang="tr-TR" dirty="0" smtClean="0"/>
              <a:t> </a:t>
            </a:r>
            <a:r>
              <a:rPr lang="en-US" dirty="0" smtClean="0"/>
              <a:t>NP</a:t>
            </a:r>
            <a:r>
              <a:rPr lang="tr-TR" dirty="0" smtClean="0"/>
              <a:t>s.</a:t>
            </a:r>
            <a:endParaRPr lang="en-US" dirty="0" smtClean="0"/>
          </a:p>
          <a:p>
            <a:pPr marL="0" indent="0">
              <a:buNone/>
            </a:pPr>
            <a:r>
              <a:rPr lang="tr-TR" dirty="0" smtClean="0"/>
              <a:t>(</a:t>
            </a:r>
            <a:r>
              <a:rPr lang="en-US" dirty="0" smtClean="0"/>
              <a:t>3</a:t>
            </a:r>
            <a:r>
              <a:rPr lang="tr-TR" dirty="0" smtClean="0"/>
              <a:t>)</a:t>
            </a:r>
            <a:r>
              <a:rPr lang="en-US" dirty="0" smtClean="0"/>
              <a:t> </a:t>
            </a:r>
            <a:r>
              <a:rPr lang="tr-TR" dirty="0"/>
              <a:t>J</a:t>
            </a:r>
            <a:r>
              <a:rPr lang="en-US" dirty="0" err="1" smtClean="0"/>
              <a:t>ohn</a:t>
            </a:r>
            <a:r>
              <a:rPr lang="en-US" dirty="0" smtClean="0"/>
              <a:t> is</a:t>
            </a:r>
            <a:r>
              <a:rPr lang="tr-TR" dirty="0"/>
              <a:t> </a:t>
            </a:r>
            <a:r>
              <a:rPr lang="tr-TR" dirty="0" smtClean="0"/>
              <a:t>____________.</a:t>
            </a:r>
            <a:endParaRPr lang="en-US" dirty="0" smtClean="0"/>
          </a:p>
          <a:p>
            <a:pPr marL="0" indent="0">
              <a:buNone/>
            </a:pPr>
            <a:r>
              <a:rPr lang="tr-TR" dirty="0" smtClean="0"/>
              <a:t>a)</a:t>
            </a:r>
            <a:r>
              <a:rPr lang="en-US" dirty="0" smtClean="0"/>
              <a:t> smart</a:t>
            </a:r>
          </a:p>
          <a:p>
            <a:pPr marL="0" indent="0">
              <a:buNone/>
            </a:pPr>
            <a:r>
              <a:rPr lang="tr-TR" dirty="0" smtClean="0"/>
              <a:t>b)</a:t>
            </a:r>
            <a:r>
              <a:rPr lang="en-US" dirty="0" smtClean="0"/>
              <a:t> very intelligent</a:t>
            </a:r>
          </a:p>
          <a:p>
            <a:pPr marL="0" indent="0">
              <a:buNone/>
            </a:pPr>
            <a:r>
              <a:rPr lang="tr-TR" dirty="0" smtClean="0"/>
              <a:t>c)</a:t>
            </a:r>
            <a:r>
              <a:rPr lang="en-US" dirty="0" smtClean="0"/>
              <a:t> as tall as his father</a:t>
            </a:r>
          </a:p>
          <a:p>
            <a:pPr marL="0" indent="0">
              <a:buNone/>
            </a:pPr>
            <a:r>
              <a:rPr lang="tr-TR" dirty="0" smtClean="0"/>
              <a:t>d)</a:t>
            </a:r>
            <a:r>
              <a:rPr lang="en-US" dirty="0" smtClean="0"/>
              <a:t> smarter than the average bear</a:t>
            </a:r>
          </a:p>
          <a:p>
            <a:pPr marL="0" indent="0">
              <a:buNone/>
            </a:pPr>
            <a:r>
              <a:rPr lang="tr-TR" dirty="0" smtClean="0"/>
              <a:t>e)</a:t>
            </a:r>
            <a:r>
              <a:rPr lang="en-US" dirty="0" smtClean="0"/>
              <a:t> certain to win</a:t>
            </a:r>
            <a:endParaRPr lang="tr-TR" dirty="0"/>
          </a:p>
        </p:txBody>
      </p:sp>
    </p:spTree>
    <p:extLst>
      <p:ext uri="{BB962C8B-B14F-4D97-AF65-F5344CB8AC3E}">
        <p14:creationId xmlns:p14="http://schemas.microsoft.com/office/powerpoint/2010/main" val="1642832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991944"/>
          </a:xfrm>
        </p:spPr>
        <p:txBody>
          <a:bodyPr/>
          <a:lstStyle/>
          <a:p>
            <a:pPr marL="0" indent="0">
              <a:buNone/>
            </a:pPr>
            <a:r>
              <a:rPr lang="en-US" dirty="0" smtClean="0"/>
              <a:t>4 </a:t>
            </a:r>
            <a:r>
              <a:rPr lang="tr-TR" dirty="0" smtClean="0"/>
              <a:t>A</a:t>
            </a:r>
            <a:r>
              <a:rPr lang="en-US" dirty="0" err="1" smtClean="0"/>
              <a:t>dverbial</a:t>
            </a:r>
            <a:r>
              <a:rPr lang="en-US" dirty="0" smtClean="0"/>
              <a:t> </a:t>
            </a:r>
            <a:r>
              <a:rPr lang="tr-TR" dirty="0"/>
              <a:t>P</a:t>
            </a:r>
            <a:r>
              <a:rPr lang="en-US" dirty="0" err="1" smtClean="0"/>
              <a:t>hrase</a:t>
            </a:r>
            <a:r>
              <a:rPr lang="en-US" dirty="0" smtClean="0"/>
              <a:t> </a:t>
            </a:r>
            <a:r>
              <a:rPr lang="tr-TR" dirty="0" smtClean="0"/>
              <a:t>   A</a:t>
            </a:r>
            <a:r>
              <a:rPr lang="en-US" dirty="0" err="1" smtClean="0"/>
              <a:t>dverb</a:t>
            </a:r>
            <a:r>
              <a:rPr lang="en-US" dirty="0" smtClean="0"/>
              <a:t> or as a constituent of V</a:t>
            </a:r>
            <a:r>
              <a:rPr lang="tr-TR" dirty="0" smtClean="0"/>
              <a:t>P</a:t>
            </a:r>
            <a:r>
              <a:rPr lang="en-US" dirty="0" smtClean="0"/>
              <a:t>s and ADVPs.</a:t>
            </a:r>
          </a:p>
          <a:p>
            <a:pPr marL="0" indent="0">
              <a:buNone/>
            </a:pPr>
            <a:r>
              <a:rPr lang="tr-TR" dirty="0" smtClean="0"/>
              <a:t>(</a:t>
            </a:r>
            <a:r>
              <a:rPr lang="en-US" dirty="0" smtClean="0"/>
              <a:t>4</a:t>
            </a:r>
            <a:r>
              <a:rPr lang="tr-TR" dirty="0" smtClean="0"/>
              <a:t>)</a:t>
            </a:r>
            <a:r>
              <a:rPr lang="en-US" dirty="0" smtClean="0"/>
              <a:t> </a:t>
            </a:r>
            <a:r>
              <a:rPr lang="tr-TR" dirty="0"/>
              <a:t>J</a:t>
            </a:r>
            <a:r>
              <a:rPr lang="en-US" dirty="0" err="1" smtClean="0"/>
              <a:t>ohn</a:t>
            </a:r>
            <a:r>
              <a:rPr lang="en-US" dirty="0" smtClean="0"/>
              <a:t> speaks</a:t>
            </a:r>
            <a:r>
              <a:rPr lang="tr-TR" dirty="0"/>
              <a:t> </a:t>
            </a:r>
            <a:r>
              <a:rPr lang="tr-TR" dirty="0" smtClean="0"/>
              <a:t>____________.</a:t>
            </a:r>
            <a:endParaRPr lang="en-US" dirty="0" smtClean="0"/>
          </a:p>
          <a:p>
            <a:pPr marL="0" indent="0">
              <a:buNone/>
            </a:pPr>
            <a:r>
              <a:rPr lang="tr-TR" dirty="0" smtClean="0"/>
              <a:t>a)</a:t>
            </a:r>
            <a:r>
              <a:rPr lang="en-US" dirty="0" smtClean="0"/>
              <a:t> fluently</a:t>
            </a:r>
          </a:p>
          <a:p>
            <a:pPr marL="0" indent="0">
              <a:buNone/>
            </a:pPr>
            <a:r>
              <a:rPr lang="tr-TR" dirty="0" smtClean="0"/>
              <a:t>b)</a:t>
            </a:r>
            <a:r>
              <a:rPr lang="en-US" dirty="0" smtClean="0"/>
              <a:t> as fluent as a native</a:t>
            </a:r>
          </a:p>
          <a:p>
            <a:pPr marL="0" indent="0">
              <a:buNone/>
            </a:pPr>
            <a:r>
              <a:rPr lang="tr-TR" dirty="0" smtClean="0"/>
              <a:t>c)</a:t>
            </a:r>
            <a:r>
              <a:rPr lang="en-US" dirty="0" smtClean="0"/>
              <a:t> almost certainly</a:t>
            </a:r>
          </a:p>
          <a:p>
            <a:pPr marL="0" indent="0">
              <a:buNone/>
            </a:pPr>
            <a:r>
              <a:rPr lang="en-US" dirty="0" smtClean="0"/>
              <a:t>5 </a:t>
            </a:r>
            <a:r>
              <a:rPr lang="tr-TR" dirty="0" smtClean="0"/>
              <a:t>P</a:t>
            </a:r>
            <a:r>
              <a:rPr lang="en-US" dirty="0" err="1" smtClean="0"/>
              <a:t>repositional</a:t>
            </a:r>
            <a:r>
              <a:rPr lang="en-US" dirty="0" smtClean="0"/>
              <a:t> </a:t>
            </a:r>
            <a:r>
              <a:rPr lang="tr-TR" dirty="0"/>
              <a:t>P</a:t>
            </a:r>
            <a:r>
              <a:rPr lang="en-US" dirty="0" err="1" smtClean="0"/>
              <a:t>hrase</a:t>
            </a:r>
            <a:r>
              <a:rPr lang="tr-TR" dirty="0" smtClean="0"/>
              <a:t>     </a:t>
            </a:r>
            <a:r>
              <a:rPr lang="en-US" dirty="0" smtClean="0"/>
              <a:t> preposition followed by a NP</a:t>
            </a:r>
            <a:r>
              <a:rPr lang="tr-TR" dirty="0" smtClean="0"/>
              <a:t>.</a:t>
            </a:r>
            <a:endParaRPr lang="en-US" dirty="0" smtClean="0"/>
          </a:p>
          <a:p>
            <a:pPr marL="0" indent="0">
              <a:buNone/>
            </a:pPr>
            <a:r>
              <a:rPr lang="tr-TR" dirty="0" smtClean="0"/>
              <a:t>a)</a:t>
            </a:r>
            <a:r>
              <a:rPr lang="en-US" dirty="0" smtClean="0"/>
              <a:t> from Turkey</a:t>
            </a:r>
          </a:p>
          <a:p>
            <a:pPr marL="0" indent="0">
              <a:buNone/>
            </a:pPr>
            <a:r>
              <a:rPr lang="tr-TR" dirty="0" smtClean="0"/>
              <a:t>b)</a:t>
            </a:r>
            <a:r>
              <a:rPr lang="en-US" dirty="0" smtClean="0"/>
              <a:t> at university</a:t>
            </a:r>
          </a:p>
          <a:p>
            <a:pPr marL="0" indent="0">
              <a:buNone/>
            </a:pPr>
            <a:r>
              <a:rPr lang="tr-TR" dirty="0" smtClean="0"/>
              <a:t>c)</a:t>
            </a:r>
            <a:r>
              <a:rPr lang="en-US" dirty="0" smtClean="0"/>
              <a:t> through the park</a:t>
            </a:r>
          </a:p>
          <a:p>
            <a:pPr marL="0" indent="0">
              <a:buNone/>
            </a:pPr>
            <a:r>
              <a:rPr lang="tr-TR" dirty="0" smtClean="0"/>
              <a:t>d)</a:t>
            </a:r>
            <a:r>
              <a:rPr lang="en-US" dirty="0" smtClean="0"/>
              <a:t> in the cupboard</a:t>
            </a:r>
            <a:endParaRPr lang="tr-TR" dirty="0"/>
          </a:p>
        </p:txBody>
      </p:sp>
    </p:spTree>
    <p:extLst>
      <p:ext uri="{BB962C8B-B14F-4D97-AF65-F5344CB8AC3E}">
        <p14:creationId xmlns:p14="http://schemas.microsoft.com/office/powerpoint/2010/main" val="2890688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19936"/>
          </a:xfrm>
        </p:spPr>
        <p:txBody>
          <a:bodyPr/>
          <a:lstStyle/>
          <a:p>
            <a:pPr marL="0" indent="0">
              <a:buNone/>
            </a:pPr>
            <a:r>
              <a:rPr lang="en-US" dirty="0" smtClean="0"/>
              <a:t>6) Sentences</a:t>
            </a:r>
            <a:r>
              <a:rPr lang="tr-TR" dirty="0" smtClean="0"/>
              <a:t>      </a:t>
            </a:r>
            <a:r>
              <a:rPr lang="en-US" dirty="0" smtClean="0"/>
              <a:t> are often used by themselves</a:t>
            </a:r>
            <a:r>
              <a:rPr lang="tr-TR" dirty="0" smtClean="0"/>
              <a:t>.</a:t>
            </a:r>
            <a:endParaRPr lang="en-US" dirty="0" smtClean="0"/>
          </a:p>
          <a:p>
            <a:pPr marL="0" indent="0">
              <a:buNone/>
            </a:pPr>
            <a:r>
              <a:rPr lang="tr-TR" dirty="0" smtClean="0"/>
              <a:t>(</a:t>
            </a:r>
            <a:r>
              <a:rPr lang="en-US" dirty="0" smtClean="0"/>
              <a:t>5</a:t>
            </a:r>
            <a:r>
              <a:rPr lang="tr-TR" dirty="0" smtClean="0"/>
              <a:t>)</a:t>
            </a:r>
            <a:r>
              <a:rPr lang="en-US" dirty="0" smtClean="0"/>
              <a:t> it is raining</a:t>
            </a:r>
            <a:r>
              <a:rPr lang="tr-TR" dirty="0" smtClean="0"/>
              <a:t>.</a:t>
            </a:r>
            <a:endParaRPr lang="en-US" dirty="0" smtClean="0"/>
          </a:p>
          <a:p>
            <a:pPr marL="0" indent="0">
              <a:buNone/>
            </a:pPr>
            <a:r>
              <a:rPr lang="en-US" dirty="0" smtClean="0"/>
              <a:t>I like apple pie</a:t>
            </a:r>
            <a:r>
              <a:rPr lang="tr-TR" dirty="0" smtClean="0"/>
              <a:t>.</a:t>
            </a:r>
            <a:endParaRPr lang="tr-TR" dirty="0"/>
          </a:p>
        </p:txBody>
      </p:sp>
    </p:spTree>
    <p:extLst>
      <p:ext uri="{BB962C8B-B14F-4D97-AF65-F5344CB8AC3E}">
        <p14:creationId xmlns:p14="http://schemas.microsoft.com/office/powerpoint/2010/main" val="4051065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Phrase </a:t>
            </a:r>
            <a:r>
              <a:rPr lang="tr-TR" dirty="0" smtClean="0"/>
              <a:t>S</a:t>
            </a:r>
            <a:r>
              <a:rPr lang="en-US" dirty="0" err="1" smtClean="0"/>
              <a:t>tructure</a:t>
            </a:r>
            <a:r>
              <a:rPr lang="en-US" dirty="0" smtClean="0"/>
              <a:t> </a:t>
            </a:r>
            <a:r>
              <a:rPr lang="tr-TR" dirty="0"/>
              <a:t>T</a:t>
            </a:r>
            <a:r>
              <a:rPr lang="en-US" dirty="0" err="1" smtClean="0"/>
              <a:t>rees</a:t>
            </a:r>
            <a:endParaRPr lang="tr-TR" dirty="0"/>
          </a:p>
        </p:txBody>
      </p:sp>
      <p:sp>
        <p:nvSpPr>
          <p:cNvPr id="3" name="İçerik Yer Tutucusu 2"/>
          <p:cNvSpPr>
            <a:spLocks noGrp="1"/>
          </p:cNvSpPr>
          <p:nvPr>
            <p:ph idx="1"/>
          </p:nvPr>
        </p:nvSpPr>
        <p:spPr/>
        <p:txBody>
          <a:bodyPr>
            <a:normAutofit lnSpcReduction="10000"/>
          </a:bodyPr>
          <a:lstStyle/>
          <a:p>
            <a:r>
              <a:rPr lang="en-US" dirty="0" smtClean="0"/>
              <a:t>A diagram with syntactic category information provided is called phrase structure tree</a:t>
            </a:r>
            <a:r>
              <a:rPr lang="tr-TR" dirty="0" smtClean="0"/>
              <a:t>. </a:t>
            </a:r>
            <a:r>
              <a:rPr lang="tr-TR" dirty="0"/>
              <a:t>T</a:t>
            </a:r>
            <a:r>
              <a:rPr lang="en-US" dirty="0" smtClean="0"/>
              <a:t>his tree shows that a sentence is both a linear string </a:t>
            </a:r>
            <a:r>
              <a:rPr lang="tr-TR" dirty="0" smtClean="0"/>
              <a:t>o</a:t>
            </a:r>
            <a:r>
              <a:rPr lang="en-US" dirty="0" smtClean="0"/>
              <a:t>f words and hierarchical structure with phrases nested in phrases.</a:t>
            </a:r>
          </a:p>
          <a:p>
            <a:r>
              <a:rPr lang="en-US" dirty="0" smtClean="0"/>
              <a:t>Three aspects of speakers</a:t>
            </a:r>
            <a:r>
              <a:rPr lang="tr-TR" dirty="0" smtClean="0"/>
              <a:t>’</a:t>
            </a:r>
            <a:r>
              <a:rPr lang="en-US" dirty="0" smtClean="0"/>
              <a:t> syntactic knowledge of sentence structure are disclosed in phrase structure trees</a:t>
            </a:r>
            <a:r>
              <a:rPr lang="tr-TR" dirty="0" smtClean="0"/>
              <a:t>:</a:t>
            </a:r>
            <a:endParaRPr lang="en-US" dirty="0" smtClean="0"/>
          </a:p>
          <a:p>
            <a:r>
              <a:rPr lang="en-US" dirty="0" smtClean="0"/>
              <a:t>1 the linear order of the words in the sentence</a:t>
            </a:r>
          </a:p>
          <a:p>
            <a:r>
              <a:rPr lang="en-US" dirty="0" smtClean="0"/>
              <a:t>2 the groupings of words into syntactic categories</a:t>
            </a:r>
          </a:p>
          <a:p>
            <a:r>
              <a:rPr lang="en-US" dirty="0" smtClean="0"/>
              <a:t>3 the hierarchical structure of the syntactic categories</a:t>
            </a:r>
            <a:endParaRPr lang="tr-TR" dirty="0"/>
          </a:p>
        </p:txBody>
      </p:sp>
    </p:spTree>
    <p:extLst>
      <p:ext uri="{BB962C8B-B14F-4D97-AF65-F5344CB8AC3E}">
        <p14:creationId xmlns:p14="http://schemas.microsoft.com/office/powerpoint/2010/main" val="4056546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991944"/>
          </a:xfrm>
        </p:spPr>
        <p:txBody>
          <a:bodyPr/>
          <a:lstStyle/>
          <a:p>
            <a:pPr marL="0" indent="0" algn="ctr">
              <a:buNone/>
            </a:pPr>
            <a:r>
              <a:rPr lang="en-US" dirty="0" smtClean="0"/>
              <a:t>Sentence </a:t>
            </a:r>
          </a:p>
        </p:txBody>
      </p:sp>
      <p:cxnSp>
        <p:nvCxnSpPr>
          <p:cNvPr id="4" name="Straight Connector 9"/>
          <p:cNvCxnSpPr/>
          <p:nvPr/>
        </p:nvCxnSpPr>
        <p:spPr>
          <a:xfrm flipH="1">
            <a:off x="3923928" y="847619"/>
            <a:ext cx="576066" cy="518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a:off x="4499992" y="836712"/>
            <a:ext cx="575812" cy="5297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3563888" y="1438767"/>
            <a:ext cx="720080" cy="461665"/>
          </a:xfrm>
          <a:prstGeom prst="rect">
            <a:avLst/>
          </a:prstGeom>
          <a:noFill/>
        </p:spPr>
        <p:txBody>
          <a:bodyPr wrap="square" rtlCol="0">
            <a:spAutoFit/>
          </a:bodyPr>
          <a:lstStyle/>
          <a:p>
            <a:r>
              <a:rPr lang="en-US" sz="2400" dirty="0" smtClean="0"/>
              <a:t>NP</a:t>
            </a:r>
            <a:endParaRPr lang="tr-TR" sz="2400" dirty="0"/>
          </a:p>
        </p:txBody>
      </p:sp>
      <p:sp>
        <p:nvSpPr>
          <p:cNvPr id="9" name="Metin kutusu 8"/>
          <p:cNvSpPr txBox="1"/>
          <p:nvPr/>
        </p:nvSpPr>
        <p:spPr>
          <a:xfrm>
            <a:off x="4929810" y="1438767"/>
            <a:ext cx="720080" cy="461665"/>
          </a:xfrm>
          <a:prstGeom prst="rect">
            <a:avLst/>
          </a:prstGeom>
          <a:noFill/>
        </p:spPr>
        <p:txBody>
          <a:bodyPr wrap="square" rtlCol="0">
            <a:spAutoFit/>
          </a:bodyPr>
          <a:lstStyle/>
          <a:p>
            <a:r>
              <a:rPr lang="en-US" sz="2400" dirty="0"/>
              <a:t>V</a:t>
            </a:r>
            <a:r>
              <a:rPr lang="en-US" sz="2400" dirty="0" smtClean="0"/>
              <a:t>P</a:t>
            </a:r>
            <a:endParaRPr lang="tr-TR" sz="2400" dirty="0"/>
          </a:p>
        </p:txBody>
      </p:sp>
      <p:sp>
        <p:nvSpPr>
          <p:cNvPr id="10" name="Metin kutusu 9"/>
          <p:cNvSpPr txBox="1"/>
          <p:nvPr/>
        </p:nvSpPr>
        <p:spPr>
          <a:xfrm>
            <a:off x="4572000" y="2292736"/>
            <a:ext cx="720080" cy="461665"/>
          </a:xfrm>
          <a:prstGeom prst="rect">
            <a:avLst/>
          </a:prstGeom>
          <a:noFill/>
        </p:spPr>
        <p:txBody>
          <a:bodyPr wrap="square" rtlCol="0">
            <a:spAutoFit/>
          </a:bodyPr>
          <a:lstStyle/>
          <a:p>
            <a:r>
              <a:rPr lang="en-US" sz="2400" dirty="0" smtClean="0"/>
              <a:t>V</a:t>
            </a:r>
            <a:endParaRPr lang="tr-TR" sz="2400" dirty="0"/>
          </a:p>
        </p:txBody>
      </p:sp>
      <p:sp>
        <p:nvSpPr>
          <p:cNvPr id="11" name="Metin kutusu 10"/>
          <p:cNvSpPr txBox="1"/>
          <p:nvPr/>
        </p:nvSpPr>
        <p:spPr>
          <a:xfrm>
            <a:off x="5483798" y="2292736"/>
            <a:ext cx="720080" cy="461665"/>
          </a:xfrm>
          <a:prstGeom prst="rect">
            <a:avLst/>
          </a:prstGeom>
          <a:noFill/>
        </p:spPr>
        <p:txBody>
          <a:bodyPr wrap="square" rtlCol="0">
            <a:spAutoFit/>
          </a:bodyPr>
          <a:lstStyle/>
          <a:p>
            <a:r>
              <a:rPr lang="en-US" sz="2400" dirty="0" smtClean="0"/>
              <a:t>NP</a:t>
            </a:r>
            <a:endParaRPr lang="tr-TR" sz="2400" dirty="0"/>
          </a:p>
        </p:txBody>
      </p:sp>
      <p:cxnSp>
        <p:nvCxnSpPr>
          <p:cNvPr id="12" name="Straight Connector 9"/>
          <p:cNvCxnSpPr/>
          <p:nvPr/>
        </p:nvCxnSpPr>
        <p:spPr>
          <a:xfrm flipH="1">
            <a:off x="4678896" y="1806636"/>
            <a:ext cx="576066" cy="518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a:off x="5254960" y="1795729"/>
            <a:ext cx="575812" cy="5297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817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p:cNvSpPr>
          <p:nvPr/>
        </p:nvSpPr>
        <p:spPr>
          <a:xfrm>
            <a:off x="457200" y="404664"/>
            <a:ext cx="8229600" cy="591993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tr-TR" dirty="0" smtClean="0">
                <a:latin typeface="+mj-lt"/>
              </a:rPr>
              <a:t>(1) </a:t>
            </a:r>
            <a:r>
              <a:rPr lang="en-US" dirty="0" smtClean="0">
                <a:latin typeface="+mj-lt"/>
              </a:rPr>
              <a:t>The child found the puppy</a:t>
            </a:r>
          </a:p>
          <a:p>
            <a:pPr marL="0" indent="0">
              <a:buFont typeface="Wingdings 2"/>
              <a:buNone/>
            </a:pPr>
            <a:r>
              <a:rPr lang="en-US" dirty="0">
                <a:latin typeface="+mj-lt"/>
              </a:rPr>
              <a:t> </a:t>
            </a:r>
            <a:r>
              <a:rPr lang="en-US" dirty="0" smtClean="0">
                <a:latin typeface="+mj-lt"/>
              </a:rPr>
              <a:t>                                                  S</a:t>
            </a:r>
          </a:p>
          <a:p>
            <a:pPr marL="0" indent="0" algn="ctr">
              <a:buFont typeface="Wingdings 2"/>
              <a:buNone/>
            </a:pPr>
            <a:endParaRPr lang="en-US" dirty="0" smtClean="0">
              <a:latin typeface="+mj-lt"/>
            </a:endParaRPr>
          </a:p>
          <a:p>
            <a:pPr marL="0" indent="0">
              <a:buFont typeface="Wingdings 2"/>
              <a:buNone/>
            </a:pPr>
            <a:endParaRPr lang="en-US" dirty="0" smtClean="0">
              <a:latin typeface="+mj-lt"/>
            </a:endParaRPr>
          </a:p>
          <a:p>
            <a:pPr marL="0" indent="0">
              <a:buFont typeface="Wingdings 2"/>
              <a:buNone/>
            </a:pPr>
            <a:r>
              <a:rPr lang="en-US" dirty="0" smtClean="0">
                <a:latin typeface="+mj-lt"/>
              </a:rPr>
              <a:t>             NP                                                     VP</a:t>
            </a:r>
          </a:p>
          <a:p>
            <a:pPr marL="0" indent="0">
              <a:buFont typeface="Wingdings 2"/>
              <a:buNone/>
            </a:pPr>
            <a:endParaRPr lang="en-US" dirty="0">
              <a:latin typeface="+mj-lt"/>
            </a:endParaRPr>
          </a:p>
          <a:p>
            <a:pPr marL="0" indent="0">
              <a:buFont typeface="Wingdings 2"/>
              <a:buNone/>
            </a:pPr>
            <a:r>
              <a:rPr lang="en-US" dirty="0" smtClean="0">
                <a:latin typeface="+mj-lt"/>
              </a:rPr>
              <a:t>  </a:t>
            </a:r>
            <a:r>
              <a:rPr lang="en-US" dirty="0" err="1" smtClean="0">
                <a:latin typeface="+mj-lt"/>
              </a:rPr>
              <a:t>Det</a:t>
            </a:r>
            <a:r>
              <a:rPr lang="en-US" dirty="0" smtClean="0">
                <a:latin typeface="+mj-lt"/>
              </a:rPr>
              <a:t>               N                                    </a:t>
            </a:r>
            <a:r>
              <a:rPr lang="en-US" dirty="0" err="1" smtClean="0">
                <a:latin typeface="+mj-lt"/>
              </a:rPr>
              <a:t>Vt</a:t>
            </a:r>
            <a:r>
              <a:rPr lang="en-US" dirty="0" smtClean="0">
                <a:latin typeface="+mj-lt"/>
              </a:rPr>
              <a:t>                   NP</a:t>
            </a:r>
          </a:p>
          <a:p>
            <a:pPr marL="0" indent="0">
              <a:buFont typeface="Wingdings 2"/>
              <a:buNone/>
            </a:pPr>
            <a:endParaRPr lang="en-US" dirty="0" smtClean="0">
              <a:latin typeface="+mj-lt"/>
            </a:endParaRPr>
          </a:p>
          <a:p>
            <a:pPr marL="0" indent="0">
              <a:buFont typeface="Wingdings 2"/>
              <a:buNone/>
            </a:pPr>
            <a:r>
              <a:rPr lang="en-US" dirty="0">
                <a:latin typeface="+mj-lt"/>
              </a:rPr>
              <a:t> </a:t>
            </a:r>
            <a:r>
              <a:rPr lang="en-US" dirty="0" smtClean="0">
                <a:latin typeface="+mj-lt"/>
              </a:rPr>
              <a:t>                                                                      </a:t>
            </a:r>
            <a:r>
              <a:rPr lang="en-US" dirty="0" err="1" smtClean="0">
                <a:latin typeface="+mj-lt"/>
              </a:rPr>
              <a:t>Det</a:t>
            </a:r>
            <a:r>
              <a:rPr lang="en-US" dirty="0" smtClean="0">
                <a:latin typeface="+mj-lt"/>
              </a:rPr>
              <a:t>                    N</a:t>
            </a:r>
            <a:endParaRPr lang="en-US" dirty="0">
              <a:latin typeface="+mj-lt"/>
            </a:endParaRPr>
          </a:p>
        </p:txBody>
      </p:sp>
      <p:cxnSp>
        <p:nvCxnSpPr>
          <p:cNvPr id="5" name="Straight Connector 3"/>
          <p:cNvCxnSpPr/>
          <p:nvPr/>
        </p:nvCxnSpPr>
        <p:spPr>
          <a:xfrm flipH="1">
            <a:off x="1691680" y="1268760"/>
            <a:ext cx="2736304" cy="10801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7"/>
          <p:cNvCxnSpPr/>
          <p:nvPr/>
        </p:nvCxnSpPr>
        <p:spPr>
          <a:xfrm>
            <a:off x="4427984" y="1268760"/>
            <a:ext cx="1512168" cy="10801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a:off x="899592" y="2683348"/>
            <a:ext cx="792088" cy="6016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a:off x="1691680" y="2683348"/>
            <a:ext cx="648072" cy="6016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17"/>
          <p:cNvCxnSpPr/>
          <p:nvPr/>
        </p:nvCxnSpPr>
        <p:spPr>
          <a:xfrm flipH="1">
            <a:off x="5292080" y="2683348"/>
            <a:ext cx="756084" cy="6541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20"/>
          <p:cNvCxnSpPr/>
          <p:nvPr/>
        </p:nvCxnSpPr>
        <p:spPr>
          <a:xfrm>
            <a:off x="6048164" y="2683348"/>
            <a:ext cx="1044116" cy="6016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23"/>
          <p:cNvCxnSpPr/>
          <p:nvPr/>
        </p:nvCxnSpPr>
        <p:spPr>
          <a:xfrm flipH="1">
            <a:off x="6048164" y="3685208"/>
            <a:ext cx="936104" cy="607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26"/>
          <p:cNvCxnSpPr/>
          <p:nvPr/>
        </p:nvCxnSpPr>
        <p:spPr>
          <a:xfrm>
            <a:off x="6984268" y="3685208"/>
            <a:ext cx="900100" cy="607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a:off x="899592" y="3769350"/>
            <a:ext cx="0" cy="15318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a:off x="2339752" y="3769350"/>
            <a:ext cx="0" cy="15318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a:off x="5292080" y="3791723"/>
            <a:ext cx="0" cy="15318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a:off x="6048164" y="4557652"/>
            <a:ext cx="0" cy="76592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Straight Connector 9"/>
          <p:cNvCxnSpPr/>
          <p:nvPr/>
        </p:nvCxnSpPr>
        <p:spPr>
          <a:xfrm>
            <a:off x="7884368" y="4612137"/>
            <a:ext cx="0" cy="76592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1" name="Metin kutusu 20"/>
          <p:cNvSpPr txBox="1"/>
          <p:nvPr/>
        </p:nvSpPr>
        <p:spPr>
          <a:xfrm>
            <a:off x="683568" y="5506914"/>
            <a:ext cx="8229600" cy="461665"/>
          </a:xfrm>
          <a:prstGeom prst="rect">
            <a:avLst/>
          </a:prstGeom>
          <a:noFill/>
        </p:spPr>
        <p:txBody>
          <a:bodyPr wrap="square" rtlCol="0">
            <a:spAutoFit/>
          </a:bodyPr>
          <a:lstStyle/>
          <a:p>
            <a:r>
              <a:rPr lang="tr-TR" sz="2400" dirty="0"/>
              <a:t>t</a:t>
            </a:r>
            <a:r>
              <a:rPr lang="en-US" sz="2400" dirty="0" smtClean="0"/>
              <a:t>he          child                             found   the                puppy</a:t>
            </a:r>
            <a:endParaRPr lang="tr-TR" sz="2400" dirty="0"/>
          </a:p>
        </p:txBody>
      </p:sp>
    </p:spTree>
    <p:extLst>
      <p:ext uri="{BB962C8B-B14F-4D97-AF65-F5344CB8AC3E}">
        <p14:creationId xmlns:p14="http://schemas.microsoft.com/office/powerpoint/2010/main" val="3309719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640960" cy="6264696"/>
          </a:xfrm>
        </p:spPr>
        <p:txBody>
          <a:bodyPr/>
          <a:lstStyle/>
          <a:p>
            <a:pPr marL="0" indent="0">
              <a:buNone/>
            </a:pPr>
            <a:r>
              <a:rPr lang="tr-TR" dirty="0" smtClean="0"/>
              <a:t>(</a:t>
            </a:r>
            <a:r>
              <a:rPr lang="en-US" dirty="0" smtClean="0"/>
              <a:t>2</a:t>
            </a:r>
            <a:r>
              <a:rPr lang="tr-TR" dirty="0" smtClean="0"/>
              <a:t>)</a:t>
            </a:r>
            <a:r>
              <a:rPr lang="en-US" dirty="0" smtClean="0"/>
              <a:t> my mother likes her cats </a:t>
            </a:r>
          </a:p>
          <a:p>
            <a:pPr marL="0" indent="0" algn="ctr">
              <a:buNone/>
            </a:pPr>
            <a:r>
              <a:rPr lang="en-US" dirty="0"/>
              <a:t>S</a:t>
            </a:r>
            <a:endParaRPr lang="tr-TR" dirty="0"/>
          </a:p>
        </p:txBody>
      </p:sp>
      <p:cxnSp>
        <p:nvCxnSpPr>
          <p:cNvPr id="4" name="Straight Connector 9"/>
          <p:cNvCxnSpPr/>
          <p:nvPr/>
        </p:nvCxnSpPr>
        <p:spPr>
          <a:xfrm flipH="1">
            <a:off x="2750350" y="1268760"/>
            <a:ext cx="1821650" cy="6210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9"/>
          <p:cNvCxnSpPr/>
          <p:nvPr/>
        </p:nvCxnSpPr>
        <p:spPr>
          <a:xfrm>
            <a:off x="4572000" y="1271397"/>
            <a:ext cx="792088" cy="57342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2481942" y="1889852"/>
            <a:ext cx="792088" cy="461665"/>
          </a:xfrm>
          <a:prstGeom prst="rect">
            <a:avLst/>
          </a:prstGeom>
          <a:noFill/>
        </p:spPr>
        <p:txBody>
          <a:bodyPr wrap="square" rtlCol="0">
            <a:spAutoFit/>
          </a:bodyPr>
          <a:lstStyle/>
          <a:p>
            <a:r>
              <a:rPr lang="en-US" sz="2400" dirty="0" smtClean="0"/>
              <a:t>NP</a:t>
            </a:r>
            <a:endParaRPr lang="tr-TR" sz="2400" dirty="0"/>
          </a:p>
        </p:txBody>
      </p:sp>
      <p:sp>
        <p:nvSpPr>
          <p:cNvPr id="9" name="Metin kutusu 8"/>
          <p:cNvSpPr txBox="1"/>
          <p:nvPr/>
        </p:nvSpPr>
        <p:spPr>
          <a:xfrm>
            <a:off x="5148064" y="1844824"/>
            <a:ext cx="792088" cy="461665"/>
          </a:xfrm>
          <a:prstGeom prst="rect">
            <a:avLst/>
          </a:prstGeom>
          <a:noFill/>
        </p:spPr>
        <p:txBody>
          <a:bodyPr wrap="square" rtlCol="0">
            <a:spAutoFit/>
          </a:bodyPr>
          <a:lstStyle/>
          <a:p>
            <a:r>
              <a:rPr lang="en-US" sz="2400" dirty="0" smtClean="0"/>
              <a:t>VP</a:t>
            </a:r>
            <a:endParaRPr lang="tr-TR" sz="2400" dirty="0"/>
          </a:p>
        </p:txBody>
      </p:sp>
      <p:sp>
        <p:nvSpPr>
          <p:cNvPr id="10" name="Metin kutusu 9"/>
          <p:cNvSpPr txBox="1"/>
          <p:nvPr/>
        </p:nvSpPr>
        <p:spPr>
          <a:xfrm>
            <a:off x="1026152" y="2851113"/>
            <a:ext cx="792088" cy="461665"/>
          </a:xfrm>
          <a:prstGeom prst="rect">
            <a:avLst/>
          </a:prstGeom>
          <a:noFill/>
        </p:spPr>
        <p:txBody>
          <a:bodyPr wrap="square" rtlCol="0">
            <a:spAutoFit/>
          </a:bodyPr>
          <a:lstStyle/>
          <a:p>
            <a:r>
              <a:rPr lang="en-US" sz="2400" dirty="0" err="1" smtClean="0"/>
              <a:t>Det</a:t>
            </a:r>
            <a:endParaRPr lang="tr-TR" sz="2400" dirty="0"/>
          </a:p>
        </p:txBody>
      </p:sp>
      <p:sp>
        <p:nvSpPr>
          <p:cNvPr id="11" name="Metin kutusu 10"/>
          <p:cNvSpPr txBox="1"/>
          <p:nvPr/>
        </p:nvSpPr>
        <p:spPr>
          <a:xfrm>
            <a:off x="3084401" y="2825469"/>
            <a:ext cx="396044" cy="461665"/>
          </a:xfrm>
          <a:prstGeom prst="rect">
            <a:avLst/>
          </a:prstGeom>
          <a:noFill/>
        </p:spPr>
        <p:txBody>
          <a:bodyPr wrap="square" rtlCol="0">
            <a:spAutoFit/>
          </a:bodyPr>
          <a:lstStyle/>
          <a:p>
            <a:r>
              <a:rPr lang="en-US" sz="2400" dirty="0" smtClean="0"/>
              <a:t>N</a:t>
            </a:r>
            <a:endParaRPr lang="tr-TR" sz="2400" dirty="0"/>
          </a:p>
        </p:txBody>
      </p:sp>
      <p:sp>
        <p:nvSpPr>
          <p:cNvPr id="12" name="Metin kutusu 11"/>
          <p:cNvSpPr txBox="1"/>
          <p:nvPr/>
        </p:nvSpPr>
        <p:spPr>
          <a:xfrm>
            <a:off x="4542563" y="2739360"/>
            <a:ext cx="792088" cy="461665"/>
          </a:xfrm>
          <a:prstGeom prst="rect">
            <a:avLst/>
          </a:prstGeom>
          <a:noFill/>
        </p:spPr>
        <p:txBody>
          <a:bodyPr wrap="square" rtlCol="0">
            <a:spAutoFit/>
          </a:bodyPr>
          <a:lstStyle/>
          <a:p>
            <a:r>
              <a:rPr lang="en-US" sz="2400" dirty="0" err="1" smtClean="0"/>
              <a:t>Vt</a:t>
            </a:r>
            <a:endParaRPr lang="tr-TR" sz="2400" dirty="0"/>
          </a:p>
        </p:txBody>
      </p:sp>
      <p:sp>
        <p:nvSpPr>
          <p:cNvPr id="13" name="Metin kutusu 12"/>
          <p:cNvSpPr txBox="1"/>
          <p:nvPr/>
        </p:nvSpPr>
        <p:spPr>
          <a:xfrm>
            <a:off x="6336804" y="2769880"/>
            <a:ext cx="792088" cy="461665"/>
          </a:xfrm>
          <a:prstGeom prst="rect">
            <a:avLst/>
          </a:prstGeom>
          <a:noFill/>
        </p:spPr>
        <p:txBody>
          <a:bodyPr wrap="square" rtlCol="0">
            <a:spAutoFit/>
          </a:bodyPr>
          <a:lstStyle/>
          <a:p>
            <a:r>
              <a:rPr lang="en-US" sz="2400" dirty="0" smtClean="0"/>
              <a:t>NP</a:t>
            </a:r>
          </a:p>
        </p:txBody>
      </p:sp>
      <p:sp>
        <p:nvSpPr>
          <p:cNvPr id="14" name="Metin kutusu 13"/>
          <p:cNvSpPr txBox="1"/>
          <p:nvPr/>
        </p:nvSpPr>
        <p:spPr>
          <a:xfrm>
            <a:off x="5583395" y="3700470"/>
            <a:ext cx="792088" cy="461665"/>
          </a:xfrm>
          <a:prstGeom prst="rect">
            <a:avLst/>
          </a:prstGeom>
          <a:noFill/>
        </p:spPr>
        <p:txBody>
          <a:bodyPr wrap="square" rtlCol="0">
            <a:spAutoFit/>
          </a:bodyPr>
          <a:lstStyle/>
          <a:p>
            <a:r>
              <a:rPr lang="en-US" sz="2400" dirty="0" err="1" smtClean="0"/>
              <a:t>Det</a:t>
            </a:r>
            <a:endParaRPr lang="tr-TR" sz="2400" dirty="0"/>
          </a:p>
        </p:txBody>
      </p:sp>
      <p:cxnSp>
        <p:nvCxnSpPr>
          <p:cNvPr id="15" name="Straight Connector 9"/>
          <p:cNvCxnSpPr/>
          <p:nvPr/>
        </p:nvCxnSpPr>
        <p:spPr>
          <a:xfrm flipH="1">
            <a:off x="1422196" y="2250708"/>
            <a:ext cx="1349604" cy="5752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a:off x="2769366" y="2269472"/>
            <a:ext cx="513057" cy="47495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a:off x="4774854" y="2198682"/>
            <a:ext cx="589842" cy="5711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Straight Connector 9"/>
          <p:cNvCxnSpPr/>
          <p:nvPr/>
        </p:nvCxnSpPr>
        <p:spPr>
          <a:xfrm>
            <a:off x="5364088" y="2228696"/>
            <a:ext cx="1230703" cy="5967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9"/>
          <p:cNvCxnSpPr/>
          <p:nvPr/>
        </p:nvCxnSpPr>
        <p:spPr>
          <a:xfrm flipH="1">
            <a:off x="5940152" y="3125296"/>
            <a:ext cx="720080"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Straight Connector 9"/>
          <p:cNvCxnSpPr/>
          <p:nvPr/>
        </p:nvCxnSpPr>
        <p:spPr>
          <a:xfrm>
            <a:off x="6668942" y="3166895"/>
            <a:ext cx="656200" cy="5006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7191747" y="3667499"/>
            <a:ext cx="396044" cy="461665"/>
          </a:xfrm>
          <a:prstGeom prst="rect">
            <a:avLst/>
          </a:prstGeom>
          <a:noFill/>
        </p:spPr>
        <p:txBody>
          <a:bodyPr wrap="square" rtlCol="0">
            <a:spAutoFit/>
          </a:bodyPr>
          <a:lstStyle/>
          <a:p>
            <a:r>
              <a:rPr lang="en-US" sz="2400" dirty="0" smtClean="0"/>
              <a:t>N</a:t>
            </a:r>
            <a:endParaRPr lang="tr-TR" sz="2400" dirty="0"/>
          </a:p>
        </p:txBody>
      </p:sp>
      <p:cxnSp>
        <p:nvCxnSpPr>
          <p:cNvPr id="31" name="Straight Connector 9"/>
          <p:cNvCxnSpPr/>
          <p:nvPr/>
        </p:nvCxnSpPr>
        <p:spPr>
          <a:xfrm>
            <a:off x="1418995" y="3293629"/>
            <a:ext cx="3201" cy="164753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Straight Connector 9"/>
          <p:cNvCxnSpPr/>
          <p:nvPr/>
        </p:nvCxnSpPr>
        <p:spPr>
          <a:xfrm>
            <a:off x="3270829" y="3231545"/>
            <a:ext cx="3201" cy="164753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a:off x="4784311" y="3226763"/>
            <a:ext cx="3201" cy="164753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flipH="1">
            <a:off x="5940152" y="4170285"/>
            <a:ext cx="2092" cy="7708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9"/>
          <p:cNvCxnSpPr/>
          <p:nvPr/>
        </p:nvCxnSpPr>
        <p:spPr>
          <a:xfrm flipH="1">
            <a:off x="7387677" y="4141851"/>
            <a:ext cx="2092" cy="7708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1" name="Metin kutusu 40"/>
          <p:cNvSpPr txBox="1"/>
          <p:nvPr/>
        </p:nvSpPr>
        <p:spPr>
          <a:xfrm>
            <a:off x="787867" y="5190017"/>
            <a:ext cx="7992888" cy="461665"/>
          </a:xfrm>
          <a:prstGeom prst="rect">
            <a:avLst/>
          </a:prstGeom>
          <a:noFill/>
        </p:spPr>
        <p:txBody>
          <a:bodyPr wrap="square" rtlCol="0">
            <a:spAutoFit/>
          </a:bodyPr>
          <a:lstStyle/>
          <a:p>
            <a:r>
              <a:rPr lang="en-US" sz="2400" dirty="0" smtClean="0"/>
              <a:t>    </a:t>
            </a:r>
            <a:r>
              <a:rPr lang="tr-TR" sz="2400" dirty="0" smtClean="0"/>
              <a:t>m</a:t>
            </a:r>
            <a:r>
              <a:rPr lang="en-US" sz="2400" dirty="0" smtClean="0"/>
              <a:t>y                 mother         likes        her             cats</a:t>
            </a:r>
            <a:endParaRPr lang="tr-TR" sz="2400" dirty="0"/>
          </a:p>
        </p:txBody>
      </p:sp>
    </p:spTree>
    <p:extLst>
      <p:ext uri="{BB962C8B-B14F-4D97-AF65-F5344CB8AC3E}">
        <p14:creationId xmlns:p14="http://schemas.microsoft.com/office/powerpoint/2010/main" val="271328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12968" cy="6408712"/>
          </a:xfrm>
        </p:spPr>
        <p:txBody>
          <a:bodyPr/>
          <a:lstStyle/>
          <a:p>
            <a:pPr marL="0" indent="0">
              <a:buNone/>
            </a:pPr>
            <a:r>
              <a:rPr lang="tr-TR" dirty="0" smtClean="0"/>
              <a:t>(3)</a:t>
            </a:r>
            <a:r>
              <a:rPr lang="en-US" dirty="0" smtClean="0"/>
              <a:t>Many </a:t>
            </a:r>
            <a:r>
              <a:rPr lang="en-US" dirty="0"/>
              <a:t>retired workers spend their time on relaxing </a:t>
            </a:r>
            <a:r>
              <a:rPr lang="en-US" dirty="0" smtClean="0"/>
              <a:t>hobbies</a:t>
            </a:r>
            <a:r>
              <a:rPr lang="tr-TR" dirty="0" smtClean="0"/>
              <a:t>.</a:t>
            </a:r>
            <a:endParaRPr lang="en-US" dirty="0" smtClean="0"/>
          </a:p>
          <a:p>
            <a:pPr marL="0" indent="0">
              <a:buNone/>
            </a:pPr>
            <a:r>
              <a:rPr lang="en-US" dirty="0" smtClean="0"/>
              <a:t>                              S</a:t>
            </a:r>
            <a:endParaRPr lang="tr-TR" dirty="0"/>
          </a:p>
        </p:txBody>
      </p:sp>
      <p:cxnSp>
        <p:nvCxnSpPr>
          <p:cNvPr id="4" name="Straight Connector 9"/>
          <p:cNvCxnSpPr/>
          <p:nvPr/>
        </p:nvCxnSpPr>
        <p:spPr>
          <a:xfrm flipH="1">
            <a:off x="964222" y="1077380"/>
            <a:ext cx="1821650" cy="6210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a:off x="2785872" y="1097764"/>
            <a:ext cx="1317138" cy="6007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Metin kutusu 6"/>
          <p:cNvSpPr txBox="1"/>
          <p:nvPr/>
        </p:nvSpPr>
        <p:spPr>
          <a:xfrm>
            <a:off x="604182" y="1731630"/>
            <a:ext cx="720080" cy="461665"/>
          </a:xfrm>
          <a:prstGeom prst="rect">
            <a:avLst/>
          </a:prstGeom>
          <a:noFill/>
        </p:spPr>
        <p:txBody>
          <a:bodyPr wrap="square" rtlCol="0">
            <a:spAutoFit/>
          </a:bodyPr>
          <a:lstStyle/>
          <a:p>
            <a:r>
              <a:rPr lang="en-US" sz="2400" dirty="0" smtClean="0"/>
              <a:t>NP</a:t>
            </a:r>
            <a:endParaRPr lang="tr-TR" sz="2400" dirty="0"/>
          </a:p>
        </p:txBody>
      </p:sp>
      <p:sp>
        <p:nvSpPr>
          <p:cNvPr id="8" name="Metin kutusu 7"/>
          <p:cNvSpPr txBox="1"/>
          <p:nvPr/>
        </p:nvSpPr>
        <p:spPr>
          <a:xfrm>
            <a:off x="-21494" y="2654960"/>
            <a:ext cx="720080" cy="461665"/>
          </a:xfrm>
          <a:prstGeom prst="rect">
            <a:avLst/>
          </a:prstGeom>
          <a:noFill/>
        </p:spPr>
        <p:txBody>
          <a:bodyPr wrap="square" rtlCol="0">
            <a:spAutoFit/>
          </a:bodyPr>
          <a:lstStyle/>
          <a:p>
            <a:r>
              <a:rPr lang="en-US" sz="2400" dirty="0" err="1" smtClean="0"/>
              <a:t>Det</a:t>
            </a:r>
            <a:endParaRPr lang="tr-TR" sz="2400" dirty="0"/>
          </a:p>
        </p:txBody>
      </p:sp>
      <p:sp>
        <p:nvSpPr>
          <p:cNvPr id="9" name="Metin kutusu 8"/>
          <p:cNvSpPr txBox="1"/>
          <p:nvPr/>
        </p:nvSpPr>
        <p:spPr>
          <a:xfrm>
            <a:off x="732937" y="2654960"/>
            <a:ext cx="720080" cy="461665"/>
          </a:xfrm>
          <a:prstGeom prst="rect">
            <a:avLst/>
          </a:prstGeom>
          <a:noFill/>
        </p:spPr>
        <p:txBody>
          <a:bodyPr wrap="square" rtlCol="0">
            <a:spAutoFit/>
          </a:bodyPr>
          <a:lstStyle/>
          <a:p>
            <a:r>
              <a:rPr lang="en-US" sz="2400" dirty="0" smtClean="0"/>
              <a:t>ADJ</a:t>
            </a:r>
            <a:endParaRPr lang="tr-TR" sz="2400" dirty="0"/>
          </a:p>
        </p:txBody>
      </p:sp>
      <p:sp>
        <p:nvSpPr>
          <p:cNvPr id="10" name="Metin kutusu 9"/>
          <p:cNvSpPr txBox="1"/>
          <p:nvPr/>
        </p:nvSpPr>
        <p:spPr>
          <a:xfrm>
            <a:off x="1623567" y="2654959"/>
            <a:ext cx="720080" cy="461665"/>
          </a:xfrm>
          <a:prstGeom prst="rect">
            <a:avLst/>
          </a:prstGeom>
          <a:noFill/>
        </p:spPr>
        <p:txBody>
          <a:bodyPr wrap="square" rtlCol="0">
            <a:spAutoFit/>
          </a:bodyPr>
          <a:lstStyle/>
          <a:p>
            <a:r>
              <a:rPr lang="en-US" sz="2400" dirty="0" smtClean="0"/>
              <a:t>N</a:t>
            </a:r>
            <a:endParaRPr lang="tr-TR" sz="2400" dirty="0"/>
          </a:p>
        </p:txBody>
      </p:sp>
      <p:sp>
        <p:nvSpPr>
          <p:cNvPr id="11" name="Metin kutusu 10"/>
          <p:cNvSpPr txBox="1"/>
          <p:nvPr/>
        </p:nvSpPr>
        <p:spPr>
          <a:xfrm>
            <a:off x="3797906" y="1750592"/>
            <a:ext cx="720080" cy="461665"/>
          </a:xfrm>
          <a:prstGeom prst="rect">
            <a:avLst/>
          </a:prstGeom>
          <a:noFill/>
        </p:spPr>
        <p:txBody>
          <a:bodyPr wrap="square" rtlCol="0">
            <a:spAutoFit/>
          </a:bodyPr>
          <a:lstStyle/>
          <a:p>
            <a:r>
              <a:rPr lang="en-US" sz="2400" dirty="0"/>
              <a:t>V</a:t>
            </a:r>
            <a:r>
              <a:rPr lang="en-US" sz="2400" dirty="0" smtClean="0"/>
              <a:t>P</a:t>
            </a:r>
            <a:endParaRPr lang="tr-TR" sz="2400" dirty="0"/>
          </a:p>
        </p:txBody>
      </p:sp>
      <p:sp>
        <p:nvSpPr>
          <p:cNvPr id="12" name="Metin kutusu 11"/>
          <p:cNvSpPr txBox="1"/>
          <p:nvPr/>
        </p:nvSpPr>
        <p:spPr>
          <a:xfrm>
            <a:off x="3147454" y="2604561"/>
            <a:ext cx="720080" cy="461665"/>
          </a:xfrm>
          <a:prstGeom prst="rect">
            <a:avLst/>
          </a:prstGeom>
          <a:noFill/>
        </p:spPr>
        <p:txBody>
          <a:bodyPr wrap="square" rtlCol="0">
            <a:spAutoFit/>
          </a:bodyPr>
          <a:lstStyle/>
          <a:p>
            <a:r>
              <a:rPr lang="en-US" sz="2400" dirty="0" err="1" smtClean="0"/>
              <a:t>Vt</a:t>
            </a:r>
            <a:endParaRPr lang="tr-TR" sz="2400" dirty="0"/>
          </a:p>
        </p:txBody>
      </p:sp>
      <p:sp>
        <p:nvSpPr>
          <p:cNvPr id="13" name="Metin kutusu 12"/>
          <p:cNvSpPr txBox="1"/>
          <p:nvPr/>
        </p:nvSpPr>
        <p:spPr>
          <a:xfrm>
            <a:off x="3784803" y="2604561"/>
            <a:ext cx="720080" cy="461665"/>
          </a:xfrm>
          <a:prstGeom prst="rect">
            <a:avLst/>
          </a:prstGeom>
          <a:noFill/>
        </p:spPr>
        <p:txBody>
          <a:bodyPr wrap="square" rtlCol="0">
            <a:spAutoFit/>
          </a:bodyPr>
          <a:lstStyle/>
          <a:p>
            <a:r>
              <a:rPr lang="en-US" sz="2400" dirty="0" smtClean="0"/>
              <a:t>NP</a:t>
            </a:r>
            <a:endParaRPr lang="tr-TR" sz="2400" dirty="0"/>
          </a:p>
        </p:txBody>
      </p:sp>
      <p:sp>
        <p:nvSpPr>
          <p:cNvPr id="14" name="Metin kutusu 13"/>
          <p:cNvSpPr txBox="1"/>
          <p:nvPr/>
        </p:nvSpPr>
        <p:spPr>
          <a:xfrm>
            <a:off x="5813528" y="2559722"/>
            <a:ext cx="720080" cy="461665"/>
          </a:xfrm>
          <a:prstGeom prst="rect">
            <a:avLst/>
          </a:prstGeom>
          <a:noFill/>
        </p:spPr>
        <p:txBody>
          <a:bodyPr wrap="square" rtlCol="0">
            <a:spAutoFit/>
          </a:bodyPr>
          <a:lstStyle/>
          <a:p>
            <a:r>
              <a:rPr lang="en-US" sz="2400" dirty="0"/>
              <a:t>P</a:t>
            </a:r>
            <a:r>
              <a:rPr lang="en-US" sz="2400" dirty="0" smtClean="0"/>
              <a:t>P</a:t>
            </a:r>
            <a:endParaRPr lang="tr-TR" sz="2400" dirty="0"/>
          </a:p>
        </p:txBody>
      </p:sp>
      <p:sp>
        <p:nvSpPr>
          <p:cNvPr id="16" name="Metin kutusu 15"/>
          <p:cNvSpPr txBox="1"/>
          <p:nvPr/>
        </p:nvSpPr>
        <p:spPr>
          <a:xfrm>
            <a:off x="3742970" y="3516154"/>
            <a:ext cx="720080" cy="461665"/>
          </a:xfrm>
          <a:prstGeom prst="rect">
            <a:avLst/>
          </a:prstGeom>
          <a:noFill/>
        </p:spPr>
        <p:txBody>
          <a:bodyPr wrap="square" rtlCol="0">
            <a:spAutoFit/>
          </a:bodyPr>
          <a:lstStyle/>
          <a:p>
            <a:r>
              <a:rPr lang="en-US" sz="2400" dirty="0" err="1" smtClean="0"/>
              <a:t>Det</a:t>
            </a:r>
            <a:endParaRPr lang="tr-TR" sz="2400" dirty="0"/>
          </a:p>
        </p:txBody>
      </p:sp>
      <p:sp>
        <p:nvSpPr>
          <p:cNvPr id="17" name="Metin kutusu 16"/>
          <p:cNvSpPr txBox="1"/>
          <p:nvPr/>
        </p:nvSpPr>
        <p:spPr>
          <a:xfrm>
            <a:off x="4872007" y="3455167"/>
            <a:ext cx="720080" cy="461665"/>
          </a:xfrm>
          <a:prstGeom prst="rect">
            <a:avLst/>
          </a:prstGeom>
          <a:noFill/>
        </p:spPr>
        <p:txBody>
          <a:bodyPr wrap="square" rtlCol="0">
            <a:spAutoFit/>
          </a:bodyPr>
          <a:lstStyle/>
          <a:p>
            <a:r>
              <a:rPr lang="en-US" sz="2400" dirty="0" smtClean="0"/>
              <a:t>N</a:t>
            </a:r>
            <a:endParaRPr lang="tr-TR" sz="2400" dirty="0"/>
          </a:p>
        </p:txBody>
      </p:sp>
      <p:sp>
        <p:nvSpPr>
          <p:cNvPr id="18" name="Metin kutusu 17"/>
          <p:cNvSpPr txBox="1"/>
          <p:nvPr/>
        </p:nvSpPr>
        <p:spPr>
          <a:xfrm>
            <a:off x="5695064" y="3463171"/>
            <a:ext cx="720080" cy="461665"/>
          </a:xfrm>
          <a:prstGeom prst="rect">
            <a:avLst/>
          </a:prstGeom>
          <a:noFill/>
        </p:spPr>
        <p:txBody>
          <a:bodyPr wrap="square" rtlCol="0">
            <a:spAutoFit/>
          </a:bodyPr>
          <a:lstStyle/>
          <a:p>
            <a:r>
              <a:rPr lang="en-US" sz="2400" dirty="0" smtClean="0"/>
              <a:t>P</a:t>
            </a:r>
            <a:endParaRPr lang="tr-TR" sz="2400" dirty="0"/>
          </a:p>
        </p:txBody>
      </p:sp>
      <p:sp>
        <p:nvSpPr>
          <p:cNvPr id="19" name="Metin kutusu 18"/>
          <p:cNvSpPr txBox="1"/>
          <p:nvPr/>
        </p:nvSpPr>
        <p:spPr>
          <a:xfrm>
            <a:off x="6801303" y="3453838"/>
            <a:ext cx="720080" cy="461665"/>
          </a:xfrm>
          <a:prstGeom prst="rect">
            <a:avLst/>
          </a:prstGeom>
          <a:noFill/>
        </p:spPr>
        <p:txBody>
          <a:bodyPr wrap="square" rtlCol="0">
            <a:spAutoFit/>
          </a:bodyPr>
          <a:lstStyle/>
          <a:p>
            <a:r>
              <a:rPr lang="en-US" sz="2400" dirty="0" smtClean="0"/>
              <a:t>NP</a:t>
            </a:r>
            <a:endParaRPr lang="tr-TR" sz="2400" dirty="0"/>
          </a:p>
        </p:txBody>
      </p:sp>
      <p:sp>
        <p:nvSpPr>
          <p:cNvPr id="20" name="Metin kutusu 19"/>
          <p:cNvSpPr txBox="1"/>
          <p:nvPr/>
        </p:nvSpPr>
        <p:spPr>
          <a:xfrm>
            <a:off x="6345546" y="4516509"/>
            <a:ext cx="720080" cy="461665"/>
          </a:xfrm>
          <a:prstGeom prst="rect">
            <a:avLst/>
          </a:prstGeom>
          <a:noFill/>
        </p:spPr>
        <p:txBody>
          <a:bodyPr wrap="square" rtlCol="0">
            <a:spAutoFit/>
          </a:bodyPr>
          <a:lstStyle/>
          <a:p>
            <a:r>
              <a:rPr lang="en-US" sz="2400" dirty="0" smtClean="0"/>
              <a:t>ADJ</a:t>
            </a:r>
            <a:endParaRPr lang="tr-TR" sz="2400" dirty="0"/>
          </a:p>
        </p:txBody>
      </p:sp>
      <p:sp>
        <p:nvSpPr>
          <p:cNvPr id="21" name="Metin kutusu 20"/>
          <p:cNvSpPr txBox="1"/>
          <p:nvPr/>
        </p:nvSpPr>
        <p:spPr>
          <a:xfrm>
            <a:off x="7817399" y="4516508"/>
            <a:ext cx="720080" cy="461665"/>
          </a:xfrm>
          <a:prstGeom prst="rect">
            <a:avLst/>
          </a:prstGeom>
          <a:noFill/>
        </p:spPr>
        <p:txBody>
          <a:bodyPr wrap="square" rtlCol="0">
            <a:spAutoFit/>
          </a:bodyPr>
          <a:lstStyle/>
          <a:p>
            <a:r>
              <a:rPr lang="en-US" sz="2400" dirty="0" smtClean="0"/>
              <a:t>N</a:t>
            </a:r>
            <a:endParaRPr lang="tr-TR" sz="2400" dirty="0"/>
          </a:p>
        </p:txBody>
      </p:sp>
      <p:cxnSp>
        <p:nvCxnSpPr>
          <p:cNvPr id="23" name="Straight Connector 9"/>
          <p:cNvCxnSpPr/>
          <p:nvPr/>
        </p:nvCxnSpPr>
        <p:spPr>
          <a:xfrm flipH="1">
            <a:off x="283374" y="2133738"/>
            <a:ext cx="616218" cy="5634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p:cNvCxnSpPr/>
          <p:nvPr/>
        </p:nvCxnSpPr>
        <p:spPr>
          <a:xfrm>
            <a:off x="882617" y="2154804"/>
            <a:ext cx="278352" cy="52128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a:off x="886665" y="2133737"/>
            <a:ext cx="926392" cy="54235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9"/>
          <p:cNvCxnSpPr/>
          <p:nvPr/>
        </p:nvCxnSpPr>
        <p:spPr>
          <a:xfrm flipH="1">
            <a:off x="3440806" y="2100639"/>
            <a:ext cx="616218" cy="5634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p:cNvCxnSpPr/>
          <p:nvPr/>
        </p:nvCxnSpPr>
        <p:spPr>
          <a:xfrm flipH="1">
            <a:off x="4025187" y="2131353"/>
            <a:ext cx="10007" cy="3959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a:off x="4035804" y="2108055"/>
            <a:ext cx="1960868" cy="48474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9"/>
          <p:cNvCxnSpPr/>
          <p:nvPr/>
        </p:nvCxnSpPr>
        <p:spPr>
          <a:xfrm flipH="1">
            <a:off x="4068540" y="2982208"/>
            <a:ext cx="10184" cy="47295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1" name="Straight Connector 9"/>
          <p:cNvCxnSpPr/>
          <p:nvPr/>
        </p:nvCxnSpPr>
        <p:spPr>
          <a:xfrm>
            <a:off x="4096202" y="2978398"/>
            <a:ext cx="923827" cy="4617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3" name="Straight Connector 9"/>
          <p:cNvCxnSpPr/>
          <p:nvPr/>
        </p:nvCxnSpPr>
        <p:spPr>
          <a:xfrm flipH="1">
            <a:off x="5813312" y="2889170"/>
            <a:ext cx="298414" cy="5509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9"/>
          <p:cNvCxnSpPr/>
          <p:nvPr/>
        </p:nvCxnSpPr>
        <p:spPr>
          <a:xfrm>
            <a:off x="6114004" y="2900327"/>
            <a:ext cx="926392" cy="54235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9"/>
          <p:cNvCxnSpPr/>
          <p:nvPr/>
        </p:nvCxnSpPr>
        <p:spPr>
          <a:xfrm flipH="1">
            <a:off x="6705586" y="3884045"/>
            <a:ext cx="298414" cy="55093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7" name="Straight Connector 9"/>
          <p:cNvCxnSpPr/>
          <p:nvPr/>
        </p:nvCxnSpPr>
        <p:spPr>
          <a:xfrm>
            <a:off x="7014077" y="3884045"/>
            <a:ext cx="926392" cy="54235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8" name="Straight Connector 9"/>
          <p:cNvCxnSpPr/>
          <p:nvPr/>
        </p:nvCxnSpPr>
        <p:spPr>
          <a:xfrm>
            <a:off x="315033" y="3066226"/>
            <a:ext cx="41358" cy="28110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1" name="Straight Connector 9"/>
          <p:cNvCxnSpPr/>
          <p:nvPr/>
        </p:nvCxnSpPr>
        <p:spPr>
          <a:xfrm>
            <a:off x="1066185" y="3097317"/>
            <a:ext cx="41358" cy="28110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2" name="Straight Connector 9"/>
          <p:cNvCxnSpPr/>
          <p:nvPr/>
        </p:nvCxnSpPr>
        <p:spPr>
          <a:xfrm>
            <a:off x="1797014" y="3066226"/>
            <a:ext cx="41358" cy="28110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3" name="Straight Connector 9"/>
          <p:cNvCxnSpPr/>
          <p:nvPr/>
        </p:nvCxnSpPr>
        <p:spPr>
          <a:xfrm>
            <a:off x="3402878" y="3067240"/>
            <a:ext cx="41358" cy="28110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4" name="Straight Connector 9"/>
          <p:cNvCxnSpPr/>
          <p:nvPr/>
        </p:nvCxnSpPr>
        <p:spPr>
          <a:xfrm>
            <a:off x="4075523" y="3993250"/>
            <a:ext cx="27487" cy="18840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6" name="Straight Connector 9"/>
          <p:cNvCxnSpPr/>
          <p:nvPr/>
        </p:nvCxnSpPr>
        <p:spPr>
          <a:xfrm>
            <a:off x="5030515" y="3919506"/>
            <a:ext cx="27487" cy="18840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7" name="Straight Connector 9"/>
          <p:cNvCxnSpPr/>
          <p:nvPr/>
        </p:nvCxnSpPr>
        <p:spPr>
          <a:xfrm>
            <a:off x="5877077" y="3899335"/>
            <a:ext cx="27487" cy="18840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p:cNvCxnSpPr/>
          <p:nvPr/>
        </p:nvCxnSpPr>
        <p:spPr>
          <a:xfrm>
            <a:off x="6784032" y="4935261"/>
            <a:ext cx="17271" cy="84809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1" name="Straight Connector 9"/>
          <p:cNvCxnSpPr/>
          <p:nvPr/>
        </p:nvCxnSpPr>
        <p:spPr>
          <a:xfrm>
            <a:off x="7972491" y="4955432"/>
            <a:ext cx="17271" cy="84809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62" name="Metin kutusu 61"/>
          <p:cNvSpPr txBox="1"/>
          <p:nvPr/>
        </p:nvSpPr>
        <p:spPr>
          <a:xfrm>
            <a:off x="2495" y="5849843"/>
            <a:ext cx="8889985" cy="400110"/>
          </a:xfrm>
          <a:prstGeom prst="rect">
            <a:avLst/>
          </a:prstGeom>
          <a:noFill/>
        </p:spPr>
        <p:txBody>
          <a:bodyPr wrap="square" rtlCol="0">
            <a:spAutoFit/>
          </a:bodyPr>
          <a:lstStyle/>
          <a:p>
            <a:r>
              <a:rPr lang="tr-TR" sz="2000" dirty="0"/>
              <a:t>m</a:t>
            </a:r>
            <a:r>
              <a:rPr lang="en-US" sz="2000" dirty="0" smtClean="0"/>
              <a:t>any </a:t>
            </a:r>
            <a:r>
              <a:rPr lang="en-US" sz="2000" dirty="0"/>
              <a:t>retired </a:t>
            </a:r>
            <a:r>
              <a:rPr lang="en-US" sz="2000" dirty="0" smtClean="0"/>
              <a:t>workers          </a:t>
            </a:r>
            <a:r>
              <a:rPr lang="en-US" sz="2000" dirty="0"/>
              <a:t>spend their </a:t>
            </a:r>
            <a:r>
              <a:rPr lang="en-US" sz="2000" dirty="0" smtClean="0"/>
              <a:t>        time       on      relaxing     hobbies</a:t>
            </a:r>
            <a:endParaRPr lang="en-US" sz="2000" dirty="0"/>
          </a:p>
        </p:txBody>
      </p:sp>
    </p:spTree>
    <p:extLst>
      <p:ext uri="{BB962C8B-B14F-4D97-AF65-F5344CB8AC3E}">
        <p14:creationId xmlns:p14="http://schemas.microsoft.com/office/powerpoint/2010/main" val="3711092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260648"/>
            <a:ext cx="8964488" cy="6480720"/>
          </a:xfrm>
        </p:spPr>
        <p:txBody>
          <a:bodyPr>
            <a:normAutofit/>
          </a:bodyPr>
          <a:lstStyle/>
          <a:p>
            <a:pPr marL="0" indent="0">
              <a:buNone/>
            </a:pPr>
            <a:r>
              <a:rPr lang="tr-TR" dirty="0" smtClean="0"/>
              <a:t>(4) </a:t>
            </a:r>
            <a:r>
              <a:rPr lang="tr-TR" dirty="0" err="1" smtClean="0"/>
              <a:t>The</a:t>
            </a:r>
            <a:r>
              <a:rPr lang="tr-TR" dirty="0" smtClean="0"/>
              <a:t> boy </a:t>
            </a:r>
            <a:r>
              <a:rPr lang="tr-TR" dirty="0" err="1" smtClean="0"/>
              <a:t>saw</a:t>
            </a:r>
            <a:r>
              <a:rPr lang="tr-TR" dirty="0" smtClean="0"/>
              <a:t> </a:t>
            </a:r>
            <a:r>
              <a:rPr lang="tr-TR" dirty="0" err="1" smtClean="0"/>
              <a:t>the</a:t>
            </a:r>
            <a:r>
              <a:rPr lang="tr-TR" dirty="0" smtClean="0"/>
              <a:t> </a:t>
            </a:r>
            <a:r>
              <a:rPr lang="tr-TR" dirty="0" err="1" smtClean="0"/>
              <a:t>man</a:t>
            </a:r>
            <a:r>
              <a:rPr lang="tr-TR" dirty="0" smtClean="0"/>
              <a:t> </a:t>
            </a:r>
            <a:r>
              <a:rPr lang="tr-TR" dirty="0" err="1" smtClean="0"/>
              <a:t>with</a:t>
            </a:r>
            <a:r>
              <a:rPr lang="tr-TR" dirty="0" smtClean="0"/>
              <a:t> </a:t>
            </a:r>
            <a:r>
              <a:rPr lang="tr-TR" dirty="0" err="1" smtClean="0"/>
              <a:t>the</a:t>
            </a:r>
            <a:r>
              <a:rPr lang="tr-TR" dirty="0" smtClean="0"/>
              <a:t> </a:t>
            </a:r>
            <a:r>
              <a:rPr lang="tr-TR" dirty="0" err="1" smtClean="0"/>
              <a:t>telescope</a:t>
            </a:r>
            <a:endParaRPr lang="tr-TR" dirty="0" smtClean="0"/>
          </a:p>
          <a:p>
            <a:pPr marL="0" indent="0">
              <a:buNone/>
            </a:pP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r>
              <a:rPr lang="tr-TR" dirty="0" smtClean="0"/>
              <a:t> </a:t>
            </a:r>
            <a:r>
              <a:rPr lang="tr-TR" dirty="0" err="1"/>
              <a:t>t</a:t>
            </a:r>
            <a:r>
              <a:rPr lang="tr-TR" dirty="0" err="1" smtClean="0"/>
              <a:t>he</a:t>
            </a:r>
            <a:r>
              <a:rPr lang="tr-TR" dirty="0" smtClean="0"/>
              <a:t>    </a:t>
            </a:r>
            <a:r>
              <a:rPr lang="tr-TR" dirty="0"/>
              <a:t>boy </a:t>
            </a:r>
            <a:r>
              <a:rPr lang="tr-TR" dirty="0" smtClean="0"/>
              <a:t>        </a:t>
            </a:r>
            <a:r>
              <a:rPr lang="tr-TR" dirty="0" err="1" smtClean="0"/>
              <a:t>saw</a:t>
            </a:r>
            <a:r>
              <a:rPr lang="tr-TR" dirty="0" smtClean="0"/>
              <a:t>   </a:t>
            </a:r>
            <a:r>
              <a:rPr lang="tr-TR" dirty="0" err="1" smtClean="0"/>
              <a:t>the</a:t>
            </a:r>
            <a:r>
              <a:rPr lang="tr-TR" dirty="0" smtClean="0"/>
              <a:t>   </a:t>
            </a:r>
            <a:r>
              <a:rPr lang="tr-TR" dirty="0" err="1" smtClean="0"/>
              <a:t>man</a:t>
            </a:r>
            <a:r>
              <a:rPr lang="tr-TR" dirty="0" smtClean="0"/>
              <a:t>  </a:t>
            </a:r>
            <a:r>
              <a:rPr lang="tr-TR" dirty="0" err="1" smtClean="0"/>
              <a:t>with</a:t>
            </a:r>
            <a:r>
              <a:rPr lang="tr-TR" dirty="0" smtClean="0"/>
              <a:t>    </a:t>
            </a:r>
            <a:r>
              <a:rPr lang="tr-TR" dirty="0" err="1" smtClean="0"/>
              <a:t>the</a:t>
            </a:r>
            <a:r>
              <a:rPr lang="tr-TR" dirty="0" smtClean="0"/>
              <a:t>     </a:t>
            </a:r>
            <a:r>
              <a:rPr lang="tr-TR" dirty="0" err="1" smtClean="0"/>
              <a:t>telescope</a:t>
            </a:r>
          </a:p>
          <a:p>
            <a:pPr marL="0" indent="0">
              <a:buNone/>
            </a:pPr>
            <a:r>
              <a:rPr lang="tr-TR" dirty="0" smtClean="0"/>
              <a:t>‘</a:t>
            </a:r>
            <a:r>
              <a:rPr lang="tr-TR" dirty="0" err="1" smtClean="0"/>
              <a:t>The</a:t>
            </a:r>
            <a:r>
              <a:rPr lang="tr-TR" dirty="0" smtClean="0"/>
              <a:t> boy </a:t>
            </a:r>
            <a:r>
              <a:rPr lang="tr-TR" dirty="0" err="1" smtClean="0"/>
              <a:t>used</a:t>
            </a:r>
            <a:r>
              <a:rPr lang="tr-TR" dirty="0" smtClean="0"/>
              <a:t> a </a:t>
            </a:r>
            <a:r>
              <a:rPr lang="tr-TR" dirty="0" err="1" smtClean="0"/>
              <a:t>telescope</a:t>
            </a:r>
            <a:r>
              <a:rPr lang="tr-TR" dirty="0" smtClean="0"/>
              <a:t> </a:t>
            </a:r>
            <a:r>
              <a:rPr lang="tr-TR" dirty="0" err="1" smtClean="0"/>
              <a:t>to</a:t>
            </a:r>
            <a:r>
              <a:rPr lang="tr-TR" dirty="0" smtClean="0"/>
              <a:t> </a:t>
            </a:r>
            <a:r>
              <a:rPr lang="tr-TR" dirty="0" err="1" smtClean="0"/>
              <a:t>see</a:t>
            </a:r>
            <a:r>
              <a:rPr lang="tr-TR" dirty="0" smtClean="0"/>
              <a:t> </a:t>
            </a:r>
            <a:r>
              <a:rPr lang="tr-TR" dirty="0" err="1" smtClean="0"/>
              <a:t>the</a:t>
            </a:r>
            <a:r>
              <a:rPr lang="tr-TR" dirty="0" smtClean="0"/>
              <a:t> man.’</a:t>
            </a:r>
            <a:endParaRPr lang="tr-TR" dirty="0"/>
          </a:p>
        </p:txBody>
      </p:sp>
      <p:cxnSp>
        <p:nvCxnSpPr>
          <p:cNvPr id="4" name="Straight Connector 9"/>
          <p:cNvCxnSpPr/>
          <p:nvPr/>
        </p:nvCxnSpPr>
        <p:spPr>
          <a:xfrm flipH="1">
            <a:off x="683820" y="1124744"/>
            <a:ext cx="1686712" cy="496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a:off x="2361202" y="1124744"/>
            <a:ext cx="1202686" cy="47669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Metin kutusu 5"/>
          <p:cNvSpPr txBox="1"/>
          <p:nvPr/>
        </p:nvSpPr>
        <p:spPr>
          <a:xfrm>
            <a:off x="442391" y="1606548"/>
            <a:ext cx="720080" cy="461665"/>
          </a:xfrm>
          <a:prstGeom prst="rect">
            <a:avLst/>
          </a:prstGeom>
          <a:noFill/>
        </p:spPr>
        <p:txBody>
          <a:bodyPr wrap="square" rtlCol="0">
            <a:spAutoFit/>
          </a:bodyPr>
          <a:lstStyle/>
          <a:p>
            <a:r>
              <a:rPr lang="en-US" sz="2400" dirty="0" smtClean="0"/>
              <a:t>NP</a:t>
            </a:r>
            <a:endParaRPr lang="tr-TR" sz="2400" dirty="0"/>
          </a:p>
        </p:txBody>
      </p:sp>
      <p:cxnSp>
        <p:nvCxnSpPr>
          <p:cNvPr id="7" name="Straight Connector 9"/>
          <p:cNvCxnSpPr/>
          <p:nvPr/>
        </p:nvCxnSpPr>
        <p:spPr>
          <a:xfrm flipH="1">
            <a:off x="372057" y="1966673"/>
            <a:ext cx="311763" cy="53116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a:off x="683820" y="1955766"/>
            <a:ext cx="575812" cy="5297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3" name="Metin kutusu 12"/>
          <p:cNvSpPr txBox="1"/>
          <p:nvPr/>
        </p:nvSpPr>
        <p:spPr>
          <a:xfrm>
            <a:off x="82351" y="2472748"/>
            <a:ext cx="720080" cy="461665"/>
          </a:xfrm>
          <a:prstGeom prst="rect">
            <a:avLst/>
          </a:prstGeom>
          <a:noFill/>
        </p:spPr>
        <p:txBody>
          <a:bodyPr wrap="square" rtlCol="0">
            <a:spAutoFit/>
          </a:bodyPr>
          <a:lstStyle/>
          <a:p>
            <a:r>
              <a:rPr lang="en-US" sz="2400" dirty="0" err="1" smtClean="0"/>
              <a:t>Det</a:t>
            </a:r>
            <a:endParaRPr lang="tr-TR" sz="2400" dirty="0"/>
          </a:p>
        </p:txBody>
      </p:sp>
      <p:sp>
        <p:nvSpPr>
          <p:cNvPr id="14" name="Metin kutusu 13"/>
          <p:cNvSpPr txBox="1"/>
          <p:nvPr/>
        </p:nvSpPr>
        <p:spPr>
          <a:xfrm>
            <a:off x="1161304" y="2472749"/>
            <a:ext cx="720080" cy="461665"/>
          </a:xfrm>
          <a:prstGeom prst="rect">
            <a:avLst/>
          </a:prstGeom>
          <a:noFill/>
        </p:spPr>
        <p:txBody>
          <a:bodyPr wrap="square" rtlCol="0">
            <a:spAutoFit/>
          </a:bodyPr>
          <a:lstStyle/>
          <a:p>
            <a:r>
              <a:rPr lang="tr-TR" sz="2400" dirty="0" smtClean="0"/>
              <a:t>N</a:t>
            </a:r>
            <a:endParaRPr lang="tr-TR" sz="2400" dirty="0"/>
          </a:p>
        </p:txBody>
      </p:sp>
      <p:sp>
        <p:nvSpPr>
          <p:cNvPr id="17" name="Metin kutusu 16"/>
          <p:cNvSpPr txBox="1"/>
          <p:nvPr/>
        </p:nvSpPr>
        <p:spPr>
          <a:xfrm>
            <a:off x="3388126" y="1601441"/>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19" name="Metin kutusu 18"/>
          <p:cNvSpPr txBox="1"/>
          <p:nvPr/>
        </p:nvSpPr>
        <p:spPr>
          <a:xfrm>
            <a:off x="2271653" y="2434465"/>
            <a:ext cx="720080" cy="461665"/>
          </a:xfrm>
          <a:prstGeom prst="rect">
            <a:avLst/>
          </a:prstGeom>
          <a:noFill/>
        </p:spPr>
        <p:txBody>
          <a:bodyPr wrap="square" rtlCol="0">
            <a:spAutoFit/>
          </a:bodyPr>
          <a:lstStyle/>
          <a:p>
            <a:r>
              <a:rPr lang="tr-TR" sz="2400" dirty="0" err="1" smtClean="0"/>
              <a:t>Vt</a:t>
            </a:r>
            <a:endParaRPr lang="tr-TR" sz="2400" dirty="0"/>
          </a:p>
        </p:txBody>
      </p:sp>
      <p:sp>
        <p:nvSpPr>
          <p:cNvPr id="20" name="Metin kutusu 19"/>
          <p:cNvSpPr txBox="1"/>
          <p:nvPr/>
        </p:nvSpPr>
        <p:spPr>
          <a:xfrm>
            <a:off x="3395246" y="2434464"/>
            <a:ext cx="720080" cy="461665"/>
          </a:xfrm>
          <a:prstGeom prst="rect">
            <a:avLst/>
          </a:prstGeom>
          <a:noFill/>
        </p:spPr>
        <p:txBody>
          <a:bodyPr wrap="square" rtlCol="0">
            <a:spAutoFit/>
          </a:bodyPr>
          <a:lstStyle/>
          <a:p>
            <a:r>
              <a:rPr lang="en-US" sz="2400" dirty="0" smtClean="0"/>
              <a:t>NP</a:t>
            </a:r>
            <a:endParaRPr lang="tr-TR" sz="2400" dirty="0"/>
          </a:p>
        </p:txBody>
      </p:sp>
      <p:sp>
        <p:nvSpPr>
          <p:cNvPr id="21" name="Metin kutusu 20"/>
          <p:cNvSpPr txBox="1"/>
          <p:nvPr/>
        </p:nvSpPr>
        <p:spPr>
          <a:xfrm>
            <a:off x="4285466" y="2413893"/>
            <a:ext cx="720080" cy="461665"/>
          </a:xfrm>
          <a:prstGeom prst="rect">
            <a:avLst/>
          </a:prstGeom>
          <a:noFill/>
        </p:spPr>
        <p:txBody>
          <a:bodyPr wrap="square" rtlCol="0">
            <a:spAutoFit/>
          </a:bodyPr>
          <a:lstStyle/>
          <a:p>
            <a:r>
              <a:rPr lang="tr-TR" sz="2400" dirty="0"/>
              <a:t>P</a:t>
            </a:r>
            <a:r>
              <a:rPr lang="en-US" sz="2400" dirty="0" smtClean="0"/>
              <a:t>P</a:t>
            </a:r>
            <a:endParaRPr lang="tr-TR" sz="2400" dirty="0"/>
          </a:p>
        </p:txBody>
      </p:sp>
      <p:sp>
        <p:nvSpPr>
          <p:cNvPr id="22" name="Metin kutusu 21"/>
          <p:cNvSpPr txBox="1"/>
          <p:nvPr/>
        </p:nvSpPr>
        <p:spPr>
          <a:xfrm>
            <a:off x="5389425" y="4285361"/>
            <a:ext cx="720080" cy="461665"/>
          </a:xfrm>
          <a:prstGeom prst="rect">
            <a:avLst/>
          </a:prstGeom>
          <a:noFill/>
        </p:spPr>
        <p:txBody>
          <a:bodyPr wrap="square" rtlCol="0">
            <a:spAutoFit/>
          </a:bodyPr>
          <a:lstStyle/>
          <a:p>
            <a:r>
              <a:rPr lang="en-US" sz="2400" dirty="0" err="1" smtClean="0"/>
              <a:t>Det</a:t>
            </a:r>
            <a:endParaRPr lang="tr-TR" sz="2400" dirty="0"/>
          </a:p>
        </p:txBody>
      </p:sp>
      <p:sp>
        <p:nvSpPr>
          <p:cNvPr id="23" name="Metin kutusu 22"/>
          <p:cNvSpPr txBox="1"/>
          <p:nvPr/>
        </p:nvSpPr>
        <p:spPr>
          <a:xfrm>
            <a:off x="3825682" y="3239290"/>
            <a:ext cx="720080" cy="461665"/>
          </a:xfrm>
          <a:prstGeom prst="rect">
            <a:avLst/>
          </a:prstGeom>
          <a:noFill/>
        </p:spPr>
        <p:txBody>
          <a:bodyPr wrap="square" rtlCol="0">
            <a:spAutoFit/>
          </a:bodyPr>
          <a:lstStyle/>
          <a:p>
            <a:r>
              <a:rPr lang="tr-TR" sz="2400" dirty="0" smtClean="0"/>
              <a:t>N</a:t>
            </a:r>
            <a:endParaRPr lang="tr-TR" sz="2400" dirty="0"/>
          </a:p>
        </p:txBody>
      </p:sp>
      <p:sp>
        <p:nvSpPr>
          <p:cNvPr id="24" name="Metin kutusu 23"/>
          <p:cNvSpPr txBox="1"/>
          <p:nvPr/>
        </p:nvSpPr>
        <p:spPr>
          <a:xfrm>
            <a:off x="4669345" y="3239289"/>
            <a:ext cx="720080" cy="461665"/>
          </a:xfrm>
          <a:prstGeom prst="rect">
            <a:avLst/>
          </a:prstGeom>
          <a:noFill/>
        </p:spPr>
        <p:txBody>
          <a:bodyPr wrap="square" rtlCol="0">
            <a:spAutoFit/>
          </a:bodyPr>
          <a:lstStyle/>
          <a:p>
            <a:r>
              <a:rPr lang="en-US" sz="2400" dirty="0" smtClean="0"/>
              <a:t>P</a:t>
            </a:r>
            <a:endParaRPr lang="tr-TR" sz="2400" dirty="0"/>
          </a:p>
        </p:txBody>
      </p:sp>
      <p:sp>
        <p:nvSpPr>
          <p:cNvPr id="25" name="Metin kutusu 24"/>
          <p:cNvSpPr txBox="1"/>
          <p:nvPr/>
        </p:nvSpPr>
        <p:spPr>
          <a:xfrm>
            <a:off x="5424579" y="3234793"/>
            <a:ext cx="720080" cy="461665"/>
          </a:xfrm>
          <a:prstGeom prst="rect">
            <a:avLst/>
          </a:prstGeom>
          <a:noFill/>
        </p:spPr>
        <p:txBody>
          <a:bodyPr wrap="square" rtlCol="0">
            <a:spAutoFit/>
          </a:bodyPr>
          <a:lstStyle/>
          <a:p>
            <a:r>
              <a:rPr lang="en-US" sz="2400" dirty="0" smtClean="0"/>
              <a:t>NP</a:t>
            </a:r>
            <a:endParaRPr lang="tr-TR" sz="2400" dirty="0"/>
          </a:p>
        </p:txBody>
      </p:sp>
      <p:sp>
        <p:nvSpPr>
          <p:cNvPr id="26" name="Metin kutusu 25"/>
          <p:cNvSpPr txBox="1"/>
          <p:nvPr/>
        </p:nvSpPr>
        <p:spPr>
          <a:xfrm>
            <a:off x="2936038" y="3203902"/>
            <a:ext cx="720080" cy="461665"/>
          </a:xfrm>
          <a:prstGeom prst="rect">
            <a:avLst/>
          </a:prstGeom>
          <a:noFill/>
        </p:spPr>
        <p:txBody>
          <a:bodyPr wrap="square" rtlCol="0">
            <a:spAutoFit/>
          </a:bodyPr>
          <a:lstStyle/>
          <a:p>
            <a:r>
              <a:rPr lang="en-US" sz="2400" dirty="0" err="1" smtClean="0"/>
              <a:t>Det</a:t>
            </a:r>
            <a:endParaRPr lang="tr-TR" sz="2400" dirty="0"/>
          </a:p>
        </p:txBody>
      </p:sp>
      <p:sp>
        <p:nvSpPr>
          <p:cNvPr id="27" name="Metin kutusu 26"/>
          <p:cNvSpPr txBox="1"/>
          <p:nvPr/>
        </p:nvSpPr>
        <p:spPr>
          <a:xfrm>
            <a:off x="6660232" y="4327556"/>
            <a:ext cx="720080" cy="461665"/>
          </a:xfrm>
          <a:prstGeom prst="rect">
            <a:avLst/>
          </a:prstGeom>
          <a:noFill/>
        </p:spPr>
        <p:txBody>
          <a:bodyPr wrap="square" rtlCol="0">
            <a:spAutoFit/>
          </a:bodyPr>
          <a:lstStyle/>
          <a:p>
            <a:r>
              <a:rPr lang="tr-TR" sz="2400" dirty="0" smtClean="0"/>
              <a:t>N</a:t>
            </a:r>
            <a:endParaRPr lang="tr-TR" sz="2400" dirty="0"/>
          </a:p>
        </p:txBody>
      </p:sp>
      <p:cxnSp>
        <p:nvCxnSpPr>
          <p:cNvPr id="28" name="Straight Connector 9"/>
          <p:cNvCxnSpPr/>
          <p:nvPr/>
        </p:nvCxnSpPr>
        <p:spPr>
          <a:xfrm flipH="1">
            <a:off x="2478173" y="1923613"/>
            <a:ext cx="1109505" cy="5619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9"/>
          <p:cNvCxnSpPr/>
          <p:nvPr/>
        </p:nvCxnSpPr>
        <p:spPr>
          <a:xfrm flipH="1">
            <a:off x="3594593" y="1934368"/>
            <a:ext cx="16333" cy="47952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9"/>
          <p:cNvCxnSpPr/>
          <p:nvPr/>
        </p:nvCxnSpPr>
        <p:spPr>
          <a:xfrm>
            <a:off x="3596910" y="1921769"/>
            <a:ext cx="900721" cy="49212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9"/>
          <p:cNvCxnSpPr/>
          <p:nvPr/>
        </p:nvCxnSpPr>
        <p:spPr>
          <a:xfrm flipH="1">
            <a:off x="3325788" y="2791526"/>
            <a:ext cx="311763" cy="53116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a:off x="3616998" y="2797884"/>
            <a:ext cx="370407" cy="52053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9"/>
          <p:cNvCxnSpPr/>
          <p:nvPr/>
        </p:nvCxnSpPr>
        <p:spPr>
          <a:xfrm>
            <a:off x="4554735" y="2757054"/>
            <a:ext cx="242531" cy="47773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9"/>
          <p:cNvCxnSpPr/>
          <p:nvPr/>
        </p:nvCxnSpPr>
        <p:spPr>
          <a:xfrm>
            <a:off x="4552734" y="2762972"/>
            <a:ext cx="1127352" cy="4718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Straight Connector 9"/>
          <p:cNvCxnSpPr/>
          <p:nvPr/>
        </p:nvCxnSpPr>
        <p:spPr>
          <a:xfrm flipH="1">
            <a:off x="5680086" y="3635125"/>
            <a:ext cx="15727" cy="61535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4" name="Straight Connector 9"/>
          <p:cNvCxnSpPr/>
          <p:nvPr/>
        </p:nvCxnSpPr>
        <p:spPr>
          <a:xfrm>
            <a:off x="5695813" y="3624903"/>
            <a:ext cx="1130786" cy="54337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9"/>
          <p:cNvCxnSpPr/>
          <p:nvPr/>
        </p:nvCxnSpPr>
        <p:spPr>
          <a:xfrm flipV="1">
            <a:off x="400485" y="2931737"/>
            <a:ext cx="6157" cy="25854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8" name="Straight Connector 9"/>
          <p:cNvCxnSpPr/>
          <p:nvPr/>
        </p:nvCxnSpPr>
        <p:spPr>
          <a:xfrm flipV="1">
            <a:off x="1331212" y="2905977"/>
            <a:ext cx="6157" cy="25854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9"/>
          <p:cNvCxnSpPr/>
          <p:nvPr/>
        </p:nvCxnSpPr>
        <p:spPr>
          <a:xfrm flipV="1">
            <a:off x="2490472" y="2895950"/>
            <a:ext cx="6157" cy="25854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0" name="Straight Connector 9"/>
          <p:cNvCxnSpPr/>
          <p:nvPr/>
        </p:nvCxnSpPr>
        <p:spPr>
          <a:xfrm flipV="1">
            <a:off x="3274955" y="3624853"/>
            <a:ext cx="6157" cy="18565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3" name="Straight Connector 9"/>
          <p:cNvCxnSpPr/>
          <p:nvPr/>
        </p:nvCxnSpPr>
        <p:spPr>
          <a:xfrm flipV="1">
            <a:off x="4003175" y="3640167"/>
            <a:ext cx="6157" cy="18565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4" name="Straight Connector 9"/>
          <p:cNvCxnSpPr/>
          <p:nvPr/>
        </p:nvCxnSpPr>
        <p:spPr>
          <a:xfrm flipV="1">
            <a:off x="4791109" y="3665567"/>
            <a:ext cx="6157" cy="18565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5" name="Straight Connector 9"/>
          <p:cNvCxnSpPr/>
          <p:nvPr/>
        </p:nvCxnSpPr>
        <p:spPr>
          <a:xfrm flipV="1">
            <a:off x="5687949" y="4650814"/>
            <a:ext cx="7864" cy="86641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p:cNvCxnSpPr/>
          <p:nvPr/>
        </p:nvCxnSpPr>
        <p:spPr>
          <a:xfrm flipV="1">
            <a:off x="6889797" y="4747026"/>
            <a:ext cx="7864" cy="86641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328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p:cNvSpPr>
          <p:nvPr/>
        </p:nvSpPr>
        <p:spPr>
          <a:xfrm>
            <a:off x="0" y="188640"/>
            <a:ext cx="8964488" cy="6552728"/>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tr-TR" dirty="0" smtClean="0"/>
              <a:t>(5) </a:t>
            </a:r>
            <a:r>
              <a:rPr lang="tr-TR" dirty="0" err="1" smtClean="0"/>
              <a:t>The</a:t>
            </a:r>
            <a:r>
              <a:rPr lang="tr-TR" dirty="0" smtClean="0"/>
              <a:t> boy </a:t>
            </a:r>
            <a:r>
              <a:rPr lang="tr-TR" dirty="0" err="1" smtClean="0"/>
              <a:t>saw</a:t>
            </a:r>
            <a:r>
              <a:rPr lang="tr-TR" dirty="0" smtClean="0"/>
              <a:t> </a:t>
            </a:r>
            <a:r>
              <a:rPr lang="tr-TR" dirty="0" err="1" smtClean="0"/>
              <a:t>the</a:t>
            </a:r>
            <a:r>
              <a:rPr lang="tr-TR" dirty="0" smtClean="0"/>
              <a:t> </a:t>
            </a:r>
            <a:r>
              <a:rPr lang="tr-TR" dirty="0" err="1" smtClean="0"/>
              <a:t>man</a:t>
            </a:r>
            <a:r>
              <a:rPr lang="tr-TR" dirty="0" smtClean="0"/>
              <a:t> </a:t>
            </a:r>
            <a:r>
              <a:rPr lang="tr-TR" dirty="0" err="1" smtClean="0"/>
              <a:t>with</a:t>
            </a:r>
            <a:r>
              <a:rPr lang="tr-TR" dirty="0" smtClean="0"/>
              <a:t> </a:t>
            </a:r>
            <a:r>
              <a:rPr lang="tr-TR" dirty="0" err="1" smtClean="0"/>
              <a:t>the</a:t>
            </a:r>
            <a:r>
              <a:rPr lang="tr-TR" dirty="0" smtClean="0"/>
              <a:t> </a:t>
            </a:r>
            <a:r>
              <a:rPr lang="tr-TR" dirty="0" err="1" smtClean="0"/>
              <a:t>telescope</a:t>
            </a:r>
            <a:endParaRPr lang="tr-TR" dirty="0" smtClean="0"/>
          </a:p>
          <a:p>
            <a:pPr marL="0" indent="0">
              <a:buFont typeface="Wingdings 2"/>
              <a:buNone/>
            </a:pPr>
            <a:r>
              <a:rPr lang="tr-TR" dirty="0" smtClean="0"/>
              <a:t>                           S</a:t>
            </a:r>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endParaRPr lang="tr-TR" dirty="0" smtClean="0"/>
          </a:p>
          <a:p>
            <a:pPr marL="0" indent="0">
              <a:buFont typeface="Wingdings 2"/>
              <a:buNone/>
            </a:pPr>
            <a:r>
              <a:rPr lang="tr-TR" dirty="0" smtClean="0"/>
              <a:t> </a:t>
            </a:r>
            <a:r>
              <a:rPr lang="tr-TR" dirty="0" err="1"/>
              <a:t>t</a:t>
            </a:r>
            <a:r>
              <a:rPr lang="tr-TR" dirty="0" err="1" smtClean="0"/>
              <a:t>he</a:t>
            </a:r>
            <a:r>
              <a:rPr lang="tr-TR" dirty="0" smtClean="0"/>
              <a:t>    boy         </a:t>
            </a:r>
            <a:r>
              <a:rPr lang="tr-TR" dirty="0" err="1" smtClean="0"/>
              <a:t>saw</a:t>
            </a:r>
            <a:r>
              <a:rPr lang="tr-TR" dirty="0" smtClean="0"/>
              <a:t>   </a:t>
            </a:r>
            <a:r>
              <a:rPr lang="tr-TR" dirty="0" err="1" smtClean="0"/>
              <a:t>the</a:t>
            </a:r>
            <a:r>
              <a:rPr lang="tr-TR" dirty="0" smtClean="0"/>
              <a:t>   </a:t>
            </a:r>
            <a:r>
              <a:rPr lang="tr-TR" dirty="0" err="1" smtClean="0"/>
              <a:t>man</a:t>
            </a:r>
            <a:r>
              <a:rPr lang="tr-TR" dirty="0" smtClean="0"/>
              <a:t>  </a:t>
            </a:r>
            <a:r>
              <a:rPr lang="tr-TR" dirty="0" err="1" smtClean="0"/>
              <a:t>with</a:t>
            </a:r>
            <a:r>
              <a:rPr lang="tr-TR" dirty="0" smtClean="0"/>
              <a:t>    </a:t>
            </a:r>
            <a:r>
              <a:rPr lang="tr-TR" dirty="0" err="1" smtClean="0"/>
              <a:t>the</a:t>
            </a:r>
            <a:r>
              <a:rPr lang="tr-TR" dirty="0" smtClean="0"/>
              <a:t>     </a:t>
            </a:r>
            <a:r>
              <a:rPr lang="tr-TR" dirty="0" err="1" smtClean="0"/>
              <a:t>telescope</a:t>
            </a:r>
            <a:endParaRPr lang="tr-TR" dirty="0" smtClean="0"/>
          </a:p>
        </p:txBody>
      </p:sp>
      <p:cxnSp>
        <p:nvCxnSpPr>
          <p:cNvPr id="5" name="Straight Connector 9"/>
          <p:cNvCxnSpPr/>
          <p:nvPr/>
        </p:nvCxnSpPr>
        <p:spPr>
          <a:xfrm flipH="1">
            <a:off x="683820" y="1124744"/>
            <a:ext cx="1686712" cy="496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9"/>
          <p:cNvCxnSpPr/>
          <p:nvPr/>
        </p:nvCxnSpPr>
        <p:spPr>
          <a:xfrm>
            <a:off x="2361202" y="1124744"/>
            <a:ext cx="1202686" cy="47669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Metin kutusu 6"/>
          <p:cNvSpPr txBox="1"/>
          <p:nvPr/>
        </p:nvSpPr>
        <p:spPr>
          <a:xfrm>
            <a:off x="442391" y="1606548"/>
            <a:ext cx="720080" cy="461665"/>
          </a:xfrm>
          <a:prstGeom prst="rect">
            <a:avLst/>
          </a:prstGeom>
          <a:noFill/>
        </p:spPr>
        <p:txBody>
          <a:bodyPr wrap="square" rtlCol="0">
            <a:spAutoFit/>
          </a:bodyPr>
          <a:lstStyle/>
          <a:p>
            <a:r>
              <a:rPr lang="en-US" sz="2400" dirty="0" smtClean="0"/>
              <a:t>NP</a:t>
            </a:r>
            <a:endParaRPr lang="tr-TR" sz="2400" dirty="0"/>
          </a:p>
        </p:txBody>
      </p:sp>
      <p:cxnSp>
        <p:nvCxnSpPr>
          <p:cNvPr id="8" name="Straight Connector 9"/>
          <p:cNvCxnSpPr/>
          <p:nvPr/>
        </p:nvCxnSpPr>
        <p:spPr>
          <a:xfrm flipH="1">
            <a:off x="372057" y="1966673"/>
            <a:ext cx="311763" cy="53116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9"/>
          <p:cNvCxnSpPr/>
          <p:nvPr/>
        </p:nvCxnSpPr>
        <p:spPr>
          <a:xfrm>
            <a:off x="683820" y="1955766"/>
            <a:ext cx="575812" cy="5297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82351" y="2472748"/>
            <a:ext cx="720080" cy="461665"/>
          </a:xfrm>
          <a:prstGeom prst="rect">
            <a:avLst/>
          </a:prstGeom>
          <a:noFill/>
        </p:spPr>
        <p:txBody>
          <a:bodyPr wrap="square" rtlCol="0">
            <a:spAutoFit/>
          </a:bodyPr>
          <a:lstStyle/>
          <a:p>
            <a:r>
              <a:rPr lang="en-US" sz="2400" dirty="0" err="1" smtClean="0"/>
              <a:t>Det</a:t>
            </a:r>
            <a:endParaRPr lang="tr-TR" sz="2400" dirty="0"/>
          </a:p>
        </p:txBody>
      </p:sp>
      <p:sp>
        <p:nvSpPr>
          <p:cNvPr id="11" name="Metin kutusu 10"/>
          <p:cNvSpPr txBox="1"/>
          <p:nvPr/>
        </p:nvSpPr>
        <p:spPr>
          <a:xfrm>
            <a:off x="1161304" y="2472749"/>
            <a:ext cx="720080" cy="461665"/>
          </a:xfrm>
          <a:prstGeom prst="rect">
            <a:avLst/>
          </a:prstGeom>
          <a:noFill/>
        </p:spPr>
        <p:txBody>
          <a:bodyPr wrap="square" rtlCol="0">
            <a:spAutoFit/>
          </a:bodyPr>
          <a:lstStyle/>
          <a:p>
            <a:r>
              <a:rPr lang="tr-TR" sz="2400" dirty="0" smtClean="0"/>
              <a:t>N</a:t>
            </a:r>
            <a:endParaRPr lang="tr-TR" sz="2400" dirty="0"/>
          </a:p>
        </p:txBody>
      </p:sp>
      <p:sp>
        <p:nvSpPr>
          <p:cNvPr id="12" name="Metin kutusu 11"/>
          <p:cNvSpPr txBox="1"/>
          <p:nvPr/>
        </p:nvSpPr>
        <p:spPr>
          <a:xfrm>
            <a:off x="3388126" y="1601441"/>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13" name="Metin kutusu 12"/>
          <p:cNvSpPr txBox="1"/>
          <p:nvPr/>
        </p:nvSpPr>
        <p:spPr>
          <a:xfrm>
            <a:off x="2271653" y="2434465"/>
            <a:ext cx="720080" cy="461665"/>
          </a:xfrm>
          <a:prstGeom prst="rect">
            <a:avLst/>
          </a:prstGeom>
          <a:noFill/>
        </p:spPr>
        <p:txBody>
          <a:bodyPr wrap="square" rtlCol="0">
            <a:spAutoFit/>
          </a:bodyPr>
          <a:lstStyle/>
          <a:p>
            <a:r>
              <a:rPr lang="tr-TR" sz="2400" dirty="0" err="1" smtClean="0"/>
              <a:t>Vt</a:t>
            </a:r>
            <a:endParaRPr lang="tr-TR" sz="2400" dirty="0"/>
          </a:p>
        </p:txBody>
      </p:sp>
      <p:sp>
        <p:nvSpPr>
          <p:cNvPr id="14" name="Metin kutusu 13"/>
          <p:cNvSpPr txBox="1"/>
          <p:nvPr/>
        </p:nvSpPr>
        <p:spPr>
          <a:xfrm>
            <a:off x="3395246" y="2434464"/>
            <a:ext cx="720080" cy="461665"/>
          </a:xfrm>
          <a:prstGeom prst="rect">
            <a:avLst/>
          </a:prstGeom>
          <a:noFill/>
        </p:spPr>
        <p:txBody>
          <a:bodyPr wrap="square" rtlCol="0">
            <a:spAutoFit/>
          </a:bodyPr>
          <a:lstStyle/>
          <a:p>
            <a:r>
              <a:rPr lang="en-US" sz="2400" dirty="0" smtClean="0"/>
              <a:t>NP</a:t>
            </a:r>
            <a:endParaRPr lang="tr-TR" sz="2400" dirty="0"/>
          </a:p>
        </p:txBody>
      </p:sp>
      <p:sp>
        <p:nvSpPr>
          <p:cNvPr id="15" name="Metin kutusu 14"/>
          <p:cNvSpPr txBox="1"/>
          <p:nvPr/>
        </p:nvSpPr>
        <p:spPr>
          <a:xfrm>
            <a:off x="4841586" y="3258576"/>
            <a:ext cx="720080" cy="461665"/>
          </a:xfrm>
          <a:prstGeom prst="rect">
            <a:avLst/>
          </a:prstGeom>
          <a:noFill/>
        </p:spPr>
        <p:txBody>
          <a:bodyPr wrap="square" rtlCol="0">
            <a:spAutoFit/>
          </a:bodyPr>
          <a:lstStyle/>
          <a:p>
            <a:r>
              <a:rPr lang="tr-TR" sz="2400" dirty="0"/>
              <a:t>P</a:t>
            </a:r>
            <a:r>
              <a:rPr lang="en-US" sz="2400" dirty="0" smtClean="0"/>
              <a:t>P</a:t>
            </a:r>
            <a:endParaRPr lang="tr-TR" sz="2400" dirty="0"/>
          </a:p>
        </p:txBody>
      </p:sp>
      <p:sp>
        <p:nvSpPr>
          <p:cNvPr id="16" name="Metin kutusu 15"/>
          <p:cNvSpPr txBox="1"/>
          <p:nvPr/>
        </p:nvSpPr>
        <p:spPr>
          <a:xfrm>
            <a:off x="5424579" y="4717179"/>
            <a:ext cx="720080" cy="461665"/>
          </a:xfrm>
          <a:prstGeom prst="rect">
            <a:avLst/>
          </a:prstGeom>
          <a:noFill/>
        </p:spPr>
        <p:txBody>
          <a:bodyPr wrap="square" rtlCol="0">
            <a:spAutoFit/>
          </a:bodyPr>
          <a:lstStyle/>
          <a:p>
            <a:r>
              <a:rPr lang="en-US" sz="2400" dirty="0" err="1" smtClean="0"/>
              <a:t>Det</a:t>
            </a:r>
            <a:endParaRPr lang="tr-TR" sz="2400" dirty="0"/>
          </a:p>
        </p:txBody>
      </p:sp>
      <p:sp>
        <p:nvSpPr>
          <p:cNvPr id="17" name="Metin kutusu 16"/>
          <p:cNvSpPr txBox="1"/>
          <p:nvPr/>
        </p:nvSpPr>
        <p:spPr>
          <a:xfrm>
            <a:off x="3825682" y="3239290"/>
            <a:ext cx="720080" cy="461665"/>
          </a:xfrm>
          <a:prstGeom prst="rect">
            <a:avLst/>
          </a:prstGeom>
          <a:noFill/>
        </p:spPr>
        <p:txBody>
          <a:bodyPr wrap="square" rtlCol="0">
            <a:spAutoFit/>
          </a:bodyPr>
          <a:lstStyle/>
          <a:p>
            <a:r>
              <a:rPr lang="tr-TR" sz="2400" dirty="0" smtClean="0"/>
              <a:t>N</a:t>
            </a:r>
            <a:endParaRPr lang="tr-TR" sz="2400" dirty="0"/>
          </a:p>
        </p:txBody>
      </p:sp>
      <p:sp>
        <p:nvSpPr>
          <p:cNvPr id="18" name="Metin kutusu 17"/>
          <p:cNvSpPr txBox="1"/>
          <p:nvPr/>
        </p:nvSpPr>
        <p:spPr>
          <a:xfrm>
            <a:off x="4633354" y="4048699"/>
            <a:ext cx="720080" cy="461665"/>
          </a:xfrm>
          <a:prstGeom prst="rect">
            <a:avLst/>
          </a:prstGeom>
          <a:noFill/>
        </p:spPr>
        <p:txBody>
          <a:bodyPr wrap="square" rtlCol="0">
            <a:spAutoFit/>
          </a:bodyPr>
          <a:lstStyle/>
          <a:p>
            <a:r>
              <a:rPr lang="en-US" sz="2400" dirty="0" smtClean="0"/>
              <a:t>P</a:t>
            </a:r>
            <a:endParaRPr lang="tr-TR" sz="2400" dirty="0"/>
          </a:p>
        </p:txBody>
      </p:sp>
      <p:sp>
        <p:nvSpPr>
          <p:cNvPr id="19" name="Metin kutusu 18"/>
          <p:cNvSpPr txBox="1"/>
          <p:nvPr/>
        </p:nvSpPr>
        <p:spPr>
          <a:xfrm>
            <a:off x="5454819" y="3963191"/>
            <a:ext cx="720080" cy="461665"/>
          </a:xfrm>
          <a:prstGeom prst="rect">
            <a:avLst/>
          </a:prstGeom>
          <a:noFill/>
        </p:spPr>
        <p:txBody>
          <a:bodyPr wrap="square" rtlCol="0">
            <a:spAutoFit/>
          </a:bodyPr>
          <a:lstStyle/>
          <a:p>
            <a:r>
              <a:rPr lang="en-US" sz="2400" dirty="0" smtClean="0"/>
              <a:t>NP</a:t>
            </a:r>
            <a:endParaRPr lang="tr-TR" sz="2400" dirty="0"/>
          </a:p>
        </p:txBody>
      </p:sp>
      <p:sp>
        <p:nvSpPr>
          <p:cNvPr id="20" name="Metin kutusu 19"/>
          <p:cNvSpPr txBox="1"/>
          <p:nvPr/>
        </p:nvSpPr>
        <p:spPr>
          <a:xfrm>
            <a:off x="2936038" y="3203902"/>
            <a:ext cx="720080" cy="461665"/>
          </a:xfrm>
          <a:prstGeom prst="rect">
            <a:avLst/>
          </a:prstGeom>
          <a:noFill/>
        </p:spPr>
        <p:txBody>
          <a:bodyPr wrap="square" rtlCol="0">
            <a:spAutoFit/>
          </a:bodyPr>
          <a:lstStyle/>
          <a:p>
            <a:r>
              <a:rPr lang="en-US" sz="2400" dirty="0" err="1" smtClean="0"/>
              <a:t>Det</a:t>
            </a:r>
            <a:endParaRPr lang="tr-TR" sz="2400" dirty="0"/>
          </a:p>
        </p:txBody>
      </p:sp>
      <p:sp>
        <p:nvSpPr>
          <p:cNvPr id="21" name="Metin kutusu 20"/>
          <p:cNvSpPr txBox="1"/>
          <p:nvPr/>
        </p:nvSpPr>
        <p:spPr>
          <a:xfrm>
            <a:off x="6671729" y="4717179"/>
            <a:ext cx="720080" cy="461665"/>
          </a:xfrm>
          <a:prstGeom prst="rect">
            <a:avLst/>
          </a:prstGeom>
          <a:noFill/>
        </p:spPr>
        <p:txBody>
          <a:bodyPr wrap="square" rtlCol="0">
            <a:spAutoFit/>
          </a:bodyPr>
          <a:lstStyle/>
          <a:p>
            <a:r>
              <a:rPr lang="tr-TR" sz="2400" dirty="0" smtClean="0"/>
              <a:t>N</a:t>
            </a:r>
            <a:endParaRPr lang="tr-TR" sz="2400" dirty="0"/>
          </a:p>
        </p:txBody>
      </p:sp>
      <p:cxnSp>
        <p:nvCxnSpPr>
          <p:cNvPr id="22" name="Straight Connector 9"/>
          <p:cNvCxnSpPr/>
          <p:nvPr/>
        </p:nvCxnSpPr>
        <p:spPr>
          <a:xfrm flipH="1">
            <a:off x="2478173" y="1923613"/>
            <a:ext cx="1109505" cy="5619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9"/>
          <p:cNvCxnSpPr/>
          <p:nvPr/>
        </p:nvCxnSpPr>
        <p:spPr>
          <a:xfrm flipH="1">
            <a:off x="3594593" y="1934368"/>
            <a:ext cx="16333" cy="47952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9"/>
          <p:cNvCxnSpPr/>
          <p:nvPr/>
        </p:nvCxnSpPr>
        <p:spPr>
          <a:xfrm flipH="1">
            <a:off x="3325788" y="2791526"/>
            <a:ext cx="311763" cy="53116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p:cNvCxnSpPr/>
          <p:nvPr/>
        </p:nvCxnSpPr>
        <p:spPr>
          <a:xfrm>
            <a:off x="3616998" y="2797884"/>
            <a:ext cx="370407" cy="52053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9"/>
          <p:cNvCxnSpPr/>
          <p:nvPr/>
        </p:nvCxnSpPr>
        <p:spPr>
          <a:xfrm flipH="1">
            <a:off x="4834909" y="3640167"/>
            <a:ext cx="158485" cy="38429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9"/>
          <p:cNvCxnSpPr/>
          <p:nvPr/>
        </p:nvCxnSpPr>
        <p:spPr>
          <a:xfrm>
            <a:off x="3634364" y="2817453"/>
            <a:ext cx="1398035" cy="5073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flipH="1">
            <a:off x="5695813" y="4297737"/>
            <a:ext cx="15727" cy="61535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Straight Connector 9"/>
          <p:cNvCxnSpPr/>
          <p:nvPr/>
        </p:nvCxnSpPr>
        <p:spPr>
          <a:xfrm>
            <a:off x="5746859" y="4279531"/>
            <a:ext cx="1130786" cy="54337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9"/>
          <p:cNvCxnSpPr/>
          <p:nvPr/>
        </p:nvCxnSpPr>
        <p:spPr>
          <a:xfrm flipV="1">
            <a:off x="400485" y="2931737"/>
            <a:ext cx="6157" cy="25854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p:cNvCxnSpPr/>
          <p:nvPr/>
        </p:nvCxnSpPr>
        <p:spPr>
          <a:xfrm flipV="1">
            <a:off x="1331212" y="2905977"/>
            <a:ext cx="6157" cy="25854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9"/>
          <p:cNvCxnSpPr/>
          <p:nvPr/>
        </p:nvCxnSpPr>
        <p:spPr>
          <a:xfrm flipV="1">
            <a:off x="2490472" y="2895950"/>
            <a:ext cx="6157" cy="25854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Straight Connector 9"/>
          <p:cNvCxnSpPr/>
          <p:nvPr/>
        </p:nvCxnSpPr>
        <p:spPr>
          <a:xfrm flipV="1">
            <a:off x="3274955" y="3624853"/>
            <a:ext cx="6157" cy="18565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9"/>
          <p:cNvCxnSpPr/>
          <p:nvPr/>
        </p:nvCxnSpPr>
        <p:spPr>
          <a:xfrm flipV="1">
            <a:off x="4003175" y="3640167"/>
            <a:ext cx="6157" cy="18565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9"/>
          <p:cNvCxnSpPr/>
          <p:nvPr/>
        </p:nvCxnSpPr>
        <p:spPr>
          <a:xfrm>
            <a:off x="4999374" y="3637640"/>
            <a:ext cx="663677" cy="3868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Straight Connector 9"/>
          <p:cNvCxnSpPr/>
          <p:nvPr/>
        </p:nvCxnSpPr>
        <p:spPr>
          <a:xfrm flipH="1">
            <a:off x="4834909" y="4424856"/>
            <a:ext cx="2219" cy="105658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4" name="Straight Connector 9"/>
          <p:cNvCxnSpPr/>
          <p:nvPr/>
        </p:nvCxnSpPr>
        <p:spPr>
          <a:xfrm flipH="1">
            <a:off x="5746859" y="5115230"/>
            <a:ext cx="6909" cy="37624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8" name="Straight Connector 9"/>
          <p:cNvCxnSpPr/>
          <p:nvPr/>
        </p:nvCxnSpPr>
        <p:spPr>
          <a:xfrm flipH="1">
            <a:off x="6877645" y="5178844"/>
            <a:ext cx="14766" cy="3383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823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84976" cy="6408712"/>
          </a:xfrm>
        </p:spPr>
        <p:txBody>
          <a:bodyPr/>
          <a:lstStyle/>
          <a:p>
            <a:pPr marL="0" indent="0">
              <a:buNone/>
            </a:pPr>
            <a:r>
              <a:rPr lang="tr-TR" dirty="0" smtClean="0"/>
              <a:t>(6) </a:t>
            </a:r>
            <a:r>
              <a:rPr lang="tr-TR" dirty="0" err="1" smtClean="0"/>
              <a:t>The</a:t>
            </a:r>
            <a:r>
              <a:rPr lang="tr-TR" dirty="0" smtClean="0"/>
              <a:t> </a:t>
            </a:r>
            <a:r>
              <a:rPr lang="tr-TR" dirty="0" err="1" smtClean="0"/>
              <a:t>baby</a:t>
            </a:r>
            <a:r>
              <a:rPr lang="tr-TR" dirty="0" smtClean="0"/>
              <a:t> </a:t>
            </a:r>
            <a:r>
              <a:rPr lang="tr-TR" dirty="0" err="1" smtClean="0"/>
              <a:t>slept</a:t>
            </a:r>
            <a:endParaRPr lang="tr-TR" dirty="0" smtClean="0"/>
          </a:p>
          <a:p>
            <a:pPr marL="0" indent="0" algn="ctr">
              <a:buNone/>
            </a:pPr>
            <a:r>
              <a:rPr lang="tr-TR" dirty="0" smtClean="0"/>
              <a:t>S</a:t>
            </a:r>
          </a:p>
          <a:p>
            <a:pPr marL="0" indent="0" algn="ctr">
              <a:buNone/>
            </a:pPr>
            <a:endParaRPr lang="tr-TR" dirty="0"/>
          </a:p>
          <a:p>
            <a:pPr marL="0" indent="0" algn="ctr">
              <a:buNone/>
            </a:pPr>
            <a:endParaRPr lang="tr-TR" dirty="0" smtClean="0"/>
          </a:p>
          <a:p>
            <a:pPr marL="0" indent="0" algn="ctr">
              <a:buNone/>
            </a:pPr>
            <a:endParaRPr lang="tr-TR" dirty="0"/>
          </a:p>
          <a:p>
            <a:pPr marL="0" indent="0" algn="ctr">
              <a:buNone/>
            </a:pPr>
            <a:endParaRPr lang="tr-TR" dirty="0" smtClean="0"/>
          </a:p>
          <a:p>
            <a:pPr marL="0" indent="0" algn="ctr">
              <a:buNone/>
            </a:pPr>
            <a:endParaRPr lang="tr-TR" dirty="0"/>
          </a:p>
          <a:p>
            <a:pPr marL="0" indent="0" algn="ctr">
              <a:buNone/>
            </a:pPr>
            <a:endParaRPr lang="tr-TR" dirty="0"/>
          </a:p>
          <a:p>
            <a:pPr marL="0" indent="0">
              <a:buNone/>
            </a:pPr>
            <a:r>
              <a:rPr lang="tr-TR" dirty="0" smtClean="0"/>
              <a:t>                           </a:t>
            </a:r>
            <a:r>
              <a:rPr lang="tr-TR" dirty="0" err="1"/>
              <a:t>t</a:t>
            </a:r>
            <a:r>
              <a:rPr lang="tr-TR" dirty="0" err="1" smtClean="0"/>
              <a:t>he</a:t>
            </a:r>
            <a:r>
              <a:rPr lang="tr-TR" dirty="0" smtClean="0"/>
              <a:t>        </a:t>
            </a:r>
            <a:r>
              <a:rPr lang="tr-TR" dirty="0" err="1"/>
              <a:t>baby</a:t>
            </a:r>
            <a:r>
              <a:rPr lang="tr-TR" dirty="0"/>
              <a:t> </a:t>
            </a:r>
            <a:r>
              <a:rPr lang="tr-TR" dirty="0" smtClean="0"/>
              <a:t>       </a:t>
            </a:r>
            <a:r>
              <a:rPr lang="tr-TR" dirty="0" err="1" smtClean="0"/>
              <a:t>slept</a:t>
            </a:r>
            <a:endParaRPr lang="tr-TR" dirty="0"/>
          </a:p>
          <a:p>
            <a:pPr marL="0" indent="0" algn="ctr">
              <a:buNone/>
            </a:pPr>
            <a:endParaRPr lang="tr-TR" dirty="0"/>
          </a:p>
        </p:txBody>
      </p:sp>
      <p:sp>
        <p:nvSpPr>
          <p:cNvPr id="4" name="Metin kutusu 3"/>
          <p:cNvSpPr txBox="1"/>
          <p:nvPr/>
        </p:nvSpPr>
        <p:spPr>
          <a:xfrm>
            <a:off x="3130673" y="1628800"/>
            <a:ext cx="720080" cy="461665"/>
          </a:xfrm>
          <a:prstGeom prst="rect">
            <a:avLst/>
          </a:prstGeom>
          <a:noFill/>
        </p:spPr>
        <p:txBody>
          <a:bodyPr wrap="square" rtlCol="0">
            <a:spAutoFit/>
          </a:bodyPr>
          <a:lstStyle/>
          <a:p>
            <a:r>
              <a:rPr lang="en-US" sz="2400" dirty="0" smtClean="0"/>
              <a:t>NP</a:t>
            </a:r>
            <a:endParaRPr lang="tr-TR" sz="2400" dirty="0"/>
          </a:p>
        </p:txBody>
      </p:sp>
      <p:sp>
        <p:nvSpPr>
          <p:cNvPr id="5" name="Metin kutusu 4"/>
          <p:cNvSpPr txBox="1"/>
          <p:nvPr/>
        </p:nvSpPr>
        <p:spPr>
          <a:xfrm>
            <a:off x="2396554" y="2645217"/>
            <a:ext cx="720080" cy="461665"/>
          </a:xfrm>
          <a:prstGeom prst="rect">
            <a:avLst/>
          </a:prstGeom>
          <a:noFill/>
        </p:spPr>
        <p:txBody>
          <a:bodyPr wrap="square" rtlCol="0">
            <a:spAutoFit/>
          </a:bodyPr>
          <a:lstStyle/>
          <a:p>
            <a:r>
              <a:rPr lang="en-US" sz="2400" dirty="0" err="1" smtClean="0"/>
              <a:t>Det</a:t>
            </a:r>
            <a:endParaRPr lang="tr-TR" sz="2400" dirty="0"/>
          </a:p>
        </p:txBody>
      </p:sp>
      <p:sp>
        <p:nvSpPr>
          <p:cNvPr id="6" name="Metin kutusu 5"/>
          <p:cNvSpPr txBox="1"/>
          <p:nvPr/>
        </p:nvSpPr>
        <p:spPr>
          <a:xfrm>
            <a:off x="3802477" y="2603708"/>
            <a:ext cx="720080" cy="461665"/>
          </a:xfrm>
          <a:prstGeom prst="rect">
            <a:avLst/>
          </a:prstGeom>
          <a:noFill/>
        </p:spPr>
        <p:txBody>
          <a:bodyPr wrap="square" rtlCol="0">
            <a:spAutoFit/>
          </a:bodyPr>
          <a:lstStyle/>
          <a:p>
            <a:r>
              <a:rPr lang="tr-TR" sz="2400" dirty="0" smtClean="0"/>
              <a:t>N</a:t>
            </a:r>
            <a:endParaRPr lang="tr-TR" sz="2400" dirty="0"/>
          </a:p>
        </p:txBody>
      </p:sp>
      <p:sp>
        <p:nvSpPr>
          <p:cNvPr id="7" name="Metin kutusu 6"/>
          <p:cNvSpPr txBox="1"/>
          <p:nvPr/>
        </p:nvSpPr>
        <p:spPr>
          <a:xfrm>
            <a:off x="5043099" y="1628799"/>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8" name="Metin kutusu 7"/>
          <p:cNvSpPr txBox="1"/>
          <p:nvPr/>
        </p:nvSpPr>
        <p:spPr>
          <a:xfrm>
            <a:off x="5068623" y="2666529"/>
            <a:ext cx="720080" cy="461665"/>
          </a:xfrm>
          <a:prstGeom prst="rect">
            <a:avLst/>
          </a:prstGeom>
          <a:noFill/>
        </p:spPr>
        <p:txBody>
          <a:bodyPr wrap="square" rtlCol="0">
            <a:spAutoFit/>
          </a:bodyPr>
          <a:lstStyle/>
          <a:p>
            <a:r>
              <a:rPr lang="tr-TR" sz="2400" dirty="0" err="1" smtClean="0"/>
              <a:t>Vit</a:t>
            </a:r>
            <a:endParaRPr lang="tr-TR" sz="2400" dirty="0"/>
          </a:p>
        </p:txBody>
      </p:sp>
      <p:cxnSp>
        <p:nvCxnSpPr>
          <p:cNvPr id="9" name="Straight Connector 9"/>
          <p:cNvCxnSpPr/>
          <p:nvPr/>
        </p:nvCxnSpPr>
        <p:spPr>
          <a:xfrm flipH="1">
            <a:off x="3490713" y="1052736"/>
            <a:ext cx="103184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4515593" y="1052736"/>
            <a:ext cx="805549"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V="1">
            <a:off x="2699792" y="2056556"/>
            <a:ext cx="767357" cy="6099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Straight Connector 9"/>
          <p:cNvCxnSpPr/>
          <p:nvPr/>
        </p:nvCxnSpPr>
        <p:spPr>
          <a:xfrm flipH="1" flipV="1">
            <a:off x="3469432" y="2090465"/>
            <a:ext cx="499441" cy="513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9"/>
          <p:cNvCxnSpPr/>
          <p:nvPr/>
        </p:nvCxnSpPr>
        <p:spPr>
          <a:xfrm flipV="1">
            <a:off x="5333676" y="2055987"/>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9"/>
          <p:cNvCxnSpPr/>
          <p:nvPr/>
        </p:nvCxnSpPr>
        <p:spPr>
          <a:xfrm flipH="1">
            <a:off x="2699792" y="3094285"/>
            <a:ext cx="6910" cy="8227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Straight Connector 9"/>
          <p:cNvCxnSpPr/>
          <p:nvPr/>
        </p:nvCxnSpPr>
        <p:spPr>
          <a:xfrm>
            <a:off x="4006635" y="3083465"/>
            <a:ext cx="0" cy="83360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9"/>
          <p:cNvCxnSpPr/>
          <p:nvPr/>
        </p:nvCxnSpPr>
        <p:spPr>
          <a:xfrm flipH="1">
            <a:off x="5345331" y="3083464"/>
            <a:ext cx="26918" cy="8336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81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84976" cy="6525344"/>
          </a:xfrm>
        </p:spPr>
        <p:txBody>
          <a:bodyPr>
            <a:normAutofit fontScale="92500" lnSpcReduction="10000"/>
          </a:bodyPr>
          <a:lstStyle/>
          <a:p>
            <a:pPr marL="0" indent="0">
              <a:buNone/>
            </a:pPr>
            <a:r>
              <a:rPr lang="tr-TR" dirty="0" smtClean="0"/>
              <a:t>(7) </a:t>
            </a:r>
            <a:r>
              <a:rPr lang="tr-TR" dirty="0" err="1" smtClean="0"/>
              <a:t>the</a:t>
            </a:r>
            <a:r>
              <a:rPr lang="tr-TR" dirty="0" smtClean="0"/>
              <a:t> </a:t>
            </a:r>
            <a:r>
              <a:rPr lang="tr-TR" dirty="0" err="1" smtClean="0"/>
              <a:t>girl</a:t>
            </a:r>
            <a:r>
              <a:rPr lang="tr-TR" dirty="0" smtClean="0"/>
              <a:t> </a:t>
            </a:r>
            <a:r>
              <a:rPr lang="tr-TR" dirty="0" err="1" smtClean="0"/>
              <a:t>with</a:t>
            </a:r>
            <a:r>
              <a:rPr lang="tr-TR" dirty="0" smtClean="0"/>
              <a:t> </a:t>
            </a:r>
            <a:r>
              <a:rPr lang="tr-TR" dirty="0" err="1" smtClean="0"/>
              <a:t>the</a:t>
            </a:r>
            <a:r>
              <a:rPr lang="tr-TR" dirty="0" smtClean="0"/>
              <a:t> </a:t>
            </a:r>
            <a:r>
              <a:rPr lang="tr-TR" dirty="0" err="1" smtClean="0"/>
              <a:t>feather</a:t>
            </a:r>
            <a:r>
              <a:rPr lang="tr-TR" dirty="0" smtClean="0"/>
              <a:t> on </a:t>
            </a:r>
            <a:r>
              <a:rPr lang="tr-TR" dirty="0" err="1" smtClean="0"/>
              <a:t>the</a:t>
            </a:r>
            <a:r>
              <a:rPr lang="tr-TR" dirty="0" smtClean="0"/>
              <a:t> </a:t>
            </a:r>
            <a:r>
              <a:rPr lang="tr-TR" dirty="0" err="1" smtClean="0"/>
              <a:t>ribbon</a:t>
            </a:r>
            <a:r>
              <a:rPr lang="tr-TR" dirty="0" smtClean="0"/>
              <a:t> on </a:t>
            </a:r>
            <a:r>
              <a:rPr lang="tr-TR" dirty="0" err="1" smtClean="0"/>
              <a:t>the</a:t>
            </a:r>
            <a:r>
              <a:rPr lang="tr-TR" dirty="0" smtClean="0"/>
              <a:t> </a:t>
            </a:r>
            <a:r>
              <a:rPr lang="tr-TR" dirty="0" err="1" smtClean="0"/>
              <a:t>brim</a:t>
            </a:r>
            <a:r>
              <a:rPr lang="tr-TR" dirty="0" smtClean="0"/>
              <a:t>.</a:t>
            </a:r>
          </a:p>
          <a:p>
            <a:pPr marL="0" indent="0">
              <a:buNone/>
            </a:pPr>
            <a:r>
              <a:rPr lang="tr-TR" dirty="0" smtClean="0"/>
              <a:t>        NP</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endParaRPr lang="tr-TR" dirty="0" smtClean="0"/>
          </a:p>
          <a:p>
            <a:pPr marL="0" indent="0">
              <a:buNone/>
            </a:pPr>
            <a:r>
              <a:rPr lang="tr-TR" dirty="0" err="1" smtClean="0"/>
              <a:t>the</a:t>
            </a:r>
            <a:r>
              <a:rPr lang="tr-TR" dirty="0" smtClean="0"/>
              <a:t>   </a:t>
            </a:r>
            <a:r>
              <a:rPr lang="tr-TR" dirty="0" err="1" smtClean="0"/>
              <a:t>girl</a:t>
            </a:r>
            <a:r>
              <a:rPr lang="tr-TR" dirty="0" smtClean="0"/>
              <a:t>    </a:t>
            </a:r>
            <a:r>
              <a:rPr lang="tr-TR" dirty="0" err="1"/>
              <a:t>with</a:t>
            </a:r>
            <a:r>
              <a:rPr lang="tr-TR" dirty="0"/>
              <a:t> </a:t>
            </a:r>
            <a:r>
              <a:rPr lang="tr-TR" dirty="0" smtClean="0"/>
              <a:t>     </a:t>
            </a:r>
            <a:r>
              <a:rPr lang="tr-TR" dirty="0" err="1" smtClean="0"/>
              <a:t>the</a:t>
            </a:r>
            <a:r>
              <a:rPr lang="tr-TR" dirty="0" smtClean="0"/>
              <a:t> </a:t>
            </a:r>
            <a:r>
              <a:rPr lang="tr-TR" dirty="0" err="1"/>
              <a:t>feather</a:t>
            </a:r>
            <a:r>
              <a:rPr lang="tr-TR" dirty="0"/>
              <a:t> </a:t>
            </a:r>
            <a:r>
              <a:rPr lang="tr-TR" dirty="0" smtClean="0"/>
              <a:t>on   </a:t>
            </a:r>
            <a:r>
              <a:rPr lang="tr-TR" dirty="0" err="1"/>
              <a:t>the</a:t>
            </a:r>
            <a:r>
              <a:rPr lang="tr-TR" dirty="0"/>
              <a:t> </a:t>
            </a:r>
            <a:r>
              <a:rPr lang="tr-TR" dirty="0" err="1"/>
              <a:t>ribbon</a:t>
            </a:r>
            <a:r>
              <a:rPr lang="tr-TR" dirty="0"/>
              <a:t> on </a:t>
            </a:r>
            <a:r>
              <a:rPr lang="tr-TR" dirty="0" smtClean="0"/>
              <a:t>  </a:t>
            </a:r>
            <a:r>
              <a:rPr lang="tr-TR" dirty="0" err="1" smtClean="0"/>
              <a:t>the</a:t>
            </a:r>
            <a:r>
              <a:rPr lang="tr-TR" dirty="0" smtClean="0"/>
              <a:t>     </a:t>
            </a:r>
            <a:r>
              <a:rPr lang="tr-TR" dirty="0" err="1" smtClean="0"/>
              <a:t>brim</a:t>
            </a:r>
            <a:endParaRPr lang="tr-TR" dirty="0" smtClean="0"/>
          </a:p>
          <a:p>
            <a:pPr marL="0" indent="0">
              <a:buNone/>
            </a:pPr>
            <a:endParaRPr lang="tr-TR" dirty="0"/>
          </a:p>
        </p:txBody>
      </p:sp>
      <p:cxnSp>
        <p:nvCxnSpPr>
          <p:cNvPr id="4" name="Straight Connector 9"/>
          <p:cNvCxnSpPr/>
          <p:nvPr/>
        </p:nvCxnSpPr>
        <p:spPr>
          <a:xfrm flipV="1">
            <a:off x="539553" y="1196754"/>
            <a:ext cx="623340" cy="2871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9"/>
          <p:cNvCxnSpPr/>
          <p:nvPr/>
        </p:nvCxnSpPr>
        <p:spPr>
          <a:xfrm flipV="1">
            <a:off x="1150529" y="1196754"/>
            <a:ext cx="12365" cy="28517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flipH="1" flipV="1">
            <a:off x="1162895" y="1231270"/>
            <a:ext cx="983379" cy="19119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1" name="Metin kutusu 10"/>
          <p:cNvSpPr txBox="1"/>
          <p:nvPr/>
        </p:nvSpPr>
        <p:spPr>
          <a:xfrm>
            <a:off x="2739307" y="2099153"/>
            <a:ext cx="720080" cy="461665"/>
          </a:xfrm>
          <a:prstGeom prst="rect">
            <a:avLst/>
          </a:prstGeom>
          <a:noFill/>
        </p:spPr>
        <p:txBody>
          <a:bodyPr wrap="square" rtlCol="0">
            <a:spAutoFit/>
          </a:bodyPr>
          <a:lstStyle/>
          <a:p>
            <a:r>
              <a:rPr lang="en-US" sz="2400" dirty="0" smtClean="0"/>
              <a:t>NP</a:t>
            </a:r>
            <a:endParaRPr lang="tr-TR" sz="2400" dirty="0"/>
          </a:p>
        </p:txBody>
      </p:sp>
      <p:sp>
        <p:nvSpPr>
          <p:cNvPr id="12" name="Metin kutusu 11"/>
          <p:cNvSpPr txBox="1"/>
          <p:nvPr/>
        </p:nvSpPr>
        <p:spPr>
          <a:xfrm>
            <a:off x="206810" y="1481933"/>
            <a:ext cx="720080" cy="461665"/>
          </a:xfrm>
          <a:prstGeom prst="rect">
            <a:avLst/>
          </a:prstGeom>
          <a:noFill/>
        </p:spPr>
        <p:txBody>
          <a:bodyPr wrap="square" rtlCol="0">
            <a:spAutoFit/>
          </a:bodyPr>
          <a:lstStyle/>
          <a:p>
            <a:r>
              <a:rPr lang="en-US" sz="2400" dirty="0" err="1" smtClean="0"/>
              <a:t>Det</a:t>
            </a:r>
            <a:endParaRPr lang="tr-TR" sz="2400" dirty="0"/>
          </a:p>
        </p:txBody>
      </p:sp>
      <p:sp>
        <p:nvSpPr>
          <p:cNvPr id="14" name="Metin kutusu 13"/>
          <p:cNvSpPr txBox="1"/>
          <p:nvPr/>
        </p:nvSpPr>
        <p:spPr>
          <a:xfrm>
            <a:off x="1881534" y="1444718"/>
            <a:ext cx="720080" cy="461665"/>
          </a:xfrm>
          <a:prstGeom prst="rect">
            <a:avLst/>
          </a:prstGeom>
          <a:noFill/>
        </p:spPr>
        <p:txBody>
          <a:bodyPr wrap="square" rtlCol="0">
            <a:spAutoFit/>
          </a:bodyPr>
          <a:lstStyle/>
          <a:p>
            <a:r>
              <a:rPr lang="tr-TR" sz="2400" dirty="0" smtClean="0"/>
              <a:t>P</a:t>
            </a:r>
            <a:r>
              <a:rPr lang="en-US" sz="2400" dirty="0" smtClean="0"/>
              <a:t>P</a:t>
            </a:r>
            <a:endParaRPr lang="tr-TR" sz="2400" dirty="0"/>
          </a:p>
        </p:txBody>
      </p:sp>
      <p:sp>
        <p:nvSpPr>
          <p:cNvPr id="16" name="Metin kutusu 15"/>
          <p:cNvSpPr txBox="1"/>
          <p:nvPr/>
        </p:nvSpPr>
        <p:spPr>
          <a:xfrm>
            <a:off x="1813051" y="2155094"/>
            <a:ext cx="410507" cy="461665"/>
          </a:xfrm>
          <a:prstGeom prst="rect">
            <a:avLst/>
          </a:prstGeom>
          <a:noFill/>
        </p:spPr>
        <p:txBody>
          <a:bodyPr wrap="square" rtlCol="0">
            <a:spAutoFit/>
          </a:bodyPr>
          <a:lstStyle/>
          <a:p>
            <a:r>
              <a:rPr lang="tr-TR" sz="2400" dirty="0"/>
              <a:t>P</a:t>
            </a:r>
          </a:p>
        </p:txBody>
      </p:sp>
      <p:cxnSp>
        <p:nvCxnSpPr>
          <p:cNvPr id="17" name="Straight Connector 9"/>
          <p:cNvCxnSpPr/>
          <p:nvPr/>
        </p:nvCxnSpPr>
        <p:spPr>
          <a:xfrm flipV="1">
            <a:off x="2018305" y="1856050"/>
            <a:ext cx="149362" cy="24310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Straight Connector 9"/>
          <p:cNvCxnSpPr/>
          <p:nvPr/>
        </p:nvCxnSpPr>
        <p:spPr>
          <a:xfrm flipH="1" flipV="1">
            <a:off x="2177695" y="1805734"/>
            <a:ext cx="847838" cy="19657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Straight Connector 9"/>
          <p:cNvCxnSpPr/>
          <p:nvPr/>
        </p:nvCxnSpPr>
        <p:spPr>
          <a:xfrm flipV="1">
            <a:off x="2881717" y="2508235"/>
            <a:ext cx="108410" cy="49102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Straight Connector 9"/>
          <p:cNvCxnSpPr/>
          <p:nvPr/>
        </p:nvCxnSpPr>
        <p:spPr>
          <a:xfrm flipH="1" flipV="1">
            <a:off x="2993960" y="2460646"/>
            <a:ext cx="429947" cy="54269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Metin kutusu 23"/>
          <p:cNvSpPr txBox="1"/>
          <p:nvPr/>
        </p:nvSpPr>
        <p:spPr>
          <a:xfrm>
            <a:off x="926890" y="1548795"/>
            <a:ext cx="395163" cy="461665"/>
          </a:xfrm>
          <a:prstGeom prst="rect">
            <a:avLst/>
          </a:prstGeom>
          <a:noFill/>
        </p:spPr>
        <p:txBody>
          <a:bodyPr wrap="square" rtlCol="0">
            <a:spAutoFit/>
          </a:bodyPr>
          <a:lstStyle/>
          <a:p>
            <a:r>
              <a:rPr lang="tr-TR" sz="2400" dirty="0" smtClean="0"/>
              <a:t>N</a:t>
            </a:r>
            <a:endParaRPr lang="tr-TR" sz="2400" dirty="0"/>
          </a:p>
        </p:txBody>
      </p:sp>
      <p:cxnSp>
        <p:nvCxnSpPr>
          <p:cNvPr id="27" name="Straight Connector 9"/>
          <p:cNvCxnSpPr/>
          <p:nvPr/>
        </p:nvCxnSpPr>
        <p:spPr>
          <a:xfrm flipH="1" flipV="1">
            <a:off x="2972384" y="2460648"/>
            <a:ext cx="1145162" cy="4611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9" name="Metin kutusu 28"/>
          <p:cNvSpPr txBox="1"/>
          <p:nvPr/>
        </p:nvSpPr>
        <p:spPr>
          <a:xfrm>
            <a:off x="3889432" y="2969900"/>
            <a:ext cx="720080" cy="461665"/>
          </a:xfrm>
          <a:prstGeom prst="rect">
            <a:avLst/>
          </a:prstGeom>
          <a:noFill/>
        </p:spPr>
        <p:txBody>
          <a:bodyPr wrap="square" rtlCol="0">
            <a:spAutoFit/>
          </a:bodyPr>
          <a:lstStyle/>
          <a:p>
            <a:r>
              <a:rPr lang="tr-TR" sz="2400" dirty="0" smtClean="0"/>
              <a:t>P</a:t>
            </a:r>
            <a:r>
              <a:rPr lang="en-US" sz="2400" dirty="0" smtClean="0"/>
              <a:t>P</a:t>
            </a:r>
            <a:endParaRPr lang="tr-TR" sz="2400" dirty="0"/>
          </a:p>
        </p:txBody>
      </p:sp>
      <p:sp>
        <p:nvSpPr>
          <p:cNvPr id="30" name="Metin kutusu 29"/>
          <p:cNvSpPr txBox="1"/>
          <p:nvPr/>
        </p:nvSpPr>
        <p:spPr>
          <a:xfrm>
            <a:off x="3905226" y="3754684"/>
            <a:ext cx="410507" cy="461665"/>
          </a:xfrm>
          <a:prstGeom prst="rect">
            <a:avLst/>
          </a:prstGeom>
          <a:noFill/>
        </p:spPr>
        <p:txBody>
          <a:bodyPr wrap="square" rtlCol="0">
            <a:spAutoFit/>
          </a:bodyPr>
          <a:lstStyle/>
          <a:p>
            <a:r>
              <a:rPr lang="tr-TR" sz="2400" dirty="0"/>
              <a:t>P</a:t>
            </a:r>
          </a:p>
        </p:txBody>
      </p:sp>
      <p:cxnSp>
        <p:nvCxnSpPr>
          <p:cNvPr id="31" name="Straight Connector 9"/>
          <p:cNvCxnSpPr/>
          <p:nvPr/>
        </p:nvCxnSpPr>
        <p:spPr>
          <a:xfrm flipV="1">
            <a:off x="4082903" y="3349680"/>
            <a:ext cx="57360" cy="43749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9"/>
          <p:cNvCxnSpPr/>
          <p:nvPr/>
        </p:nvCxnSpPr>
        <p:spPr>
          <a:xfrm flipH="1" flipV="1">
            <a:off x="4154406" y="3340131"/>
            <a:ext cx="746939" cy="43749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4" name="Metin kutusu 33"/>
          <p:cNvSpPr txBox="1"/>
          <p:nvPr/>
        </p:nvSpPr>
        <p:spPr>
          <a:xfrm>
            <a:off x="4721151" y="3754684"/>
            <a:ext cx="720080" cy="461665"/>
          </a:xfrm>
          <a:prstGeom prst="rect">
            <a:avLst/>
          </a:prstGeom>
          <a:noFill/>
        </p:spPr>
        <p:txBody>
          <a:bodyPr wrap="square" rtlCol="0">
            <a:spAutoFit/>
          </a:bodyPr>
          <a:lstStyle/>
          <a:p>
            <a:r>
              <a:rPr lang="en-US" sz="2400" dirty="0" smtClean="0"/>
              <a:t>NP</a:t>
            </a:r>
            <a:endParaRPr lang="tr-TR" sz="2400" dirty="0"/>
          </a:p>
        </p:txBody>
      </p:sp>
      <p:cxnSp>
        <p:nvCxnSpPr>
          <p:cNvPr id="35" name="Straight Connector 9"/>
          <p:cNvCxnSpPr/>
          <p:nvPr/>
        </p:nvCxnSpPr>
        <p:spPr>
          <a:xfrm flipV="1">
            <a:off x="4892153" y="4136344"/>
            <a:ext cx="149151" cy="45794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4572000" y="4587127"/>
            <a:ext cx="720080" cy="461665"/>
          </a:xfrm>
          <a:prstGeom prst="rect">
            <a:avLst/>
          </a:prstGeom>
          <a:noFill/>
        </p:spPr>
        <p:txBody>
          <a:bodyPr wrap="square" rtlCol="0">
            <a:spAutoFit/>
          </a:bodyPr>
          <a:lstStyle/>
          <a:p>
            <a:r>
              <a:rPr lang="en-US" sz="2400" dirty="0" err="1" smtClean="0"/>
              <a:t>Det</a:t>
            </a:r>
            <a:endParaRPr lang="tr-TR" sz="2400" dirty="0"/>
          </a:p>
        </p:txBody>
      </p:sp>
      <p:cxnSp>
        <p:nvCxnSpPr>
          <p:cNvPr id="39" name="Straight Connector 9"/>
          <p:cNvCxnSpPr/>
          <p:nvPr/>
        </p:nvCxnSpPr>
        <p:spPr>
          <a:xfrm flipH="1" flipV="1">
            <a:off x="5048785" y="4147857"/>
            <a:ext cx="563448" cy="44643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0" name="Metin kutusu 39"/>
          <p:cNvSpPr txBox="1"/>
          <p:nvPr/>
        </p:nvSpPr>
        <p:spPr>
          <a:xfrm>
            <a:off x="5368547" y="4658632"/>
            <a:ext cx="352367" cy="461665"/>
          </a:xfrm>
          <a:prstGeom prst="rect">
            <a:avLst/>
          </a:prstGeom>
          <a:noFill/>
        </p:spPr>
        <p:txBody>
          <a:bodyPr wrap="square" rtlCol="0">
            <a:spAutoFit/>
          </a:bodyPr>
          <a:lstStyle/>
          <a:p>
            <a:r>
              <a:rPr lang="tr-TR" sz="2400" dirty="0" smtClean="0"/>
              <a:t>N</a:t>
            </a:r>
            <a:endParaRPr lang="tr-TR" sz="2400" dirty="0"/>
          </a:p>
        </p:txBody>
      </p:sp>
      <p:cxnSp>
        <p:nvCxnSpPr>
          <p:cNvPr id="44" name="Straight Connector 9"/>
          <p:cNvCxnSpPr/>
          <p:nvPr/>
        </p:nvCxnSpPr>
        <p:spPr>
          <a:xfrm flipH="1" flipV="1">
            <a:off x="5048784" y="4147858"/>
            <a:ext cx="1283529" cy="39451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5" name="Metin kutusu 44"/>
          <p:cNvSpPr txBox="1"/>
          <p:nvPr/>
        </p:nvSpPr>
        <p:spPr>
          <a:xfrm>
            <a:off x="6166945" y="4585318"/>
            <a:ext cx="720080" cy="461665"/>
          </a:xfrm>
          <a:prstGeom prst="rect">
            <a:avLst/>
          </a:prstGeom>
          <a:noFill/>
        </p:spPr>
        <p:txBody>
          <a:bodyPr wrap="square" rtlCol="0">
            <a:spAutoFit/>
          </a:bodyPr>
          <a:lstStyle/>
          <a:p>
            <a:r>
              <a:rPr lang="tr-TR" sz="2400" dirty="0" smtClean="0"/>
              <a:t>P</a:t>
            </a:r>
            <a:r>
              <a:rPr lang="en-US" sz="2400" dirty="0" smtClean="0"/>
              <a:t>P</a:t>
            </a:r>
            <a:endParaRPr lang="tr-TR" sz="2400" dirty="0"/>
          </a:p>
        </p:txBody>
      </p:sp>
      <p:sp>
        <p:nvSpPr>
          <p:cNvPr id="47" name="Metin kutusu 46"/>
          <p:cNvSpPr txBox="1"/>
          <p:nvPr/>
        </p:nvSpPr>
        <p:spPr>
          <a:xfrm>
            <a:off x="6185034" y="5263573"/>
            <a:ext cx="410507" cy="461665"/>
          </a:xfrm>
          <a:prstGeom prst="rect">
            <a:avLst/>
          </a:prstGeom>
          <a:noFill/>
        </p:spPr>
        <p:txBody>
          <a:bodyPr wrap="square" rtlCol="0">
            <a:spAutoFit/>
          </a:bodyPr>
          <a:lstStyle/>
          <a:p>
            <a:r>
              <a:rPr lang="tr-TR" sz="2400" dirty="0"/>
              <a:t>P</a:t>
            </a:r>
          </a:p>
        </p:txBody>
      </p:sp>
      <p:cxnSp>
        <p:nvCxnSpPr>
          <p:cNvPr id="48" name="Straight Connector 9"/>
          <p:cNvCxnSpPr/>
          <p:nvPr/>
        </p:nvCxnSpPr>
        <p:spPr>
          <a:xfrm flipV="1">
            <a:off x="6390288" y="4947580"/>
            <a:ext cx="62819" cy="31599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9" name="Metin kutusu 48"/>
          <p:cNvSpPr txBox="1"/>
          <p:nvPr/>
        </p:nvSpPr>
        <p:spPr>
          <a:xfrm>
            <a:off x="6699290" y="5245790"/>
            <a:ext cx="720080" cy="461665"/>
          </a:xfrm>
          <a:prstGeom prst="rect">
            <a:avLst/>
          </a:prstGeom>
          <a:noFill/>
        </p:spPr>
        <p:txBody>
          <a:bodyPr wrap="square" rtlCol="0">
            <a:spAutoFit/>
          </a:bodyPr>
          <a:lstStyle/>
          <a:p>
            <a:r>
              <a:rPr lang="en-US" sz="2400" dirty="0" smtClean="0"/>
              <a:t>NP</a:t>
            </a:r>
            <a:endParaRPr lang="tr-TR" sz="2400" dirty="0"/>
          </a:p>
        </p:txBody>
      </p:sp>
      <p:cxnSp>
        <p:nvCxnSpPr>
          <p:cNvPr id="50" name="Straight Connector 9"/>
          <p:cNvCxnSpPr/>
          <p:nvPr/>
        </p:nvCxnSpPr>
        <p:spPr>
          <a:xfrm flipH="1" flipV="1">
            <a:off x="6458436" y="4992800"/>
            <a:ext cx="481708" cy="11277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1" name="Straight Connector 9"/>
          <p:cNvCxnSpPr/>
          <p:nvPr/>
        </p:nvCxnSpPr>
        <p:spPr>
          <a:xfrm flipV="1">
            <a:off x="6922000" y="5623630"/>
            <a:ext cx="62819" cy="31599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2" name="Straight Connector 9"/>
          <p:cNvCxnSpPr/>
          <p:nvPr/>
        </p:nvCxnSpPr>
        <p:spPr>
          <a:xfrm flipH="1" flipV="1">
            <a:off x="6948388" y="5595768"/>
            <a:ext cx="841094" cy="21303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79" name="Metin kutusu 78"/>
          <p:cNvSpPr txBox="1"/>
          <p:nvPr/>
        </p:nvSpPr>
        <p:spPr>
          <a:xfrm>
            <a:off x="3255605" y="3003339"/>
            <a:ext cx="336604" cy="461665"/>
          </a:xfrm>
          <a:prstGeom prst="rect">
            <a:avLst/>
          </a:prstGeom>
          <a:noFill/>
        </p:spPr>
        <p:txBody>
          <a:bodyPr wrap="square" rtlCol="0">
            <a:spAutoFit/>
          </a:bodyPr>
          <a:lstStyle/>
          <a:p>
            <a:r>
              <a:rPr lang="tr-TR" sz="2400" dirty="0" smtClean="0"/>
              <a:t>N</a:t>
            </a:r>
            <a:endParaRPr lang="tr-TR" sz="2400" dirty="0"/>
          </a:p>
        </p:txBody>
      </p:sp>
      <p:sp>
        <p:nvSpPr>
          <p:cNvPr id="80" name="Metin kutusu 79"/>
          <p:cNvSpPr txBox="1"/>
          <p:nvPr/>
        </p:nvSpPr>
        <p:spPr>
          <a:xfrm>
            <a:off x="2509571" y="2969900"/>
            <a:ext cx="720080" cy="461665"/>
          </a:xfrm>
          <a:prstGeom prst="rect">
            <a:avLst/>
          </a:prstGeom>
          <a:noFill/>
        </p:spPr>
        <p:txBody>
          <a:bodyPr wrap="square" rtlCol="0">
            <a:spAutoFit/>
          </a:bodyPr>
          <a:lstStyle/>
          <a:p>
            <a:r>
              <a:rPr lang="en-US" sz="2400" dirty="0" err="1" smtClean="0"/>
              <a:t>Det</a:t>
            </a:r>
            <a:endParaRPr lang="tr-TR" sz="2400" dirty="0"/>
          </a:p>
        </p:txBody>
      </p:sp>
      <p:sp>
        <p:nvSpPr>
          <p:cNvPr id="81" name="Metin kutusu 80"/>
          <p:cNvSpPr txBox="1"/>
          <p:nvPr/>
        </p:nvSpPr>
        <p:spPr>
          <a:xfrm>
            <a:off x="7642080" y="5781626"/>
            <a:ext cx="336604" cy="461665"/>
          </a:xfrm>
          <a:prstGeom prst="rect">
            <a:avLst/>
          </a:prstGeom>
          <a:noFill/>
        </p:spPr>
        <p:txBody>
          <a:bodyPr wrap="square" rtlCol="0">
            <a:spAutoFit/>
          </a:bodyPr>
          <a:lstStyle/>
          <a:p>
            <a:r>
              <a:rPr lang="tr-TR" sz="2400" dirty="0" smtClean="0"/>
              <a:t>N</a:t>
            </a:r>
            <a:endParaRPr lang="tr-TR" sz="2400" dirty="0"/>
          </a:p>
        </p:txBody>
      </p:sp>
      <p:sp>
        <p:nvSpPr>
          <p:cNvPr id="82" name="Metin kutusu 81"/>
          <p:cNvSpPr txBox="1"/>
          <p:nvPr/>
        </p:nvSpPr>
        <p:spPr>
          <a:xfrm>
            <a:off x="6561960" y="5806550"/>
            <a:ext cx="720080" cy="461665"/>
          </a:xfrm>
          <a:prstGeom prst="rect">
            <a:avLst/>
          </a:prstGeom>
          <a:noFill/>
        </p:spPr>
        <p:txBody>
          <a:bodyPr wrap="square" rtlCol="0">
            <a:spAutoFit/>
          </a:bodyPr>
          <a:lstStyle/>
          <a:p>
            <a:r>
              <a:rPr lang="en-US" sz="2400" dirty="0" err="1" smtClean="0"/>
              <a:t>Det</a:t>
            </a:r>
            <a:endParaRPr lang="tr-TR" sz="2400" dirty="0"/>
          </a:p>
        </p:txBody>
      </p:sp>
      <p:cxnSp>
        <p:nvCxnSpPr>
          <p:cNvPr id="83" name="Straight Connector 9"/>
          <p:cNvCxnSpPr/>
          <p:nvPr/>
        </p:nvCxnSpPr>
        <p:spPr>
          <a:xfrm flipV="1">
            <a:off x="539553" y="1902461"/>
            <a:ext cx="702" cy="455087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8" name="Straight Connector 9"/>
          <p:cNvCxnSpPr/>
          <p:nvPr/>
        </p:nvCxnSpPr>
        <p:spPr>
          <a:xfrm flipV="1">
            <a:off x="1092269" y="1911217"/>
            <a:ext cx="702" cy="455087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9" name="Straight Connector 9"/>
          <p:cNvCxnSpPr/>
          <p:nvPr/>
        </p:nvCxnSpPr>
        <p:spPr>
          <a:xfrm flipH="1" flipV="1">
            <a:off x="1962134" y="2556489"/>
            <a:ext cx="6419" cy="383319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2" name="Straight Connector 9"/>
          <p:cNvCxnSpPr/>
          <p:nvPr/>
        </p:nvCxnSpPr>
        <p:spPr>
          <a:xfrm flipH="1" flipV="1">
            <a:off x="2841759" y="3465004"/>
            <a:ext cx="3318" cy="278739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4" name="Straight Connector 9"/>
          <p:cNvCxnSpPr/>
          <p:nvPr/>
        </p:nvCxnSpPr>
        <p:spPr>
          <a:xfrm flipH="1" flipV="1">
            <a:off x="3487964" y="3485609"/>
            <a:ext cx="3318" cy="278739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5" name="Straight Connector 9"/>
          <p:cNvCxnSpPr/>
          <p:nvPr/>
        </p:nvCxnSpPr>
        <p:spPr>
          <a:xfrm flipH="1" flipV="1">
            <a:off x="4141037" y="4132048"/>
            <a:ext cx="166363" cy="213616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8" name="Straight Connector 9"/>
          <p:cNvCxnSpPr/>
          <p:nvPr/>
        </p:nvCxnSpPr>
        <p:spPr>
          <a:xfrm flipH="1" flipV="1">
            <a:off x="4952167" y="5046983"/>
            <a:ext cx="4988" cy="12846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3" name="Straight Connector 9"/>
          <p:cNvCxnSpPr/>
          <p:nvPr/>
        </p:nvCxnSpPr>
        <p:spPr>
          <a:xfrm flipV="1">
            <a:off x="5566676" y="5120297"/>
            <a:ext cx="4418" cy="126938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6" name="Straight Connector 9"/>
          <p:cNvCxnSpPr/>
          <p:nvPr/>
        </p:nvCxnSpPr>
        <p:spPr>
          <a:xfrm flipH="1" flipV="1">
            <a:off x="6337607" y="5689311"/>
            <a:ext cx="1831" cy="70037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9" name="Straight Connector 9"/>
          <p:cNvCxnSpPr/>
          <p:nvPr/>
        </p:nvCxnSpPr>
        <p:spPr>
          <a:xfrm flipV="1">
            <a:off x="6948388" y="6200131"/>
            <a:ext cx="26703" cy="2987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1" name="Straight Connector 9"/>
          <p:cNvCxnSpPr/>
          <p:nvPr/>
        </p:nvCxnSpPr>
        <p:spPr>
          <a:xfrm flipV="1">
            <a:off x="7810382" y="6182243"/>
            <a:ext cx="3879" cy="3166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329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20688"/>
            <a:ext cx="8507288" cy="5703912"/>
          </a:xfrm>
        </p:spPr>
        <p:txBody>
          <a:bodyPr/>
          <a:lstStyle/>
          <a:p>
            <a:r>
              <a:rPr lang="tr-TR" dirty="0" err="1" smtClean="0"/>
              <a:t>One</a:t>
            </a:r>
            <a:r>
              <a:rPr lang="tr-TR" dirty="0" smtClean="0"/>
              <a:t> can </a:t>
            </a:r>
            <a:r>
              <a:rPr lang="tr-TR" dirty="0" err="1" smtClean="0"/>
              <a:t>repeat</a:t>
            </a:r>
            <a:r>
              <a:rPr lang="tr-TR" dirty="0" smtClean="0"/>
              <a:t> </a:t>
            </a:r>
            <a:r>
              <a:rPr lang="tr-TR" dirty="0" err="1" smtClean="0"/>
              <a:t>the</a:t>
            </a:r>
            <a:r>
              <a:rPr lang="tr-TR" dirty="0" smtClean="0"/>
              <a:t> </a:t>
            </a:r>
            <a:r>
              <a:rPr lang="tr-TR" dirty="0" err="1" smtClean="0"/>
              <a:t>number</a:t>
            </a:r>
            <a:r>
              <a:rPr lang="tr-TR" dirty="0" smtClean="0"/>
              <a:t> of </a:t>
            </a:r>
            <a:r>
              <a:rPr lang="tr-TR" dirty="0" err="1" smtClean="0"/>
              <a:t>NPs</a:t>
            </a:r>
            <a:r>
              <a:rPr lang="tr-TR" dirty="0" smtClean="0"/>
              <a:t> </a:t>
            </a:r>
            <a:r>
              <a:rPr lang="tr-TR" dirty="0" err="1" smtClean="0"/>
              <a:t>under</a:t>
            </a:r>
            <a:r>
              <a:rPr lang="tr-TR" dirty="0" smtClean="0"/>
              <a:t> </a:t>
            </a:r>
            <a:r>
              <a:rPr lang="tr-TR" dirty="0" err="1" smtClean="0"/>
              <a:t>PPs</a:t>
            </a:r>
            <a:r>
              <a:rPr lang="tr-TR" dirty="0" smtClean="0"/>
              <a:t> </a:t>
            </a:r>
            <a:r>
              <a:rPr lang="tr-TR" dirty="0" err="1" smtClean="0"/>
              <a:t>under</a:t>
            </a:r>
            <a:r>
              <a:rPr lang="tr-TR" dirty="0" smtClean="0"/>
              <a:t> </a:t>
            </a:r>
            <a:r>
              <a:rPr lang="tr-TR" dirty="0" err="1" smtClean="0"/>
              <a:t>NPs</a:t>
            </a:r>
            <a:r>
              <a:rPr lang="tr-TR" dirty="0" smtClean="0"/>
              <a:t> </a:t>
            </a:r>
            <a:r>
              <a:rPr lang="tr-TR" u="sng" dirty="0" err="1" smtClean="0"/>
              <a:t>without</a:t>
            </a:r>
            <a:r>
              <a:rPr lang="tr-TR" u="sng" dirty="0" smtClean="0"/>
              <a:t> a limit</a:t>
            </a:r>
            <a:r>
              <a:rPr lang="tr-TR" dirty="0" smtClean="0"/>
              <a:t>. </a:t>
            </a:r>
            <a:r>
              <a:rPr lang="tr-TR" dirty="0" err="1" smtClean="0"/>
              <a:t>This</a:t>
            </a:r>
            <a:r>
              <a:rPr lang="tr-TR" dirty="0" smtClean="0"/>
              <a:t> </a:t>
            </a:r>
            <a:r>
              <a:rPr lang="tr-TR" dirty="0" err="1" smtClean="0"/>
              <a:t>property</a:t>
            </a:r>
            <a:r>
              <a:rPr lang="tr-TR" dirty="0" smtClean="0"/>
              <a:t> of </a:t>
            </a:r>
            <a:r>
              <a:rPr lang="tr-TR" dirty="0" err="1" smtClean="0"/>
              <a:t>all</a:t>
            </a:r>
            <a:r>
              <a:rPr lang="tr-TR" dirty="0" smtClean="0"/>
              <a:t> </a:t>
            </a:r>
            <a:r>
              <a:rPr lang="tr-TR" dirty="0" err="1" smtClean="0"/>
              <a:t>human</a:t>
            </a:r>
            <a:r>
              <a:rPr lang="tr-TR" dirty="0" smtClean="0"/>
              <a:t> </a:t>
            </a:r>
            <a:r>
              <a:rPr lang="tr-TR" dirty="0" err="1" smtClean="0"/>
              <a:t>languages</a:t>
            </a:r>
            <a:r>
              <a:rPr lang="tr-TR" dirty="0" smtClean="0"/>
              <a:t> is </a:t>
            </a:r>
            <a:r>
              <a:rPr lang="tr-TR" dirty="0" err="1" smtClean="0"/>
              <a:t>called</a:t>
            </a:r>
            <a:r>
              <a:rPr lang="tr-TR" dirty="0" smtClean="0"/>
              <a:t> </a:t>
            </a:r>
            <a:r>
              <a:rPr lang="tr-TR" dirty="0" err="1" smtClean="0"/>
              <a:t>recursion</a:t>
            </a:r>
            <a:r>
              <a:rPr lang="tr-TR" dirty="0" smtClean="0"/>
              <a:t>. (</a:t>
            </a:r>
            <a:r>
              <a:rPr lang="tr-TR" dirty="0" err="1" smtClean="0"/>
              <a:t>infinite</a:t>
            </a:r>
            <a:r>
              <a:rPr lang="tr-TR" dirty="0" smtClean="0"/>
              <a:t> </a:t>
            </a:r>
            <a:r>
              <a:rPr lang="tr-TR" dirty="0" err="1" smtClean="0"/>
              <a:t>recursion</a:t>
            </a:r>
            <a:r>
              <a:rPr lang="tr-TR" dirty="0" smtClean="0"/>
              <a:t>) (</a:t>
            </a:r>
            <a:r>
              <a:rPr lang="tr-TR" dirty="0" err="1" smtClean="0"/>
              <a:t>productivity</a:t>
            </a:r>
            <a:r>
              <a:rPr lang="tr-TR" dirty="0" smtClean="0"/>
              <a:t>)</a:t>
            </a:r>
            <a:endParaRPr lang="tr-TR" dirty="0"/>
          </a:p>
        </p:txBody>
      </p:sp>
    </p:spTree>
    <p:extLst>
      <p:ext uri="{BB962C8B-B14F-4D97-AF65-F5344CB8AC3E}">
        <p14:creationId xmlns:p14="http://schemas.microsoft.com/office/powerpoint/2010/main" val="2429928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856984" cy="6408712"/>
          </a:xfrm>
        </p:spPr>
        <p:txBody>
          <a:bodyPr/>
          <a:lstStyle/>
          <a:p>
            <a:pPr marL="0" indent="0">
              <a:buNone/>
            </a:pPr>
            <a:r>
              <a:rPr lang="tr-TR" dirty="0" err="1" smtClean="0"/>
              <a:t>The</a:t>
            </a:r>
            <a:r>
              <a:rPr lang="tr-TR" dirty="0" smtClean="0"/>
              <a:t> </a:t>
            </a:r>
            <a:r>
              <a:rPr lang="tr-TR" dirty="0" err="1" smtClean="0"/>
              <a:t>man</a:t>
            </a:r>
            <a:r>
              <a:rPr lang="tr-TR" dirty="0" smtClean="0"/>
              <a:t> </a:t>
            </a:r>
            <a:r>
              <a:rPr lang="tr-TR" dirty="0" err="1" smtClean="0"/>
              <a:t>fled</a:t>
            </a:r>
            <a:r>
              <a:rPr lang="tr-TR" dirty="0" smtClean="0"/>
              <a:t> </a:t>
            </a:r>
            <a:r>
              <a:rPr lang="tr-TR" dirty="0" err="1" smtClean="0"/>
              <a:t>from</a:t>
            </a:r>
            <a:r>
              <a:rPr lang="tr-TR" dirty="0" smtClean="0"/>
              <a:t> </a:t>
            </a:r>
            <a:r>
              <a:rPr lang="tr-TR" dirty="0" err="1" smtClean="0"/>
              <a:t>the</a:t>
            </a:r>
            <a:r>
              <a:rPr lang="tr-TR" dirty="0" smtClean="0"/>
              <a:t> </a:t>
            </a:r>
            <a:r>
              <a:rPr lang="tr-TR" dirty="0" err="1" smtClean="0"/>
              <a:t>posse</a:t>
            </a:r>
            <a:r>
              <a:rPr lang="tr-TR" dirty="0" smtClean="0"/>
              <a:t>.</a:t>
            </a:r>
          </a:p>
          <a:p>
            <a:pPr marL="0" indent="0">
              <a:buNone/>
            </a:pP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err="1"/>
              <a:t>t</a:t>
            </a:r>
            <a:r>
              <a:rPr lang="tr-TR" dirty="0" err="1" smtClean="0"/>
              <a:t>he</a:t>
            </a:r>
            <a:r>
              <a:rPr lang="tr-TR" dirty="0" smtClean="0"/>
              <a:t>        </a:t>
            </a:r>
            <a:r>
              <a:rPr lang="tr-TR" dirty="0" err="1" smtClean="0"/>
              <a:t>man</a:t>
            </a:r>
            <a:r>
              <a:rPr lang="tr-TR" dirty="0" smtClean="0"/>
              <a:t>   </a:t>
            </a:r>
            <a:r>
              <a:rPr lang="tr-TR" dirty="0" err="1"/>
              <a:t>fled</a:t>
            </a:r>
            <a:r>
              <a:rPr lang="tr-TR" dirty="0"/>
              <a:t> </a:t>
            </a:r>
            <a:r>
              <a:rPr lang="tr-TR" dirty="0" smtClean="0"/>
              <a:t>   </a:t>
            </a:r>
            <a:r>
              <a:rPr lang="tr-TR" dirty="0" err="1" smtClean="0"/>
              <a:t>from</a:t>
            </a:r>
            <a:r>
              <a:rPr lang="tr-TR" dirty="0" smtClean="0"/>
              <a:t>       </a:t>
            </a:r>
            <a:r>
              <a:rPr lang="tr-TR" dirty="0" err="1" smtClean="0"/>
              <a:t>the</a:t>
            </a:r>
            <a:r>
              <a:rPr lang="tr-TR" dirty="0" smtClean="0"/>
              <a:t>      </a:t>
            </a:r>
            <a:r>
              <a:rPr lang="tr-TR" dirty="0" err="1"/>
              <a:t>posse</a:t>
            </a:r>
            <a:r>
              <a:rPr lang="tr-TR" dirty="0" smtClean="0"/>
              <a:t>.</a:t>
            </a:r>
            <a:endParaRPr lang="tr-TR" dirty="0"/>
          </a:p>
        </p:txBody>
      </p:sp>
      <p:sp>
        <p:nvSpPr>
          <p:cNvPr id="5" name="Metin kutusu 4"/>
          <p:cNvSpPr txBox="1"/>
          <p:nvPr/>
        </p:nvSpPr>
        <p:spPr>
          <a:xfrm>
            <a:off x="964322" y="1693283"/>
            <a:ext cx="720080" cy="461665"/>
          </a:xfrm>
          <a:prstGeom prst="rect">
            <a:avLst/>
          </a:prstGeom>
          <a:noFill/>
        </p:spPr>
        <p:txBody>
          <a:bodyPr wrap="square" rtlCol="0">
            <a:spAutoFit/>
          </a:bodyPr>
          <a:lstStyle/>
          <a:p>
            <a:r>
              <a:rPr lang="en-US" sz="2400" dirty="0" smtClean="0"/>
              <a:t>NP</a:t>
            </a:r>
            <a:endParaRPr lang="tr-TR" sz="2400" dirty="0"/>
          </a:p>
        </p:txBody>
      </p:sp>
      <p:sp>
        <p:nvSpPr>
          <p:cNvPr id="6" name="Metin kutusu 5"/>
          <p:cNvSpPr txBox="1"/>
          <p:nvPr/>
        </p:nvSpPr>
        <p:spPr>
          <a:xfrm>
            <a:off x="136497" y="2645217"/>
            <a:ext cx="720080" cy="461665"/>
          </a:xfrm>
          <a:prstGeom prst="rect">
            <a:avLst/>
          </a:prstGeom>
          <a:noFill/>
        </p:spPr>
        <p:txBody>
          <a:bodyPr wrap="square" rtlCol="0">
            <a:spAutoFit/>
          </a:bodyPr>
          <a:lstStyle/>
          <a:p>
            <a:r>
              <a:rPr lang="en-US" sz="2400" dirty="0" err="1" smtClean="0"/>
              <a:t>Det</a:t>
            </a:r>
            <a:endParaRPr lang="tr-TR" sz="2400" dirty="0"/>
          </a:p>
        </p:txBody>
      </p:sp>
      <p:sp>
        <p:nvSpPr>
          <p:cNvPr id="7" name="Metin kutusu 6"/>
          <p:cNvSpPr txBox="1"/>
          <p:nvPr/>
        </p:nvSpPr>
        <p:spPr>
          <a:xfrm>
            <a:off x="1580919" y="2625021"/>
            <a:ext cx="720080" cy="461665"/>
          </a:xfrm>
          <a:prstGeom prst="rect">
            <a:avLst/>
          </a:prstGeom>
          <a:noFill/>
        </p:spPr>
        <p:txBody>
          <a:bodyPr wrap="square" rtlCol="0">
            <a:spAutoFit/>
          </a:bodyPr>
          <a:lstStyle/>
          <a:p>
            <a:r>
              <a:rPr lang="tr-TR" sz="2400" dirty="0" smtClean="0"/>
              <a:t>N</a:t>
            </a:r>
            <a:endParaRPr lang="tr-TR" sz="2400" dirty="0"/>
          </a:p>
        </p:txBody>
      </p:sp>
      <p:sp>
        <p:nvSpPr>
          <p:cNvPr id="8" name="Metin kutusu 7"/>
          <p:cNvSpPr txBox="1"/>
          <p:nvPr/>
        </p:nvSpPr>
        <p:spPr>
          <a:xfrm>
            <a:off x="2806967" y="1611846"/>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9" name="Metin kutusu 8"/>
          <p:cNvSpPr txBox="1"/>
          <p:nvPr/>
        </p:nvSpPr>
        <p:spPr>
          <a:xfrm>
            <a:off x="3348376" y="2598139"/>
            <a:ext cx="720080" cy="461665"/>
          </a:xfrm>
          <a:prstGeom prst="rect">
            <a:avLst/>
          </a:prstGeom>
          <a:noFill/>
        </p:spPr>
        <p:txBody>
          <a:bodyPr wrap="square" rtlCol="0">
            <a:spAutoFit/>
          </a:bodyPr>
          <a:lstStyle/>
          <a:p>
            <a:r>
              <a:rPr lang="tr-TR" sz="2400" dirty="0" smtClean="0"/>
              <a:t>PP</a:t>
            </a:r>
            <a:endParaRPr lang="tr-TR" sz="2400" dirty="0"/>
          </a:p>
        </p:txBody>
      </p:sp>
      <p:cxnSp>
        <p:nvCxnSpPr>
          <p:cNvPr id="10" name="Straight Connector 9"/>
          <p:cNvCxnSpPr/>
          <p:nvPr/>
        </p:nvCxnSpPr>
        <p:spPr>
          <a:xfrm flipH="1">
            <a:off x="1242277" y="1087218"/>
            <a:ext cx="103184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2263063" y="1087218"/>
            <a:ext cx="805549"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V="1">
            <a:off x="496537" y="2035244"/>
            <a:ext cx="767357" cy="6099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1242277" y="2073511"/>
            <a:ext cx="499441" cy="513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flipV="1">
            <a:off x="5345331" y="2055988"/>
            <a:ext cx="5874" cy="676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2617128" y="3106882"/>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a:off x="3560002" y="3059804"/>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a:off x="3542997" y="3048419"/>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9"/>
          <p:cNvCxnSpPr/>
          <p:nvPr/>
        </p:nvCxnSpPr>
        <p:spPr>
          <a:xfrm flipV="1">
            <a:off x="2487458" y="2023099"/>
            <a:ext cx="592530" cy="53876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9" name="Metin kutusu 28"/>
          <p:cNvSpPr txBox="1"/>
          <p:nvPr/>
        </p:nvSpPr>
        <p:spPr>
          <a:xfrm>
            <a:off x="2274121" y="2586754"/>
            <a:ext cx="720080" cy="461665"/>
          </a:xfrm>
          <a:prstGeom prst="rect">
            <a:avLst/>
          </a:prstGeom>
          <a:noFill/>
        </p:spPr>
        <p:txBody>
          <a:bodyPr wrap="square" rtlCol="0">
            <a:spAutoFit/>
          </a:bodyPr>
          <a:lstStyle/>
          <a:p>
            <a:r>
              <a:rPr lang="tr-TR" sz="2400" dirty="0" err="1" smtClean="0"/>
              <a:t>Vit</a:t>
            </a:r>
            <a:endParaRPr lang="tr-TR" sz="2400" dirty="0"/>
          </a:p>
        </p:txBody>
      </p:sp>
      <p:cxnSp>
        <p:nvCxnSpPr>
          <p:cNvPr id="30" name="Straight Connector 9"/>
          <p:cNvCxnSpPr/>
          <p:nvPr/>
        </p:nvCxnSpPr>
        <p:spPr>
          <a:xfrm flipH="1" flipV="1">
            <a:off x="3070622" y="2000004"/>
            <a:ext cx="489380" cy="5981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4350241" y="3790377"/>
            <a:ext cx="720080" cy="461665"/>
          </a:xfrm>
          <a:prstGeom prst="rect">
            <a:avLst/>
          </a:prstGeom>
          <a:noFill/>
        </p:spPr>
        <p:txBody>
          <a:bodyPr wrap="square" rtlCol="0">
            <a:spAutoFit/>
          </a:bodyPr>
          <a:lstStyle/>
          <a:p>
            <a:r>
              <a:rPr lang="en-US" sz="2400" dirty="0" smtClean="0"/>
              <a:t>NP</a:t>
            </a:r>
            <a:endParaRPr lang="tr-TR" sz="2400" dirty="0"/>
          </a:p>
        </p:txBody>
      </p:sp>
      <p:sp>
        <p:nvSpPr>
          <p:cNvPr id="37" name="Metin kutusu 36"/>
          <p:cNvSpPr txBox="1"/>
          <p:nvPr/>
        </p:nvSpPr>
        <p:spPr>
          <a:xfrm>
            <a:off x="3315312" y="3770794"/>
            <a:ext cx="720080" cy="461665"/>
          </a:xfrm>
          <a:prstGeom prst="rect">
            <a:avLst/>
          </a:prstGeom>
          <a:noFill/>
        </p:spPr>
        <p:txBody>
          <a:bodyPr wrap="square" rtlCol="0">
            <a:spAutoFit/>
          </a:bodyPr>
          <a:lstStyle/>
          <a:p>
            <a:r>
              <a:rPr lang="tr-TR" sz="2400" dirty="0"/>
              <a:t> </a:t>
            </a:r>
            <a:r>
              <a:rPr lang="en-US" sz="2400" dirty="0" smtClean="0"/>
              <a:t>P</a:t>
            </a:r>
            <a:endParaRPr lang="tr-TR" sz="2400" dirty="0"/>
          </a:p>
        </p:txBody>
      </p:sp>
      <p:cxnSp>
        <p:nvCxnSpPr>
          <p:cNvPr id="38" name="Straight Connector 9"/>
          <p:cNvCxnSpPr/>
          <p:nvPr/>
        </p:nvCxnSpPr>
        <p:spPr>
          <a:xfrm>
            <a:off x="4690438" y="4232459"/>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9" name="Metin kutusu 38"/>
          <p:cNvSpPr txBox="1"/>
          <p:nvPr/>
        </p:nvSpPr>
        <p:spPr>
          <a:xfrm>
            <a:off x="4330398" y="4927848"/>
            <a:ext cx="720080" cy="461665"/>
          </a:xfrm>
          <a:prstGeom prst="rect">
            <a:avLst/>
          </a:prstGeom>
          <a:noFill/>
        </p:spPr>
        <p:txBody>
          <a:bodyPr wrap="square" rtlCol="0">
            <a:spAutoFit/>
          </a:bodyPr>
          <a:lstStyle/>
          <a:p>
            <a:r>
              <a:rPr lang="en-US" sz="2400" dirty="0" err="1" smtClean="0"/>
              <a:t>Det</a:t>
            </a:r>
            <a:endParaRPr lang="tr-TR" sz="2400" dirty="0"/>
          </a:p>
        </p:txBody>
      </p:sp>
      <p:cxnSp>
        <p:nvCxnSpPr>
          <p:cNvPr id="40" name="Straight Connector 9"/>
          <p:cNvCxnSpPr/>
          <p:nvPr/>
        </p:nvCxnSpPr>
        <p:spPr>
          <a:xfrm>
            <a:off x="4690438" y="4252042"/>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1" name="Metin kutusu 40"/>
          <p:cNvSpPr txBox="1"/>
          <p:nvPr/>
        </p:nvSpPr>
        <p:spPr>
          <a:xfrm>
            <a:off x="5631444" y="4927847"/>
            <a:ext cx="720080" cy="461665"/>
          </a:xfrm>
          <a:prstGeom prst="rect">
            <a:avLst/>
          </a:prstGeom>
          <a:noFill/>
        </p:spPr>
        <p:txBody>
          <a:bodyPr wrap="square" rtlCol="0">
            <a:spAutoFit/>
          </a:bodyPr>
          <a:lstStyle/>
          <a:p>
            <a:r>
              <a:rPr lang="tr-TR" sz="2400" dirty="0" smtClean="0"/>
              <a:t>N</a:t>
            </a:r>
            <a:endParaRPr lang="tr-TR" sz="2400" dirty="0"/>
          </a:p>
        </p:txBody>
      </p:sp>
      <p:cxnSp>
        <p:nvCxnSpPr>
          <p:cNvPr id="43" name="Straight Connector 9"/>
          <p:cNvCxnSpPr/>
          <p:nvPr/>
        </p:nvCxnSpPr>
        <p:spPr>
          <a:xfrm flipH="1">
            <a:off x="491240" y="3121904"/>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4" name="Straight Connector 9"/>
          <p:cNvCxnSpPr/>
          <p:nvPr/>
        </p:nvCxnSpPr>
        <p:spPr>
          <a:xfrm flipH="1">
            <a:off x="1747829" y="3121904"/>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9"/>
          <p:cNvCxnSpPr/>
          <p:nvPr/>
        </p:nvCxnSpPr>
        <p:spPr>
          <a:xfrm>
            <a:off x="3542997" y="4232459"/>
            <a:ext cx="6210" cy="16561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7" name="Straight Connector 9"/>
          <p:cNvCxnSpPr>
            <a:stCxn id="39" idx="2"/>
          </p:cNvCxnSpPr>
          <p:nvPr/>
        </p:nvCxnSpPr>
        <p:spPr>
          <a:xfrm flipH="1">
            <a:off x="4689256" y="5389513"/>
            <a:ext cx="1182" cy="5577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9"/>
          <p:cNvCxnSpPr/>
          <p:nvPr/>
        </p:nvCxnSpPr>
        <p:spPr>
          <a:xfrm flipH="1">
            <a:off x="5830487" y="5330941"/>
            <a:ext cx="1182" cy="5577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276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784976" cy="6741368"/>
          </a:xfrm>
        </p:spPr>
        <p:txBody>
          <a:bodyPr/>
          <a:lstStyle/>
          <a:p>
            <a:pPr marL="0" indent="0">
              <a:buNone/>
            </a:pPr>
            <a:r>
              <a:rPr lang="tr-TR" dirty="0" smtClean="0"/>
              <a:t>A </a:t>
            </a:r>
            <a:r>
              <a:rPr lang="tr-TR" dirty="0" err="1" smtClean="0"/>
              <a:t>girl</a:t>
            </a:r>
            <a:r>
              <a:rPr lang="tr-TR" dirty="0" smtClean="0"/>
              <a:t> </a:t>
            </a:r>
            <a:r>
              <a:rPr lang="tr-TR" dirty="0" err="1" smtClean="0"/>
              <a:t>laughed</a:t>
            </a:r>
            <a:r>
              <a:rPr lang="tr-TR" dirty="0" smtClean="0"/>
              <a:t> at </a:t>
            </a:r>
            <a:r>
              <a:rPr lang="tr-TR" dirty="0" err="1" smtClean="0"/>
              <a:t>the</a:t>
            </a:r>
            <a:r>
              <a:rPr lang="tr-TR" dirty="0" smtClean="0"/>
              <a:t> </a:t>
            </a:r>
            <a:r>
              <a:rPr lang="tr-TR" dirty="0" err="1" smtClean="0"/>
              <a:t>monkey</a:t>
            </a:r>
            <a:r>
              <a:rPr lang="tr-TR" dirty="0" smtClean="0"/>
              <a:t>.</a:t>
            </a:r>
          </a:p>
          <a:p>
            <a:pPr marL="0" indent="0">
              <a:buNone/>
            </a:pPr>
            <a:r>
              <a:rPr lang="tr-TR" dirty="0"/>
              <a:t> </a:t>
            </a: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 a        </a:t>
            </a:r>
            <a:r>
              <a:rPr lang="tr-TR" dirty="0" err="1" smtClean="0"/>
              <a:t>girl</a:t>
            </a:r>
            <a:r>
              <a:rPr lang="tr-TR" dirty="0" smtClean="0"/>
              <a:t>  </a:t>
            </a:r>
            <a:r>
              <a:rPr lang="tr-TR" dirty="0" err="1" smtClean="0"/>
              <a:t>laughed</a:t>
            </a:r>
            <a:r>
              <a:rPr lang="tr-TR" dirty="0" smtClean="0"/>
              <a:t>    </a:t>
            </a:r>
            <a:r>
              <a:rPr lang="tr-TR" dirty="0"/>
              <a:t>at </a:t>
            </a:r>
            <a:r>
              <a:rPr lang="tr-TR" dirty="0" smtClean="0"/>
              <a:t>         </a:t>
            </a:r>
            <a:r>
              <a:rPr lang="tr-TR" dirty="0" err="1" smtClean="0"/>
              <a:t>the</a:t>
            </a:r>
            <a:r>
              <a:rPr lang="tr-TR" dirty="0" smtClean="0"/>
              <a:t>    </a:t>
            </a:r>
            <a:r>
              <a:rPr lang="tr-TR" dirty="0" err="1"/>
              <a:t>monkey</a:t>
            </a:r>
            <a:endParaRPr lang="tr-TR" dirty="0"/>
          </a:p>
        </p:txBody>
      </p:sp>
      <p:sp>
        <p:nvSpPr>
          <p:cNvPr id="5" name="Metin kutusu 4"/>
          <p:cNvSpPr txBox="1"/>
          <p:nvPr/>
        </p:nvSpPr>
        <p:spPr>
          <a:xfrm>
            <a:off x="737661" y="1246193"/>
            <a:ext cx="720080" cy="461665"/>
          </a:xfrm>
          <a:prstGeom prst="rect">
            <a:avLst/>
          </a:prstGeom>
          <a:noFill/>
        </p:spPr>
        <p:txBody>
          <a:bodyPr wrap="square" rtlCol="0">
            <a:spAutoFit/>
          </a:bodyPr>
          <a:lstStyle/>
          <a:p>
            <a:r>
              <a:rPr lang="en-US" sz="2400" dirty="0" smtClean="0"/>
              <a:t>NP</a:t>
            </a:r>
            <a:endParaRPr lang="tr-TR" sz="2400" dirty="0"/>
          </a:p>
        </p:txBody>
      </p:sp>
      <p:sp>
        <p:nvSpPr>
          <p:cNvPr id="6" name="Metin kutusu 5"/>
          <p:cNvSpPr txBox="1"/>
          <p:nvPr/>
        </p:nvSpPr>
        <p:spPr>
          <a:xfrm>
            <a:off x="79946" y="1968701"/>
            <a:ext cx="720080" cy="461665"/>
          </a:xfrm>
          <a:prstGeom prst="rect">
            <a:avLst/>
          </a:prstGeom>
          <a:noFill/>
        </p:spPr>
        <p:txBody>
          <a:bodyPr wrap="square" rtlCol="0">
            <a:spAutoFit/>
          </a:bodyPr>
          <a:lstStyle/>
          <a:p>
            <a:r>
              <a:rPr lang="en-US" sz="2400" dirty="0" err="1" smtClean="0"/>
              <a:t>Det</a:t>
            </a:r>
            <a:endParaRPr lang="tr-TR" sz="2400" dirty="0"/>
          </a:p>
        </p:txBody>
      </p:sp>
      <p:sp>
        <p:nvSpPr>
          <p:cNvPr id="7" name="Metin kutusu 6"/>
          <p:cNvSpPr txBox="1"/>
          <p:nvPr/>
        </p:nvSpPr>
        <p:spPr>
          <a:xfrm>
            <a:off x="1169910" y="1950923"/>
            <a:ext cx="720080" cy="461665"/>
          </a:xfrm>
          <a:prstGeom prst="rect">
            <a:avLst/>
          </a:prstGeom>
          <a:noFill/>
        </p:spPr>
        <p:txBody>
          <a:bodyPr wrap="square" rtlCol="0">
            <a:spAutoFit/>
          </a:bodyPr>
          <a:lstStyle/>
          <a:p>
            <a:r>
              <a:rPr lang="tr-TR" sz="2400" dirty="0" smtClean="0"/>
              <a:t>N</a:t>
            </a:r>
            <a:endParaRPr lang="tr-TR" sz="2400" dirty="0"/>
          </a:p>
        </p:txBody>
      </p:sp>
      <p:sp>
        <p:nvSpPr>
          <p:cNvPr id="8" name="Metin kutusu 7"/>
          <p:cNvSpPr txBox="1"/>
          <p:nvPr/>
        </p:nvSpPr>
        <p:spPr>
          <a:xfrm>
            <a:off x="2423683" y="1231618"/>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9" name="Metin kutusu 8"/>
          <p:cNvSpPr txBox="1"/>
          <p:nvPr/>
        </p:nvSpPr>
        <p:spPr>
          <a:xfrm>
            <a:off x="3168912" y="1889589"/>
            <a:ext cx="720080" cy="461665"/>
          </a:xfrm>
          <a:prstGeom prst="rect">
            <a:avLst/>
          </a:prstGeom>
          <a:noFill/>
        </p:spPr>
        <p:txBody>
          <a:bodyPr wrap="square" rtlCol="0">
            <a:spAutoFit/>
          </a:bodyPr>
          <a:lstStyle/>
          <a:p>
            <a:r>
              <a:rPr lang="tr-TR" sz="2400" dirty="0" smtClean="0"/>
              <a:t>PP</a:t>
            </a:r>
            <a:endParaRPr lang="tr-TR" sz="2400" dirty="0"/>
          </a:p>
        </p:txBody>
      </p:sp>
      <p:cxnSp>
        <p:nvCxnSpPr>
          <p:cNvPr id="10" name="Straight Connector 9"/>
          <p:cNvCxnSpPr/>
          <p:nvPr/>
        </p:nvCxnSpPr>
        <p:spPr>
          <a:xfrm flipH="1">
            <a:off x="964322" y="996855"/>
            <a:ext cx="408177" cy="2646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1409871" y="996855"/>
            <a:ext cx="1224290" cy="2646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V="1">
            <a:off x="455938" y="1602280"/>
            <a:ext cx="527360" cy="3549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943530" y="1606586"/>
            <a:ext cx="395200" cy="35061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flipV="1">
            <a:off x="5345331" y="2055988"/>
            <a:ext cx="5874" cy="676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2170842" y="2412588"/>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a:off x="3381407" y="2376463"/>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a:off x="3382401" y="2376463"/>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flipV="1">
            <a:off x="2184041" y="1551075"/>
            <a:ext cx="560363" cy="41762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1883566" y="1914798"/>
            <a:ext cx="720080" cy="461665"/>
          </a:xfrm>
          <a:prstGeom prst="rect">
            <a:avLst/>
          </a:prstGeom>
          <a:noFill/>
        </p:spPr>
        <p:txBody>
          <a:bodyPr wrap="square" rtlCol="0">
            <a:spAutoFit/>
          </a:bodyPr>
          <a:lstStyle/>
          <a:p>
            <a:r>
              <a:rPr lang="tr-TR" sz="2400" dirty="0" err="1" smtClean="0"/>
              <a:t>Vit</a:t>
            </a:r>
            <a:endParaRPr lang="tr-TR" sz="2400" dirty="0"/>
          </a:p>
        </p:txBody>
      </p:sp>
      <p:cxnSp>
        <p:nvCxnSpPr>
          <p:cNvPr id="20" name="Straight Connector 9"/>
          <p:cNvCxnSpPr/>
          <p:nvPr/>
        </p:nvCxnSpPr>
        <p:spPr>
          <a:xfrm flipH="1" flipV="1">
            <a:off x="2735301" y="1531926"/>
            <a:ext cx="613075" cy="3828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1" name="Metin kutusu 20"/>
          <p:cNvSpPr txBox="1"/>
          <p:nvPr/>
        </p:nvSpPr>
        <p:spPr>
          <a:xfrm>
            <a:off x="4145812" y="3096913"/>
            <a:ext cx="720080" cy="461665"/>
          </a:xfrm>
          <a:prstGeom prst="rect">
            <a:avLst/>
          </a:prstGeom>
          <a:noFill/>
        </p:spPr>
        <p:txBody>
          <a:bodyPr wrap="square" rtlCol="0">
            <a:spAutoFit/>
          </a:bodyPr>
          <a:lstStyle/>
          <a:p>
            <a:r>
              <a:rPr lang="en-US" sz="2400" dirty="0" smtClean="0"/>
              <a:t>NP</a:t>
            </a:r>
            <a:endParaRPr lang="tr-TR" sz="2400" dirty="0"/>
          </a:p>
        </p:txBody>
      </p:sp>
      <p:sp>
        <p:nvSpPr>
          <p:cNvPr id="22" name="Metin kutusu 21"/>
          <p:cNvSpPr txBox="1"/>
          <p:nvPr/>
        </p:nvSpPr>
        <p:spPr>
          <a:xfrm>
            <a:off x="3143763" y="3125078"/>
            <a:ext cx="720080" cy="461665"/>
          </a:xfrm>
          <a:prstGeom prst="rect">
            <a:avLst/>
          </a:prstGeom>
          <a:noFill/>
        </p:spPr>
        <p:txBody>
          <a:bodyPr wrap="square" rtlCol="0">
            <a:spAutoFit/>
          </a:bodyPr>
          <a:lstStyle/>
          <a:p>
            <a:r>
              <a:rPr lang="tr-TR" sz="2400" dirty="0"/>
              <a:t> </a:t>
            </a:r>
            <a:r>
              <a:rPr lang="en-US" sz="2400" dirty="0" smtClean="0"/>
              <a:t>P</a:t>
            </a:r>
            <a:endParaRPr lang="tr-TR" sz="2400" dirty="0"/>
          </a:p>
        </p:txBody>
      </p:sp>
      <p:cxnSp>
        <p:nvCxnSpPr>
          <p:cNvPr id="23" name="Straight Connector 9"/>
          <p:cNvCxnSpPr/>
          <p:nvPr/>
        </p:nvCxnSpPr>
        <p:spPr>
          <a:xfrm>
            <a:off x="4433444" y="3487316"/>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Metin kutusu 23"/>
          <p:cNvSpPr txBox="1"/>
          <p:nvPr/>
        </p:nvSpPr>
        <p:spPr>
          <a:xfrm>
            <a:off x="4145812" y="4296012"/>
            <a:ext cx="720080" cy="461665"/>
          </a:xfrm>
          <a:prstGeom prst="rect">
            <a:avLst/>
          </a:prstGeom>
          <a:noFill/>
        </p:spPr>
        <p:txBody>
          <a:bodyPr wrap="square" rtlCol="0">
            <a:spAutoFit/>
          </a:bodyPr>
          <a:lstStyle/>
          <a:p>
            <a:r>
              <a:rPr lang="en-US" sz="2400" dirty="0" err="1" smtClean="0"/>
              <a:t>Det</a:t>
            </a:r>
            <a:endParaRPr lang="tr-TR" sz="2400" dirty="0"/>
          </a:p>
        </p:txBody>
      </p:sp>
      <p:cxnSp>
        <p:nvCxnSpPr>
          <p:cNvPr id="25" name="Straight Connector 9"/>
          <p:cNvCxnSpPr/>
          <p:nvPr/>
        </p:nvCxnSpPr>
        <p:spPr>
          <a:xfrm>
            <a:off x="4463905" y="3504200"/>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6" name="Metin kutusu 25"/>
          <p:cNvSpPr txBox="1"/>
          <p:nvPr/>
        </p:nvSpPr>
        <p:spPr>
          <a:xfrm>
            <a:off x="5345331" y="4356170"/>
            <a:ext cx="720080" cy="461665"/>
          </a:xfrm>
          <a:prstGeom prst="rect">
            <a:avLst/>
          </a:prstGeom>
          <a:noFill/>
        </p:spPr>
        <p:txBody>
          <a:bodyPr wrap="square" rtlCol="0">
            <a:spAutoFit/>
          </a:bodyPr>
          <a:lstStyle/>
          <a:p>
            <a:r>
              <a:rPr lang="tr-TR" sz="2400" dirty="0" smtClean="0"/>
              <a:t>N</a:t>
            </a:r>
            <a:endParaRPr lang="tr-TR" sz="2400" dirty="0"/>
          </a:p>
        </p:txBody>
      </p:sp>
      <p:cxnSp>
        <p:nvCxnSpPr>
          <p:cNvPr id="27" name="Straight Connector 9"/>
          <p:cNvCxnSpPr/>
          <p:nvPr/>
        </p:nvCxnSpPr>
        <p:spPr>
          <a:xfrm flipH="1">
            <a:off x="434362" y="2505630"/>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flipH="1">
            <a:off x="1375367" y="2505630"/>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Straight Connector 9"/>
          <p:cNvCxnSpPr/>
          <p:nvPr/>
        </p:nvCxnSpPr>
        <p:spPr>
          <a:xfrm>
            <a:off x="3360261" y="3659195"/>
            <a:ext cx="6210" cy="16561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9"/>
          <p:cNvCxnSpPr>
            <a:stCxn id="24" idx="2"/>
          </p:cNvCxnSpPr>
          <p:nvPr/>
        </p:nvCxnSpPr>
        <p:spPr>
          <a:xfrm flipH="1">
            <a:off x="4504670" y="4757677"/>
            <a:ext cx="1182" cy="5577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p:cNvCxnSpPr/>
          <p:nvPr/>
        </p:nvCxnSpPr>
        <p:spPr>
          <a:xfrm flipH="1">
            <a:off x="5586590" y="4718376"/>
            <a:ext cx="1182" cy="5577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945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741368"/>
          </a:xfrm>
        </p:spPr>
        <p:txBody>
          <a:bodyPr/>
          <a:lstStyle/>
          <a:p>
            <a:pPr marL="0" indent="0">
              <a:buNone/>
            </a:pPr>
            <a:r>
              <a:rPr lang="tr-TR" dirty="0" smtClean="0"/>
              <a:t>A </a:t>
            </a:r>
            <a:r>
              <a:rPr lang="tr-TR" dirty="0" err="1" smtClean="0"/>
              <a:t>large</a:t>
            </a:r>
            <a:r>
              <a:rPr lang="tr-TR" dirty="0" smtClean="0"/>
              <a:t> </a:t>
            </a:r>
            <a:r>
              <a:rPr lang="tr-TR" dirty="0" err="1" smtClean="0"/>
              <a:t>fierce</a:t>
            </a:r>
            <a:r>
              <a:rPr lang="tr-TR" dirty="0" smtClean="0"/>
              <a:t> </a:t>
            </a:r>
            <a:r>
              <a:rPr lang="tr-TR" dirty="0" err="1" smtClean="0"/>
              <a:t>black</a:t>
            </a:r>
            <a:r>
              <a:rPr lang="tr-TR" dirty="0" smtClean="0"/>
              <a:t> </a:t>
            </a:r>
            <a:r>
              <a:rPr lang="tr-TR" dirty="0" err="1" smtClean="0"/>
              <a:t>dog</a:t>
            </a:r>
            <a:r>
              <a:rPr lang="tr-TR" dirty="0" smtClean="0"/>
              <a:t> </a:t>
            </a:r>
            <a:r>
              <a:rPr lang="tr-TR" dirty="0" err="1" smtClean="0"/>
              <a:t>looked</a:t>
            </a:r>
            <a:r>
              <a:rPr lang="tr-TR" dirty="0" smtClean="0"/>
              <a:t> </a:t>
            </a:r>
            <a:r>
              <a:rPr lang="tr-TR" dirty="0" err="1" smtClean="0"/>
              <a:t>out</a:t>
            </a:r>
            <a:r>
              <a:rPr lang="tr-TR" dirty="0" smtClean="0"/>
              <a:t> </a:t>
            </a:r>
            <a:r>
              <a:rPr lang="tr-TR" dirty="0" err="1" smtClean="0"/>
              <a:t>the</a:t>
            </a:r>
            <a:r>
              <a:rPr lang="tr-TR" dirty="0" smtClean="0"/>
              <a:t> </a:t>
            </a:r>
            <a:r>
              <a:rPr lang="tr-TR" dirty="0" err="1" smtClean="0"/>
              <a:t>window</a:t>
            </a:r>
            <a:r>
              <a:rPr lang="tr-TR" dirty="0" smtClean="0"/>
              <a:t>.</a:t>
            </a:r>
          </a:p>
          <a:p>
            <a:pPr marL="0" indent="0">
              <a:buNone/>
            </a:pP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2400" dirty="0" smtClean="0"/>
              <a:t>  a  </a:t>
            </a:r>
            <a:r>
              <a:rPr lang="tr-TR" sz="2400" dirty="0" err="1"/>
              <a:t>large</a:t>
            </a:r>
            <a:r>
              <a:rPr lang="tr-TR" sz="2400" dirty="0"/>
              <a:t> </a:t>
            </a:r>
            <a:r>
              <a:rPr lang="tr-TR" sz="2400" dirty="0" err="1"/>
              <a:t>fierce</a:t>
            </a:r>
            <a:r>
              <a:rPr lang="tr-TR" sz="2400" dirty="0"/>
              <a:t> </a:t>
            </a:r>
            <a:r>
              <a:rPr lang="tr-TR" sz="2400" dirty="0" err="1"/>
              <a:t>black</a:t>
            </a:r>
            <a:r>
              <a:rPr lang="tr-TR" sz="2400" dirty="0"/>
              <a:t> </a:t>
            </a:r>
            <a:r>
              <a:rPr lang="tr-TR" sz="2400" dirty="0" err="1"/>
              <a:t>dog</a:t>
            </a:r>
            <a:r>
              <a:rPr lang="tr-TR" sz="2400" dirty="0"/>
              <a:t> </a:t>
            </a:r>
            <a:r>
              <a:rPr lang="tr-TR" sz="2400" dirty="0" err="1"/>
              <a:t>looked</a:t>
            </a:r>
            <a:r>
              <a:rPr lang="tr-TR" sz="2400" dirty="0"/>
              <a:t> </a:t>
            </a:r>
            <a:r>
              <a:rPr lang="tr-TR" sz="2400" dirty="0" smtClean="0"/>
              <a:t>       </a:t>
            </a:r>
            <a:r>
              <a:rPr lang="tr-TR" sz="2400" dirty="0" err="1" smtClean="0"/>
              <a:t>out</a:t>
            </a:r>
            <a:r>
              <a:rPr lang="tr-TR" sz="2400" dirty="0" smtClean="0"/>
              <a:t>         </a:t>
            </a:r>
            <a:r>
              <a:rPr lang="tr-TR" sz="2400" dirty="0" err="1"/>
              <a:t>the</a:t>
            </a:r>
            <a:r>
              <a:rPr lang="tr-TR" sz="2400" dirty="0"/>
              <a:t> </a:t>
            </a:r>
            <a:r>
              <a:rPr lang="tr-TR" sz="2400" dirty="0" smtClean="0"/>
              <a:t>    </a:t>
            </a:r>
            <a:r>
              <a:rPr lang="tr-TR" sz="2400" dirty="0" err="1" smtClean="0"/>
              <a:t>window</a:t>
            </a:r>
            <a:r>
              <a:rPr lang="tr-TR" sz="2400" dirty="0"/>
              <a:t>.</a:t>
            </a:r>
          </a:p>
          <a:p>
            <a:pPr marL="0" indent="0">
              <a:buNone/>
            </a:pPr>
            <a:endParaRPr lang="tr-TR" dirty="0"/>
          </a:p>
        </p:txBody>
      </p:sp>
      <p:sp>
        <p:nvSpPr>
          <p:cNvPr id="33" name="Metin kutusu 32"/>
          <p:cNvSpPr txBox="1"/>
          <p:nvPr/>
        </p:nvSpPr>
        <p:spPr>
          <a:xfrm>
            <a:off x="737661" y="1246193"/>
            <a:ext cx="720080" cy="461665"/>
          </a:xfrm>
          <a:prstGeom prst="rect">
            <a:avLst/>
          </a:prstGeom>
          <a:noFill/>
        </p:spPr>
        <p:txBody>
          <a:bodyPr wrap="square" rtlCol="0">
            <a:spAutoFit/>
          </a:bodyPr>
          <a:lstStyle/>
          <a:p>
            <a:r>
              <a:rPr lang="en-US" sz="2400" dirty="0" smtClean="0"/>
              <a:t>NP</a:t>
            </a:r>
            <a:endParaRPr lang="tr-TR" sz="2400" dirty="0"/>
          </a:p>
        </p:txBody>
      </p:sp>
      <p:sp>
        <p:nvSpPr>
          <p:cNvPr id="34" name="Metin kutusu 33"/>
          <p:cNvSpPr txBox="1"/>
          <p:nvPr/>
        </p:nvSpPr>
        <p:spPr>
          <a:xfrm>
            <a:off x="79946" y="1968701"/>
            <a:ext cx="720080" cy="461665"/>
          </a:xfrm>
          <a:prstGeom prst="rect">
            <a:avLst/>
          </a:prstGeom>
          <a:noFill/>
        </p:spPr>
        <p:txBody>
          <a:bodyPr wrap="square" rtlCol="0">
            <a:spAutoFit/>
          </a:bodyPr>
          <a:lstStyle/>
          <a:p>
            <a:r>
              <a:rPr lang="en-US" sz="2400" dirty="0" err="1" smtClean="0"/>
              <a:t>Det</a:t>
            </a:r>
            <a:endParaRPr lang="tr-TR" sz="2400" dirty="0"/>
          </a:p>
        </p:txBody>
      </p:sp>
      <p:sp>
        <p:nvSpPr>
          <p:cNvPr id="35" name="Metin kutusu 34"/>
          <p:cNvSpPr txBox="1"/>
          <p:nvPr/>
        </p:nvSpPr>
        <p:spPr>
          <a:xfrm>
            <a:off x="764127" y="1968701"/>
            <a:ext cx="720080" cy="461665"/>
          </a:xfrm>
          <a:prstGeom prst="rect">
            <a:avLst/>
          </a:prstGeom>
          <a:noFill/>
        </p:spPr>
        <p:txBody>
          <a:bodyPr wrap="square" rtlCol="0">
            <a:spAutoFit/>
          </a:bodyPr>
          <a:lstStyle/>
          <a:p>
            <a:r>
              <a:rPr lang="tr-TR" sz="2400" dirty="0" err="1" smtClean="0"/>
              <a:t>Adj</a:t>
            </a:r>
            <a:endParaRPr lang="tr-TR" sz="2400" dirty="0"/>
          </a:p>
        </p:txBody>
      </p:sp>
      <p:sp>
        <p:nvSpPr>
          <p:cNvPr id="36" name="Metin kutusu 35"/>
          <p:cNvSpPr txBox="1"/>
          <p:nvPr/>
        </p:nvSpPr>
        <p:spPr>
          <a:xfrm>
            <a:off x="4317368" y="1261477"/>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37" name="Metin kutusu 36"/>
          <p:cNvSpPr txBox="1"/>
          <p:nvPr/>
        </p:nvSpPr>
        <p:spPr>
          <a:xfrm>
            <a:off x="5036051" y="1976339"/>
            <a:ext cx="720080" cy="461665"/>
          </a:xfrm>
          <a:prstGeom prst="rect">
            <a:avLst/>
          </a:prstGeom>
          <a:noFill/>
        </p:spPr>
        <p:txBody>
          <a:bodyPr wrap="square" rtlCol="0">
            <a:spAutoFit/>
          </a:bodyPr>
          <a:lstStyle/>
          <a:p>
            <a:r>
              <a:rPr lang="tr-TR" sz="2400" dirty="0" smtClean="0"/>
              <a:t>PP</a:t>
            </a:r>
            <a:endParaRPr lang="tr-TR" sz="2400" dirty="0"/>
          </a:p>
        </p:txBody>
      </p:sp>
      <p:cxnSp>
        <p:nvCxnSpPr>
          <p:cNvPr id="38" name="Straight Connector 9"/>
          <p:cNvCxnSpPr/>
          <p:nvPr/>
        </p:nvCxnSpPr>
        <p:spPr>
          <a:xfrm flipH="1">
            <a:off x="964322" y="996855"/>
            <a:ext cx="408177" cy="2646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9" name="Straight Connector 9"/>
          <p:cNvCxnSpPr/>
          <p:nvPr/>
        </p:nvCxnSpPr>
        <p:spPr>
          <a:xfrm flipH="1" flipV="1">
            <a:off x="1409871" y="996855"/>
            <a:ext cx="3162129" cy="2646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9"/>
          <p:cNvCxnSpPr/>
          <p:nvPr/>
        </p:nvCxnSpPr>
        <p:spPr>
          <a:xfrm flipV="1">
            <a:off x="455938" y="1602280"/>
            <a:ext cx="527360" cy="3549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1" name="Straight Connector 9"/>
          <p:cNvCxnSpPr>
            <a:stCxn id="35" idx="0"/>
          </p:cNvCxnSpPr>
          <p:nvPr/>
        </p:nvCxnSpPr>
        <p:spPr>
          <a:xfrm flipH="1" flipV="1">
            <a:off x="947910" y="1602281"/>
            <a:ext cx="176257" cy="3664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Straight Connector 9"/>
          <p:cNvCxnSpPr/>
          <p:nvPr/>
        </p:nvCxnSpPr>
        <p:spPr>
          <a:xfrm flipH="1" flipV="1">
            <a:off x="7212470" y="2142738"/>
            <a:ext cx="5874" cy="676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3" name="Straight Connector 9"/>
          <p:cNvCxnSpPr/>
          <p:nvPr/>
        </p:nvCxnSpPr>
        <p:spPr>
          <a:xfrm flipH="1">
            <a:off x="4037981" y="2499338"/>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4" name="Straight Connector 9"/>
          <p:cNvCxnSpPr/>
          <p:nvPr/>
        </p:nvCxnSpPr>
        <p:spPr>
          <a:xfrm>
            <a:off x="5248546" y="2463213"/>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9"/>
          <p:cNvCxnSpPr/>
          <p:nvPr/>
        </p:nvCxnSpPr>
        <p:spPr>
          <a:xfrm>
            <a:off x="5249540" y="2463213"/>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9"/>
          <p:cNvCxnSpPr/>
          <p:nvPr/>
        </p:nvCxnSpPr>
        <p:spPr>
          <a:xfrm flipV="1">
            <a:off x="4051180" y="1637825"/>
            <a:ext cx="560363" cy="41762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7" name="Metin kutusu 46"/>
          <p:cNvSpPr txBox="1"/>
          <p:nvPr/>
        </p:nvSpPr>
        <p:spPr>
          <a:xfrm>
            <a:off x="3841688" y="2001548"/>
            <a:ext cx="548498" cy="461665"/>
          </a:xfrm>
          <a:prstGeom prst="rect">
            <a:avLst/>
          </a:prstGeom>
          <a:noFill/>
        </p:spPr>
        <p:txBody>
          <a:bodyPr wrap="square" rtlCol="0">
            <a:spAutoFit/>
          </a:bodyPr>
          <a:lstStyle/>
          <a:p>
            <a:r>
              <a:rPr lang="tr-TR" sz="2400" dirty="0" err="1" smtClean="0"/>
              <a:t>Vt</a:t>
            </a:r>
            <a:endParaRPr lang="tr-TR" sz="2400" dirty="0"/>
          </a:p>
        </p:txBody>
      </p:sp>
      <p:cxnSp>
        <p:nvCxnSpPr>
          <p:cNvPr id="48" name="Straight Connector 9"/>
          <p:cNvCxnSpPr/>
          <p:nvPr/>
        </p:nvCxnSpPr>
        <p:spPr>
          <a:xfrm flipH="1" flipV="1">
            <a:off x="4602440" y="1618676"/>
            <a:ext cx="613075" cy="3828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9" name="Metin kutusu 48"/>
          <p:cNvSpPr txBox="1"/>
          <p:nvPr/>
        </p:nvSpPr>
        <p:spPr>
          <a:xfrm>
            <a:off x="6012951" y="3183663"/>
            <a:ext cx="720080" cy="461665"/>
          </a:xfrm>
          <a:prstGeom prst="rect">
            <a:avLst/>
          </a:prstGeom>
          <a:noFill/>
        </p:spPr>
        <p:txBody>
          <a:bodyPr wrap="square" rtlCol="0">
            <a:spAutoFit/>
          </a:bodyPr>
          <a:lstStyle/>
          <a:p>
            <a:r>
              <a:rPr lang="en-US" sz="2400" dirty="0" smtClean="0"/>
              <a:t>NP</a:t>
            </a:r>
            <a:endParaRPr lang="tr-TR" sz="2400" dirty="0"/>
          </a:p>
        </p:txBody>
      </p:sp>
      <p:sp>
        <p:nvSpPr>
          <p:cNvPr id="50" name="Metin kutusu 49"/>
          <p:cNvSpPr txBox="1"/>
          <p:nvPr/>
        </p:nvSpPr>
        <p:spPr>
          <a:xfrm>
            <a:off x="5010902" y="3211828"/>
            <a:ext cx="720080" cy="461665"/>
          </a:xfrm>
          <a:prstGeom prst="rect">
            <a:avLst/>
          </a:prstGeom>
          <a:noFill/>
        </p:spPr>
        <p:txBody>
          <a:bodyPr wrap="square" rtlCol="0">
            <a:spAutoFit/>
          </a:bodyPr>
          <a:lstStyle/>
          <a:p>
            <a:r>
              <a:rPr lang="tr-TR" sz="2400" dirty="0"/>
              <a:t> </a:t>
            </a:r>
            <a:r>
              <a:rPr lang="en-US" sz="2400" dirty="0" smtClean="0"/>
              <a:t>P</a:t>
            </a:r>
            <a:endParaRPr lang="tr-TR" sz="2400" dirty="0"/>
          </a:p>
        </p:txBody>
      </p:sp>
      <p:cxnSp>
        <p:nvCxnSpPr>
          <p:cNvPr id="51" name="Straight Connector 9"/>
          <p:cNvCxnSpPr/>
          <p:nvPr/>
        </p:nvCxnSpPr>
        <p:spPr>
          <a:xfrm>
            <a:off x="6300583" y="3574066"/>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52" name="Metin kutusu 51"/>
          <p:cNvSpPr txBox="1"/>
          <p:nvPr/>
        </p:nvSpPr>
        <p:spPr>
          <a:xfrm>
            <a:off x="6012951" y="4382762"/>
            <a:ext cx="720080" cy="461665"/>
          </a:xfrm>
          <a:prstGeom prst="rect">
            <a:avLst/>
          </a:prstGeom>
          <a:noFill/>
        </p:spPr>
        <p:txBody>
          <a:bodyPr wrap="square" rtlCol="0">
            <a:spAutoFit/>
          </a:bodyPr>
          <a:lstStyle/>
          <a:p>
            <a:r>
              <a:rPr lang="en-US" sz="2400" dirty="0" err="1" smtClean="0"/>
              <a:t>Det</a:t>
            </a:r>
            <a:endParaRPr lang="tr-TR" sz="2400" dirty="0"/>
          </a:p>
        </p:txBody>
      </p:sp>
      <p:cxnSp>
        <p:nvCxnSpPr>
          <p:cNvPr id="53" name="Straight Connector 9"/>
          <p:cNvCxnSpPr/>
          <p:nvPr/>
        </p:nvCxnSpPr>
        <p:spPr>
          <a:xfrm>
            <a:off x="6331044" y="3590950"/>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54" name="Metin kutusu 53"/>
          <p:cNvSpPr txBox="1"/>
          <p:nvPr/>
        </p:nvSpPr>
        <p:spPr>
          <a:xfrm>
            <a:off x="6018531" y="4357541"/>
            <a:ext cx="720080" cy="461665"/>
          </a:xfrm>
          <a:prstGeom prst="rect">
            <a:avLst/>
          </a:prstGeom>
          <a:noFill/>
        </p:spPr>
        <p:txBody>
          <a:bodyPr wrap="square" rtlCol="0">
            <a:spAutoFit/>
          </a:bodyPr>
          <a:lstStyle/>
          <a:p>
            <a:r>
              <a:rPr lang="tr-TR" sz="2400" dirty="0" smtClean="0"/>
              <a:t>N</a:t>
            </a:r>
            <a:endParaRPr lang="tr-TR" sz="2400" dirty="0"/>
          </a:p>
        </p:txBody>
      </p:sp>
      <p:cxnSp>
        <p:nvCxnSpPr>
          <p:cNvPr id="55" name="Straight Connector 9"/>
          <p:cNvCxnSpPr/>
          <p:nvPr/>
        </p:nvCxnSpPr>
        <p:spPr>
          <a:xfrm flipH="1">
            <a:off x="434362" y="2505630"/>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6" name="Straight Connector 9"/>
          <p:cNvCxnSpPr/>
          <p:nvPr/>
        </p:nvCxnSpPr>
        <p:spPr>
          <a:xfrm flipH="1">
            <a:off x="1036038" y="2499337"/>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7" name="Straight Connector 9"/>
          <p:cNvCxnSpPr/>
          <p:nvPr/>
        </p:nvCxnSpPr>
        <p:spPr>
          <a:xfrm>
            <a:off x="5227400" y="3745945"/>
            <a:ext cx="6210" cy="16561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p:cNvCxnSpPr>
            <a:stCxn id="52" idx="2"/>
          </p:cNvCxnSpPr>
          <p:nvPr/>
        </p:nvCxnSpPr>
        <p:spPr>
          <a:xfrm flipH="1">
            <a:off x="6371809" y="4844427"/>
            <a:ext cx="1182" cy="5577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9" name="Straight Connector 9"/>
          <p:cNvCxnSpPr/>
          <p:nvPr/>
        </p:nvCxnSpPr>
        <p:spPr>
          <a:xfrm flipH="1">
            <a:off x="7453729" y="4805126"/>
            <a:ext cx="1182" cy="5577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4" name="Straight Connector 9"/>
          <p:cNvCxnSpPr/>
          <p:nvPr/>
        </p:nvCxnSpPr>
        <p:spPr>
          <a:xfrm flipH="1" flipV="1">
            <a:off x="964322" y="1602280"/>
            <a:ext cx="725111" cy="3549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67" name="Metin kutusu 66"/>
          <p:cNvSpPr txBox="1"/>
          <p:nvPr/>
        </p:nvSpPr>
        <p:spPr>
          <a:xfrm>
            <a:off x="1456649" y="1980206"/>
            <a:ext cx="720080" cy="461665"/>
          </a:xfrm>
          <a:prstGeom prst="rect">
            <a:avLst/>
          </a:prstGeom>
          <a:noFill/>
        </p:spPr>
        <p:txBody>
          <a:bodyPr wrap="square" rtlCol="0">
            <a:spAutoFit/>
          </a:bodyPr>
          <a:lstStyle/>
          <a:p>
            <a:r>
              <a:rPr lang="tr-TR" sz="2400" dirty="0" err="1" smtClean="0"/>
              <a:t>Adj</a:t>
            </a:r>
            <a:endParaRPr lang="tr-TR" sz="2400" dirty="0"/>
          </a:p>
        </p:txBody>
      </p:sp>
      <p:cxnSp>
        <p:nvCxnSpPr>
          <p:cNvPr id="68" name="Straight Connector 9"/>
          <p:cNvCxnSpPr/>
          <p:nvPr/>
        </p:nvCxnSpPr>
        <p:spPr>
          <a:xfrm flipH="1" flipV="1">
            <a:off x="960259" y="1598557"/>
            <a:ext cx="1529946" cy="38164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70" name="Metin kutusu 69"/>
          <p:cNvSpPr txBox="1"/>
          <p:nvPr/>
        </p:nvSpPr>
        <p:spPr>
          <a:xfrm>
            <a:off x="2176729" y="1978229"/>
            <a:ext cx="720080" cy="461665"/>
          </a:xfrm>
          <a:prstGeom prst="rect">
            <a:avLst/>
          </a:prstGeom>
          <a:noFill/>
        </p:spPr>
        <p:txBody>
          <a:bodyPr wrap="square" rtlCol="0">
            <a:spAutoFit/>
          </a:bodyPr>
          <a:lstStyle/>
          <a:p>
            <a:r>
              <a:rPr lang="tr-TR" sz="2400" dirty="0" err="1" smtClean="0"/>
              <a:t>Adj</a:t>
            </a:r>
            <a:endParaRPr lang="tr-TR" sz="2400" dirty="0"/>
          </a:p>
        </p:txBody>
      </p:sp>
      <p:cxnSp>
        <p:nvCxnSpPr>
          <p:cNvPr id="71" name="Straight Connector 9"/>
          <p:cNvCxnSpPr/>
          <p:nvPr/>
        </p:nvCxnSpPr>
        <p:spPr>
          <a:xfrm flipH="1" flipV="1">
            <a:off x="960261" y="1616480"/>
            <a:ext cx="2081204" cy="32614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75" name="Metin kutusu 74"/>
          <p:cNvSpPr txBox="1"/>
          <p:nvPr/>
        </p:nvSpPr>
        <p:spPr>
          <a:xfrm>
            <a:off x="2899866" y="1978228"/>
            <a:ext cx="389622" cy="461665"/>
          </a:xfrm>
          <a:prstGeom prst="rect">
            <a:avLst/>
          </a:prstGeom>
          <a:noFill/>
        </p:spPr>
        <p:txBody>
          <a:bodyPr wrap="square" rtlCol="0">
            <a:spAutoFit/>
          </a:bodyPr>
          <a:lstStyle/>
          <a:p>
            <a:r>
              <a:rPr lang="tr-TR" sz="2400" dirty="0" smtClean="0"/>
              <a:t>N</a:t>
            </a:r>
            <a:endParaRPr lang="tr-TR" sz="2400" dirty="0"/>
          </a:p>
        </p:txBody>
      </p:sp>
      <p:cxnSp>
        <p:nvCxnSpPr>
          <p:cNvPr id="80" name="Straight Connector 9"/>
          <p:cNvCxnSpPr/>
          <p:nvPr/>
        </p:nvCxnSpPr>
        <p:spPr>
          <a:xfrm flipH="1">
            <a:off x="1829158" y="2499337"/>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1" name="Straight Connector 9"/>
          <p:cNvCxnSpPr/>
          <p:nvPr/>
        </p:nvCxnSpPr>
        <p:spPr>
          <a:xfrm flipH="1">
            <a:off x="2567723" y="2526696"/>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2" name="Straight Connector 9"/>
          <p:cNvCxnSpPr/>
          <p:nvPr/>
        </p:nvCxnSpPr>
        <p:spPr>
          <a:xfrm flipH="1">
            <a:off x="3111520" y="2475500"/>
            <a:ext cx="3738" cy="28253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1365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856984" cy="6552728"/>
          </a:xfrm>
        </p:spPr>
        <p:txBody>
          <a:bodyPr/>
          <a:lstStyle/>
          <a:p>
            <a:pPr marL="0" indent="0">
              <a:buNone/>
            </a:pPr>
            <a:r>
              <a:rPr lang="tr-TR" dirty="0" err="1" smtClean="0"/>
              <a:t>The</a:t>
            </a:r>
            <a:r>
              <a:rPr lang="tr-TR" dirty="0" smtClean="0"/>
              <a:t> </a:t>
            </a:r>
            <a:r>
              <a:rPr lang="tr-TR" dirty="0" err="1" smtClean="0"/>
              <a:t>man</a:t>
            </a:r>
            <a:r>
              <a:rPr lang="tr-TR" dirty="0" smtClean="0"/>
              <a:t> in </a:t>
            </a:r>
            <a:r>
              <a:rPr lang="tr-TR" dirty="0" err="1" smtClean="0"/>
              <a:t>the</a:t>
            </a:r>
            <a:r>
              <a:rPr lang="tr-TR" dirty="0" smtClean="0"/>
              <a:t> </a:t>
            </a:r>
            <a:r>
              <a:rPr lang="tr-TR" dirty="0" err="1" smtClean="0"/>
              <a:t>kitchen</a:t>
            </a:r>
            <a:r>
              <a:rPr lang="tr-TR" dirty="0" smtClean="0"/>
              <a:t> </a:t>
            </a:r>
            <a:r>
              <a:rPr lang="tr-TR" dirty="0" err="1" smtClean="0"/>
              <a:t>drives</a:t>
            </a:r>
            <a:r>
              <a:rPr lang="tr-TR" dirty="0" smtClean="0"/>
              <a:t> a </a:t>
            </a:r>
            <a:r>
              <a:rPr lang="tr-TR" dirty="0" err="1" smtClean="0"/>
              <a:t>truck</a:t>
            </a:r>
            <a:r>
              <a:rPr lang="tr-TR" dirty="0" smtClean="0"/>
              <a:t>.</a:t>
            </a:r>
          </a:p>
          <a:p>
            <a:pPr marL="0" indent="0">
              <a:buNone/>
            </a:pPr>
            <a:r>
              <a:rPr lang="tr-TR" dirty="0"/>
              <a:t> </a:t>
            </a: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sz="2400" dirty="0" smtClean="0"/>
          </a:p>
          <a:p>
            <a:pPr marL="0" indent="0">
              <a:buNone/>
            </a:pPr>
            <a:r>
              <a:rPr lang="tr-TR" sz="2400" dirty="0" smtClean="0"/>
              <a:t> </a:t>
            </a:r>
            <a:r>
              <a:rPr lang="tr-TR" sz="2400" dirty="0" err="1" smtClean="0"/>
              <a:t>the</a:t>
            </a:r>
            <a:r>
              <a:rPr lang="tr-TR" sz="2400" dirty="0" smtClean="0"/>
              <a:t> </a:t>
            </a:r>
            <a:r>
              <a:rPr lang="tr-TR" sz="2400" dirty="0" err="1" smtClean="0"/>
              <a:t>man</a:t>
            </a:r>
            <a:r>
              <a:rPr lang="tr-TR" sz="2400" dirty="0" smtClean="0"/>
              <a:t>    </a:t>
            </a:r>
            <a:r>
              <a:rPr lang="tr-TR" sz="2400" dirty="0"/>
              <a:t>in </a:t>
            </a:r>
            <a:r>
              <a:rPr lang="tr-TR" sz="2400" dirty="0" smtClean="0"/>
              <a:t>     </a:t>
            </a:r>
            <a:r>
              <a:rPr lang="tr-TR" sz="2400" dirty="0" err="1" smtClean="0"/>
              <a:t>the</a:t>
            </a:r>
            <a:r>
              <a:rPr lang="tr-TR" sz="2400" dirty="0" smtClean="0"/>
              <a:t> </a:t>
            </a:r>
            <a:r>
              <a:rPr lang="tr-TR" sz="2800" dirty="0" err="1" smtClean="0"/>
              <a:t>kitchen</a:t>
            </a:r>
            <a:r>
              <a:rPr lang="tr-TR" sz="2800" dirty="0" smtClean="0"/>
              <a:t>      </a:t>
            </a:r>
            <a:r>
              <a:rPr lang="tr-TR" sz="2400" dirty="0" smtClean="0"/>
              <a:t> </a:t>
            </a:r>
            <a:r>
              <a:rPr lang="tr-TR" sz="2400" dirty="0" err="1" smtClean="0"/>
              <a:t>drives</a:t>
            </a:r>
            <a:r>
              <a:rPr lang="tr-TR" sz="2400" dirty="0" smtClean="0"/>
              <a:t>         a         </a:t>
            </a:r>
            <a:r>
              <a:rPr lang="tr-TR" sz="2400" dirty="0" err="1"/>
              <a:t>truck</a:t>
            </a:r>
            <a:r>
              <a:rPr lang="tr-TR" sz="2400" dirty="0"/>
              <a:t>.</a:t>
            </a:r>
          </a:p>
          <a:p>
            <a:pPr marL="0" indent="0">
              <a:buNone/>
            </a:pPr>
            <a:endParaRPr lang="tr-TR" dirty="0"/>
          </a:p>
        </p:txBody>
      </p:sp>
      <p:sp>
        <p:nvSpPr>
          <p:cNvPr id="5" name="Metin kutusu 4"/>
          <p:cNvSpPr txBox="1"/>
          <p:nvPr/>
        </p:nvSpPr>
        <p:spPr>
          <a:xfrm>
            <a:off x="737661" y="1246193"/>
            <a:ext cx="720080" cy="461665"/>
          </a:xfrm>
          <a:prstGeom prst="rect">
            <a:avLst/>
          </a:prstGeom>
          <a:noFill/>
        </p:spPr>
        <p:txBody>
          <a:bodyPr wrap="square" rtlCol="0">
            <a:spAutoFit/>
          </a:bodyPr>
          <a:lstStyle/>
          <a:p>
            <a:r>
              <a:rPr lang="en-US" sz="2400" dirty="0" smtClean="0"/>
              <a:t>NP</a:t>
            </a:r>
            <a:endParaRPr lang="tr-TR" sz="2400" dirty="0"/>
          </a:p>
        </p:txBody>
      </p:sp>
      <p:sp>
        <p:nvSpPr>
          <p:cNvPr id="6" name="Metin kutusu 5"/>
          <p:cNvSpPr txBox="1"/>
          <p:nvPr/>
        </p:nvSpPr>
        <p:spPr>
          <a:xfrm>
            <a:off x="87794" y="2931331"/>
            <a:ext cx="720080" cy="461665"/>
          </a:xfrm>
          <a:prstGeom prst="rect">
            <a:avLst/>
          </a:prstGeom>
          <a:noFill/>
        </p:spPr>
        <p:txBody>
          <a:bodyPr wrap="square" rtlCol="0">
            <a:spAutoFit/>
          </a:bodyPr>
          <a:lstStyle/>
          <a:p>
            <a:r>
              <a:rPr lang="en-US" sz="2400" dirty="0" err="1" smtClean="0"/>
              <a:t>Det</a:t>
            </a:r>
            <a:endParaRPr lang="tr-TR" sz="2400" dirty="0"/>
          </a:p>
        </p:txBody>
      </p:sp>
      <p:sp>
        <p:nvSpPr>
          <p:cNvPr id="7" name="Metin kutusu 6"/>
          <p:cNvSpPr txBox="1"/>
          <p:nvPr/>
        </p:nvSpPr>
        <p:spPr>
          <a:xfrm>
            <a:off x="799442" y="2939747"/>
            <a:ext cx="720080" cy="461665"/>
          </a:xfrm>
          <a:prstGeom prst="rect">
            <a:avLst/>
          </a:prstGeom>
          <a:noFill/>
        </p:spPr>
        <p:txBody>
          <a:bodyPr wrap="square" rtlCol="0">
            <a:spAutoFit/>
          </a:bodyPr>
          <a:lstStyle/>
          <a:p>
            <a:r>
              <a:rPr lang="tr-TR" sz="2400" dirty="0" smtClean="0"/>
              <a:t>N</a:t>
            </a:r>
            <a:endParaRPr lang="tr-TR" sz="2400" dirty="0"/>
          </a:p>
        </p:txBody>
      </p:sp>
      <p:sp>
        <p:nvSpPr>
          <p:cNvPr id="8" name="Metin kutusu 7"/>
          <p:cNvSpPr txBox="1"/>
          <p:nvPr/>
        </p:nvSpPr>
        <p:spPr>
          <a:xfrm>
            <a:off x="5200115" y="1259636"/>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9" name="Metin kutusu 8"/>
          <p:cNvSpPr txBox="1"/>
          <p:nvPr/>
        </p:nvSpPr>
        <p:spPr>
          <a:xfrm>
            <a:off x="5945344" y="1917607"/>
            <a:ext cx="720080" cy="461665"/>
          </a:xfrm>
          <a:prstGeom prst="rect">
            <a:avLst/>
          </a:prstGeom>
          <a:noFill/>
        </p:spPr>
        <p:txBody>
          <a:bodyPr wrap="square" rtlCol="0">
            <a:spAutoFit/>
          </a:bodyPr>
          <a:lstStyle/>
          <a:p>
            <a:r>
              <a:rPr lang="tr-TR" sz="2400" dirty="0"/>
              <a:t>N</a:t>
            </a:r>
            <a:r>
              <a:rPr lang="tr-TR" sz="2400" dirty="0" smtClean="0"/>
              <a:t>P</a:t>
            </a:r>
            <a:endParaRPr lang="tr-TR" sz="2400" dirty="0"/>
          </a:p>
        </p:txBody>
      </p:sp>
      <p:cxnSp>
        <p:nvCxnSpPr>
          <p:cNvPr id="10" name="Straight Connector 9"/>
          <p:cNvCxnSpPr/>
          <p:nvPr/>
        </p:nvCxnSpPr>
        <p:spPr>
          <a:xfrm flipH="1">
            <a:off x="964322" y="996855"/>
            <a:ext cx="408177" cy="2646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a:stCxn id="8" idx="0"/>
          </p:cNvCxnSpPr>
          <p:nvPr/>
        </p:nvCxnSpPr>
        <p:spPr>
          <a:xfrm flipH="1" flipV="1">
            <a:off x="1409871" y="996856"/>
            <a:ext cx="4150284" cy="2627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V="1">
            <a:off x="455938" y="1602280"/>
            <a:ext cx="527360" cy="35491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943530" y="1606586"/>
            <a:ext cx="795934" cy="3110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flipV="1">
            <a:off x="8121763" y="2084006"/>
            <a:ext cx="5874" cy="6769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4951013" y="2440606"/>
            <a:ext cx="27205" cy="337910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a:off x="6157839" y="2404481"/>
            <a:ext cx="0" cy="7305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a:off x="6158833" y="2404481"/>
            <a:ext cx="1023885" cy="741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flipV="1">
            <a:off x="4960473" y="1579093"/>
            <a:ext cx="560363" cy="41762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4640808" y="1958546"/>
            <a:ext cx="720080" cy="461665"/>
          </a:xfrm>
          <a:prstGeom prst="rect">
            <a:avLst/>
          </a:prstGeom>
          <a:noFill/>
        </p:spPr>
        <p:txBody>
          <a:bodyPr wrap="square" rtlCol="0">
            <a:spAutoFit/>
          </a:bodyPr>
          <a:lstStyle/>
          <a:p>
            <a:r>
              <a:rPr lang="tr-TR" sz="2400" dirty="0" err="1" smtClean="0"/>
              <a:t>Vt</a:t>
            </a:r>
            <a:endParaRPr lang="tr-TR" sz="2400" dirty="0"/>
          </a:p>
        </p:txBody>
      </p:sp>
      <p:cxnSp>
        <p:nvCxnSpPr>
          <p:cNvPr id="20" name="Straight Connector 9"/>
          <p:cNvCxnSpPr/>
          <p:nvPr/>
        </p:nvCxnSpPr>
        <p:spPr>
          <a:xfrm flipH="1" flipV="1">
            <a:off x="5511733" y="1559944"/>
            <a:ext cx="613075" cy="3828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9"/>
          <p:cNvCxnSpPr/>
          <p:nvPr/>
        </p:nvCxnSpPr>
        <p:spPr>
          <a:xfrm flipH="1">
            <a:off x="7182718" y="3515334"/>
            <a:ext cx="27158" cy="229329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Metin kutusu 23"/>
          <p:cNvSpPr txBox="1"/>
          <p:nvPr/>
        </p:nvSpPr>
        <p:spPr>
          <a:xfrm>
            <a:off x="5831168" y="3147800"/>
            <a:ext cx="720080" cy="461665"/>
          </a:xfrm>
          <a:prstGeom prst="rect">
            <a:avLst/>
          </a:prstGeom>
          <a:noFill/>
        </p:spPr>
        <p:txBody>
          <a:bodyPr wrap="square" rtlCol="0">
            <a:spAutoFit/>
          </a:bodyPr>
          <a:lstStyle/>
          <a:p>
            <a:r>
              <a:rPr lang="en-US" sz="2400" dirty="0" err="1" smtClean="0"/>
              <a:t>Det</a:t>
            </a:r>
            <a:endParaRPr lang="tr-TR" sz="2400" dirty="0"/>
          </a:p>
        </p:txBody>
      </p:sp>
      <p:sp>
        <p:nvSpPr>
          <p:cNvPr id="26" name="Metin kutusu 25"/>
          <p:cNvSpPr txBox="1"/>
          <p:nvPr/>
        </p:nvSpPr>
        <p:spPr>
          <a:xfrm>
            <a:off x="7032199" y="3115633"/>
            <a:ext cx="720080" cy="461665"/>
          </a:xfrm>
          <a:prstGeom prst="rect">
            <a:avLst/>
          </a:prstGeom>
          <a:noFill/>
        </p:spPr>
        <p:txBody>
          <a:bodyPr wrap="square" rtlCol="0">
            <a:spAutoFit/>
          </a:bodyPr>
          <a:lstStyle/>
          <a:p>
            <a:r>
              <a:rPr lang="tr-TR" sz="2400" dirty="0" smtClean="0"/>
              <a:t>N</a:t>
            </a:r>
            <a:endParaRPr lang="tr-TR" sz="2400" dirty="0"/>
          </a:p>
        </p:txBody>
      </p:sp>
      <p:cxnSp>
        <p:nvCxnSpPr>
          <p:cNvPr id="29" name="Straight Connector 9"/>
          <p:cNvCxnSpPr/>
          <p:nvPr/>
        </p:nvCxnSpPr>
        <p:spPr>
          <a:xfrm flipH="1">
            <a:off x="6124808" y="3687213"/>
            <a:ext cx="11885" cy="205881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Metin kutusu 31"/>
          <p:cNvSpPr txBox="1"/>
          <p:nvPr/>
        </p:nvSpPr>
        <p:spPr>
          <a:xfrm>
            <a:off x="145585" y="1947686"/>
            <a:ext cx="720080" cy="461665"/>
          </a:xfrm>
          <a:prstGeom prst="rect">
            <a:avLst/>
          </a:prstGeom>
          <a:noFill/>
        </p:spPr>
        <p:txBody>
          <a:bodyPr wrap="square" rtlCol="0">
            <a:spAutoFit/>
          </a:bodyPr>
          <a:lstStyle/>
          <a:p>
            <a:r>
              <a:rPr lang="en-US" sz="2400" dirty="0" smtClean="0"/>
              <a:t>NP</a:t>
            </a:r>
            <a:endParaRPr lang="tr-TR" sz="2400" dirty="0"/>
          </a:p>
        </p:txBody>
      </p:sp>
      <p:sp>
        <p:nvSpPr>
          <p:cNvPr id="34" name="Metin kutusu 33"/>
          <p:cNvSpPr txBox="1"/>
          <p:nvPr/>
        </p:nvSpPr>
        <p:spPr>
          <a:xfrm>
            <a:off x="1507340" y="1934565"/>
            <a:ext cx="720080" cy="461665"/>
          </a:xfrm>
          <a:prstGeom prst="rect">
            <a:avLst/>
          </a:prstGeom>
          <a:noFill/>
        </p:spPr>
        <p:txBody>
          <a:bodyPr wrap="square" rtlCol="0">
            <a:spAutoFit/>
          </a:bodyPr>
          <a:lstStyle/>
          <a:p>
            <a:r>
              <a:rPr lang="tr-TR" sz="2400" dirty="0" smtClean="0"/>
              <a:t>PP</a:t>
            </a:r>
            <a:endParaRPr lang="tr-TR" sz="2400" dirty="0"/>
          </a:p>
        </p:txBody>
      </p:sp>
      <p:sp>
        <p:nvSpPr>
          <p:cNvPr id="35" name="Metin kutusu 34"/>
          <p:cNvSpPr txBox="1"/>
          <p:nvPr/>
        </p:nvSpPr>
        <p:spPr>
          <a:xfrm>
            <a:off x="2479377" y="2908890"/>
            <a:ext cx="720080" cy="461665"/>
          </a:xfrm>
          <a:prstGeom prst="rect">
            <a:avLst/>
          </a:prstGeom>
          <a:noFill/>
        </p:spPr>
        <p:txBody>
          <a:bodyPr wrap="square" rtlCol="0">
            <a:spAutoFit/>
          </a:bodyPr>
          <a:lstStyle/>
          <a:p>
            <a:r>
              <a:rPr lang="en-US" sz="2400" dirty="0" smtClean="0"/>
              <a:t>NP</a:t>
            </a:r>
            <a:endParaRPr lang="tr-TR" sz="2400" dirty="0"/>
          </a:p>
        </p:txBody>
      </p:sp>
      <p:sp>
        <p:nvSpPr>
          <p:cNvPr id="36" name="Metin kutusu 35"/>
          <p:cNvSpPr txBox="1"/>
          <p:nvPr/>
        </p:nvSpPr>
        <p:spPr>
          <a:xfrm>
            <a:off x="1532227" y="2911934"/>
            <a:ext cx="720080" cy="461665"/>
          </a:xfrm>
          <a:prstGeom prst="rect">
            <a:avLst/>
          </a:prstGeom>
          <a:noFill/>
        </p:spPr>
        <p:txBody>
          <a:bodyPr wrap="square" rtlCol="0">
            <a:spAutoFit/>
          </a:bodyPr>
          <a:lstStyle/>
          <a:p>
            <a:r>
              <a:rPr lang="tr-TR" sz="2400" dirty="0"/>
              <a:t> </a:t>
            </a:r>
            <a:r>
              <a:rPr lang="en-US" sz="2400" dirty="0" smtClean="0"/>
              <a:t>P</a:t>
            </a:r>
            <a:endParaRPr lang="tr-TR" sz="2400" dirty="0"/>
          </a:p>
        </p:txBody>
      </p:sp>
      <p:sp>
        <p:nvSpPr>
          <p:cNvPr id="37" name="Metin kutusu 36"/>
          <p:cNvSpPr txBox="1"/>
          <p:nvPr/>
        </p:nvSpPr>
        <p:spPr>
          <a:xfrm>
            <a:off x="2230363" y="3814486"/>
            <a:ext cx="720080" cy="461665"/>
          </a:xfrm>
          <a:prstGeom prst="rect">
            <a:avLst/>
          </a:prstGeom>
          <a:noFill/>
        </p:spPr>
        <p:txBody>
          <a:bodyPr wrap="square" rtlCol="0">
            <a:spAutoFit/>
          </a:bodyPr>
          <a:lstStyle/>
          <a:p>
            <a:r>
              <a:rPr lang="en-US" sz="2400" dirty="0" err="1" smtClean="0"/>
              <a:t>Det</a:t>
            </a:r>
            <a:endParaRPr lang="tr-TR" sz="2400" dirty="0"/>
          </a:p>
        </p:txBody>
      </p:sp>
      <p:sp>
        <p:nvSpPr>
          <p:cNvPr id="38" name="Metin kutusu 37"/>
          <p:cNvSpPr txBox="1"/>
          <p:nvPr/>
        </p:nvSpPr>
        <p:spPr>
          <a:xfrm>
            <a:off x="2942011" y="3822902"/>
            <a:ext cx="720080" cy="461665"/>
          </a:xfrm>
          <a:prstGeom prst="rect">
            <a:avLst/>
          </a:prstGeom>
          <a:noFill/>
        </p:spPr>
        <p:txBody>
          <a:bodyPr wrap="square" rtlCol="0">
            <a:spAutoFit/>
          </a:bodyPr>
          <a:lstStyle/>
          <a:p>
            <a:r>
              <a:rPr lang="tr-TR" sz="2400" dirty="0" smtClean="0"/>
              <a:t>N</a:t>
            </a:r>
            <a:endParaRPr lang="tr-TR" sz="2400" dirty="0"/>
          </a:p>
        </p:txBody>
      </p:sp>
      <p:cxnSp>
        <p:nvCxnSpPr>
          <p:cNvPr id="39" name="Straight Connector 9"/>
          <p:cNvCxnSpPr>
            <a:endCxn id="6" idx="0"/>
          </p:cNvCxnSpPr>
          <p:nvPr/>
        </p:nvCxnSpPr>
        <p:spPr>
          <a:xfrm>
            <a:off x="422706" y="2315089"/>
            <a:ext cx="25128" cy="61624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1" name="Straight Connector 9"/>
          <p:cNvCxnSpPr/>
          <p:nvPr/>
        </p:nvCxnSpPr>
        <p:spPr>
          <a:xfrm>
            <a:off x="410801" y="2297217"/>
            <a:ext cx="580352" cy="63411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9"/>
          <p:cNvCxnSpPr/>
          <p:nvPr/>
        </p:nvCxnSpPr>
        <p:spPr>
          <a:xfrm>
            <a:off x="1738852" y="2280312"/>
            <a:ext cx="951448" cy="62320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7" name="Straight Connector 9"/>
          <p:cNvCxnSpPr/>
          <p:nvPr/>
        </p:nvCxnSpPr>
        <p:spPr>
          <a:xfrm>
            <a:off x="1758695" y="2280312"/>
            <a:ext cx="0" cy="65101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9"/>
          <p:cNvCxnSpPr>
            <a:endCxn id="37" idx="0"/>
          </p:cNvCxnSpPr>
          <p:nvPr/>
        </p:nvCxnSpPr>
        <p:spPr>
          <a:xfrm flipH="1">
            <a:off x="2590403" y="3232500"/>
            <a:ext cx="219342" cy="58198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1" name="Straight Connector 9"/>
          <p:cNvCxnSpPr/>
          <p:nvPr/>
        </p:nvCxnSpPr>
        <p:spPr>
          <a:xfrm>
            <a:off x="2794325" y="3218436"/>
            <a:ext cx="234451" cy="60446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4" name="Straight Connector 9"/>
          <p:cNvCxnSpPr/>
          <p:nvPr/>
        </p:nvCxnSpPr>
        <p:spPr>
          <a:xfrm flipH="1">
            <a:off x="435270" y="3378632"/>
            <a:ext cx="36727" cy="23673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6" name="Straight Connector 9"/>
          <p:cNvCxnSpPr/>
          <p:nvPr/>
        </p:nvCxnSpPr>
        <p:spPr>
          <a:xfrm flipH="1">
            <a:off x="1035959" y="3378632"/>
            <a:ext cx="36727" cy="23673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7" name="Straight Connector 9"/>
          <p:cNvCxnSpPr/>
          <p:nvPr/>
        </p:nvCxnSpPr>
        <p:spPr>
          <a:xfrm flipH="1">
            <a:off x="1728228" y="3382015"/>
            <a:ext cx="36727" cy="23673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p:cNvCxnSpPr/>
          <p:nvPr/>
        </p:nvCxnSpPr>
        <p:spPr>
          <a:xfrm flipH="1">
            <a:off x="2609612" y="4202467"/>
            <a:ext cx="2057" cy="16172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0" name="Straight Connector 9"/>
          <p:cNvCxnSpPr/>
          <p:nvPr/>
        </p:nvCxnSpPr>
        <p:spPr>
          <a:xfrm flipH="1">
            <a:off x="3152984" y="4191385"/>
            <a:ext cx="2057" cy="16172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405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34481" y="332656"/>
            <a:ext cx="8229600" cy="1143000"/>
          </a:xfrm>
        </p:spPr>
        <p:txBody>
          <a:bodyPr/>
          <a:lstStyle/>
          <a:p>
            <a:r>
              <a:rPr lang="tr-TR" dirty="0" err="1" smtClean="0"/>
              <a:t>Lexical</a:t>
            </a:r>
            <a:r>
              <a:rPr lang="tr-TR" dirty="0" smtClean="0"/>
              <a:t> </a:t>
            </a:r>
            <a:r>
              <a:rPr lang="tr-TR" dirty="0" err="1"/>
              <a:t>C</a:t>
            </a:r>
            <a:r>
              <a:rPr lang="tr-TR" dirty="0" err="1" smtClean="0"/>
              <a:t>ategories</a:t>
            </a:r>
            <a:endParaRPr lang="tr-TR" dirty="0"/>
          </a:p>
        </p:txBody>
      </p:sp>
      <p:sp>
        <p:nvSpPr>
          <p:cNvPr id="3" name="İçerik Yer Tutucusu 2"/>
          <p:cNvSpPr>
            <a:spLocks noGrp="1"/>
          </p:cNvSpPr>
          <p:nvPr>
            <p:ph idx="1"/>
          </p:nvPr>
        </p:nvSpPr>
        <p:spPr>
          <a:xfrm>
            <a:off x="251520" y="1700808"/>
            <a:ext cx="8435280" cy="4968552"/>
          </a:xfrm>
        </p:spPr>
        <p:txBody>
          <a:bodyPr>
            <a:normAutofit/>
          </a:bodyPr>
          <a:lstStyle/>
          <a:p>
            <a:pPr marL="0" indent="0">
              <a:buNone/>
            </a:pPr>
            <a:r>
              <a:rPr lang="en-US" dirty="0" smtClean="0"/>
              <a:t>Each word in a given language is not entirely different in its behavior from all the other words in that language. Instead,</a:t>
            </a:r>
            <a:r>
              <a:rPr lang="tr-TR" dirty="0" smtClean="0"/>
              <a:t> </a:t>
            </a:r>
            <a:r>
              <a:rPr lang="en-US" dirty="0" smtClean="0"/>
              <a:t>a large number of words exhibit the same properties</a:t>
            </a:r>
            <a:r>
              <a:rPr lang="tr-TR" dirty="0" smtClean="0"/>
              <a:t>.</a:t>
            </a:r>
            <a:r>
              <a:rPr lang="en-US" dirty="0" smtClean="0"/>
              <a:t> </a:t>
            </a:r>
            <a:r>
              <a:rPr lang="tr-TR" dirty="0"/>
              <a:t>W</a:t>
            </a:r>
            <a:r>
              <a:rPr lang="en-US" dirty="0" err="1" smtClean="0"/>
              <a:t>ords</a:t>
            </a:r>
            <a:r>
              <a:rPr lang="en-US" dirty="0" smtClean="0"/>
              <a:t> can be grouped into some </a:t>
            </a:r>
            <a:r>
              <a:rPr lang="tr-TR" dirty="0" smtClean="0"/>
              <a:t>w</a:t>
            </a:r>
            <a:r>
              <a:rPr lang="en-US" dirty="0" err="1" smtClean="0"/>
              <a:t>ord</a:t>
            </a:r>
            <a:r>
              <a:rPr lang="en-US" dirty="0" smtClean="0"/>
              <a:t> classes based on the</a:t>
            </a:r>
            <a:r>
              <a:rPr lang="tr-TR" dirty="0" smtClean="0"/>
              <a:t>ir</a:t>
            </a:r>
            <a:r>
              <a:rPr lang="en-US" dirty="0" smtClean="0"/>
              <a:t> morphological and syntactic properties. These </a:t>
            </a:r>
            <a:r>
              <a:rPr lang="tr-TR" dirty="0" smtClean="0"/>
              <a:t>w</a:t>
            </a:r>
            <a:r>
              <a:rPr lang="en-US" dirty="0" err="1" smtClean="0"/>
              <a:t>ord</a:t>
            </a:r>
            <a:r>
              <a:rPr lang="en-US" dirty="0" smtClean="0"/>
              <a:t> classes are called lexical categories, because the lexicon is the list of all the words in a language (plus various kinds of information, about those words.) For example, one of the morphological properties of the </a:t>
            </a:r>
            <a:r>
              <a:rPr lang="tr-TR" dirty="0" smtClean="0"/>
              <a:t>w</a:t>
            </a:r>
            <a:r>
              <a:rPr lang="en-US" dirty="0" err="1" smtClean="0"/>
              <a:t>ord</a:t>
            </a:r>
            <a:r>
              <a:rPr lang="en-US" dirty="0" smtClean="0"/>
              <a:t> </a:t>
            </a:r>
            <a:r>
              <a:rPr lang="en-US" u="sng" dirty="0" smtClean="0"/>
              <a:t>book</a:t>
            </a:r>
            <a:r>
              <a:rPr lang="en-US" dirty="0" smtClean="0"/>
              <a:t> is that it has a plural form </a:t>
            </a:r>
            <a:r>
              <a:rPr lang="en-US" u="sng" dirty="0" err="1" smtClean="0"/>
              <a:t>bo</a:t>
            </a:r>
            <a:r>
              <a:rPr lang="tr-TR" u="sng" dirty="0" smtClean="0"/>
              <a:t>o</a:t>
            </a:r>
            <a:r>
              <a:rPr lang="en-US" u="sng" dirty="0" err="1" smtClean="0"/>
              <a:t>ks</a:t>
            </a:r>
            <a:r>
              <a:rPr lang="en-US" dirty="0" smtClean="0"/>
              <a:t>. All these words can </a:t>
            </a:r>
            <a:r>
              <a:rPr lang="en-US" dirty="0" err="1" smtClean="0"/>
              <a:t>oc</a:t>
            </a:r>
            <a:r>
              <a:rPr lang="tr-TR" dirty="0" smtClean="0"/>
              <a:t>c</a:t>
            </a:r>
            <a:r>
              <a:rPr lang="en-US" dirty="0" err="1" smtClean="0"/>
              <a:t>ur</a:t>
            </a:r>
            <a:r>
              <a:rPr lang="en-US" dirty="0" smtClean="0"/>
              <a:t> in the following context:</a:t>
            </a:r>
            <a:endParaRPr lang="en-US" dirty="0"/>
          </a:p>
        </p:txBody>
      </p:sp>
    </p:spTree>
    <p:extLst>
      <p:ext uri="{BB962C8B-B14F-4D97-AF65-F5344CB8AC3E}">
        <p14:creationId xmlns:p14="http://schemas.microsoft.com/office/powerpoint/2010/main" val="21745014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548680"/>
            <a:ext cx="8712968" cy="5976664"/>
          </a:xfrm>
        </p:spPr>
        <p:txBody>
          <a:bodyPr>
            <a:normAutofit lnSpcReduction="10000"/>
          </a:bodyPr>
          <a:lstStyle/>
          <a:p>
            <a:pPr marL="0" indent="0">
              <a:buNone/>
            </a:pPr>
            <a:r>
              <a:rPr lang="en-US" dirty="0" smtClean="0"/>
              <a:t>(1) __________ + plural morpheme</a:t>
            </a:r>
            <a:r>
              <a:rPr lang="tr-TR" dirty="0" smtClean="0"/>
              <a:t>.</a:t>
            </a:r>
            <a:endParaRPr lang="en-US" dirty="0" smtClean="0"/>
          </a:p>
          <a:p>
            <a:pPr marL="0" indent="0">
              <a:buNone/>
            </a:pPr>
            <a:r>
              <a:rPr lang="en-US" dirty="0" smtClean="0"/>
              <a:t>The words that </a:t>
            </a:r>
            <a:r>
              <a:rPr lang="en-US" dirty="0" err="1" smtClean="0"/>
              <a:t>oc</a:t>
            </a:r>
            <a:r>
              <a:rPr lang="tr-TR" dirty="0" smtClean="0"/>
              <a:t>c</a:t>
            </a:r>
            <a:r>
              <a:rPr lang="en-US" dirty="0" err="1" smtClean="0"/>
              <a:t>ur</a:t>
            </a:r>
            <a:r>
              <a:rPr lang="en-US" dirty="0" smtClean="0"/>
              <a:t> in the morphological frame can also </a:t>
            </a:r>
            <a:r>
              <a:rPr lang="en-US" dirty="0" err="1" smtClean="0"/>
              <a:t>oc</a:t>
            </a:r>
            <a:r>
              <a:rPr lang="tr-TR" dirty="0" smtClean="0"/>
              <a:t>c</a:t>
            </a:r>
            <a:r>
              <a:rPr lang="en-US" dirty="0" err="1" smtClean="0"/>
              <a:t>ur</a:t>
            </a:r>
            <a:r>
              <a:rPr lang="en-US" dirty="0" smtClean="0"/>
              <a:t> in the syntactic frames as in </a:t>
            </a:r>
            <a:r>
              <a:rPr lang="tr-TR" dirty="0" smtClean="0"/>
              <a:t>(</a:t>
            </a:r>
            <a:r>
              <a:rPr lang="en-US" dirty="0" smtClean="0"/>
              <a:t>2</a:t>
            </a:r>
            <a:r>
              <a:rPr lang="tr-TR" dirty="0" smtClean="0"/>
              <a:t>)</a:t>
            </a:r>
            <a:r>
              <a:rPr lang="en-US" dirty="0" smtClean="0"/>
              <a:t> and </a:t>
            </a:r>
            <a:r>
              <a:rPr lang="tr-TR" dirty="0" smtClean="0"/>
              <a:t>(</a:t>
            </a:r>
            <a:r>
              <a:rPr lang="en-US" dirty="0" smtClean="0"/>
              <a:t>3</a:t>
            </a:r>
            <a:r>
              <a:rPr lang="tr-TR" dirty="0" smtClean="0"/>
              <a:t>)</a:t>
            </a:r>
            <a:r>
              <a:rPr lang="en-US" dirty="0" smtClean="0"/>
              <a:t>:</a:t>
            </a:r>
          </a:p>
          <a:p>
            <a:pPr marL="0" indent="0">
              <a:buNone/>
            </a:pPr>
            <a:r>
              <a:rPr lang="tr-TR" dirty="0" smtClean="0"/>
              <a:t>(</a:t>
            </a:r>
            <a:r>
              <a:rPr lang="en-US" dirty="0" smtClean="0"/>
              <a:t>2</a:t>
            </a:r>
            <a:r>
              <a:rPr lang="tr-TR" dirty="0" smtClean="0"/>
              <a:t>)</a:t>
            </a:r>
            <a:r>
              <a:rPr lang="en-US" dirty="0" smtClean="0"/>
              <a:t> DET</a:t>
            </a:r>
            <a:r>
              <a:rPr lang="tr-TR" dirty="0" smtClean="0"/>
              <a:t> _________</a:t>
            </a:r>
            <a:endParaRPr lang="en-US" dirty="0" smtClean="0"/>
          </a:p>
          <a:p>
            <a:pPr marL="0" indent="0">
              <a:buNone/>
            </a:pPr>
            <a:r>
              <a:rPr lang="tr-TR" dirty="0" smtClean="0"/>
              <a:t>(</a:t>
            </a:r>
            <a:r>
              <a:rPr lang="en-US" dirty="0" smtClean="0"/>
              <a:t>3</a:t>
            </a:r>
            <a:r>
              <a:rPr lang="tr-TR" dirty="0" smtClean="0"/>
              <a:t>)</a:t>
            </a:r>
            <a:r>
              <a:rPr lang="en-US" dirty="0" smtClean="0"/>
              <a:t> DET ADJ</a:t>
            </a:r>
            <a:r>
              <a:rPr lang="tr-TR" dirty="0" smtClean="0"/>
              <a:t> _________</a:t>
            </a:r>
            <a:endParaRPr lang="en-US" dirty="0" smtClean="0"/>
          </a:p>
          <a:p>
            <a:pPr marL="0" indent="0">
              <a:buNone/>
            </a:pPr>
            <a:endParaRPr lang="en-US" dirty="0" smtClean="0"/>
          </a:p>
          <a:p>
            <a:pPr marL="0" indent="0">
              <a:buNone/>
            </a:pPr>
            <a:r>
              <a:rPr lang="en-US" dirty="0" smtClean="0"/>
              <a:t>Verbs</a:t>
            </a:r>
          </a:p>
          <a:p>
            <a:pPr marL="0" indent="0">
              <a:buNone/>
            </a:pPr>
            <a:r>
              <a:rPr lang="tr-TR" dirty="0" smtClean="0"/>
              <a:t>(</a:t>
            </a:r>
            <a:r>
              <a:rPr lang="en-US" dirty="0" smtClean="0"/>
              <a:t>4</a:t>
            </a:r>
            <a:r>
              <a:rPr lang="tr-TR" dirty="0" smtClean="0"/>
              <a:t>)_________ </a:t>
            </a:r>
            <a:r>
              <a:rPr lang="en-US" dirty="0" smtClean="0"/>
              <a:t>+ tense morpheme (sing-song; walk-walked)</a:t>
            </a:r>
          </a:p>
          <a:p>
            <a:pPr marL="0" indent="0">
              <a:buNone/>
            </a:pPr>
            <a:r>
              <a:rPr lang="tr-TR" dirty="0" smtClean="0"/>
              <a:t>(</a:t>
            </a:r>
            <a:r>
              <a:rPr lang="en-US" dirty="0" smtClean="0"/>
              <a:t>5</a:t>
            </a:r>
            <a:r>
              <a:rPr lang="tr-TR" dirty="0" smtClean="0"/>
              <a:t>)________ +</a:t>
            </a:r>
            <a:r>
              <a:rPr lang="en-US" dirty="0" smtClean="0"/>
              <a:t> third person singular morpheme (I</a:t>
            </a:r>
            <a:r>
              <a:rPr lang="tr-TR" dirty="0" smtClean="0"/>
              <a:t> </a:t>
            </a:r>
            <a:r>
              <a:rPr lang="en-US" dirty="0" smtClean="0"/>
              <a:t>walk,</a:t>
            </a:r>
            <a:r>
              <a:rPr lang="tr-TR" dirty="0" smtClean="0"/>
              <a:t> </a:t>
            </a:r>
            <a:r>
              <a:rPr lang="en-US" dirty="0" smtClean="0"/>
              <a:t>he walks)</a:t>
            </a:r>
          </a:p>
          <a:p>
            <a:pPr marL="0" indent="0">
              <a:buNone/>
            </a:pPr>
            <a:r>
              <a:rPr lang="tr-TR" dirty="0" smtClean="0"/>
              <a:t>(</a:t>
            </a:r>
            <a:r>
              <a:rPr lang="en-US" dirty="0" smtClean="0"/>
              <a:t>6</a:t>
            </a:r>
            <a:r>
              <a:rPr lang="tr-TR" dirty="0" smtClean="0"/>
              <a:t>)_________ </a:t>
            </a:r>
            <a:r>
              <a:rPr lang="en-US" dirty="0" smtClean="0"/>
              <a:t>+ progressive morpheme (I am walking)</a:t>
            </a:r>
          </a:p>
          <a:p>
            <a:pPr marL="0" indent="0">
              <a:buNone/>
            </a:pPr>
            <a:r>
              <a:rPr lang="tr-TR" dirty="0" smtClean="0"/>
              <a:t>(</a:t>
            </a:r>
            <a:r>
              <a:rPr lang="en-US" dirty="0" smtClean="0"/>
              <a:t>7</a:t>
            </a:r>
            <a:r>
              <a:rPr lang="tr-TR" dirty="0" smtClean="0"/>
              <a:t>)</a:t>
            </a:r>
            <a:r>
              <a:rPr lang="en-US" dirty="0" smtClean="0"/>
              <a:t>AUX</a:t>
            </a:r>
            <a:r>
              <a:rPr lang="tr-TR" dirty="0" smtClean="0"/>
              <a:t>__________</a:t>
            </a:r>
            <a:r>
              <a:rPr lang="en-US" dirty="0" smtClean="0"/>
              <a:t> (may go)</a:t>
            </a:r>
          </a:p>
          <a:p>
            <a:pPr marL="0" indent="0">
              <a:buNone/>
            </a:pPr>
            <a:r>
              <a:rPr lang="tr-TR" dirty="0" smtClean="0"/>
              <a:t>(</a:t>
            </a:r>
            <a:r>
              <a:rPr lang="en-US" dirty="0" smtClean="0"/>
              <a:t>8</a:t>
            </a:r>
            <a:r>
              <a:rPr lang="tr-TR" dirty="0" smtClean="0"/>
              <a:t>) </a:t>
            </a:r>
            <a:r>
              <a:rPr lang="en-US" dirty="0" smtClean="0"/>
              <a:t>(please)</a:t>
            </a:r>
            <a:r>
              <a:rPr lang="tr-TR" dirty="0" smtClean="0"/>
              <a:t>___________</a:t>
            </a:r>
            <a:r>
              <a:rPr lang="en-US" dirty="0" smtClean="0"/>
              <a:t>! ((please) leave!)</a:t>
            </a:r>
            <a:endParaRPr lang="en-US" dirty="0"/>
          </a:p>
        </p:txBody>
      </p:sp>
    </p:spTree>
    <p:extLst>
      <p:ext uri="{BB962C8B-B14F-4D97-AF65-F5344CB8AC3E}">
        <p14:creationId xmlns:p14="http://schemas.microsoft.com/office/powerpoint/2010/main" val="14038834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856984" cy="6552728"/>
          </a:xfrm>
        </p:spPr>
        <p:txBody>
          <a:bodyPr/>
          <a:lstStyle/>
          <a:p>
            <a:pPr marL="0" indent="0">
              <a:buNone/>
            </a:pPr>
            <a:r>
              <a:rPr lang="en-US" dirty="0" smtClean="0"/>
              <a:t>Adjectives</a:t>
            </a:r>
          </a:p>
          <a:p>
            <a:pPr marL="0" indent="0">
              <a:buNone/>
            </a:pPr>
            <a:r>
              <a:rPr lang="en-US" dirty="0" smtClean="0"/>
              <a:t>(9)_________ + </a:t>
            </a:r>
            <a:r>
              <a:rPr lang="en-US" dirty="0" err="1" smtClean="0"/>
              <a:t>er</a:t>
            </a:r>
            <a:r>
              <a:rPr lang="en-US" dirty="0" smtClean="0"/>
              <a:t>/</a:t>
            </a:r>
            <a:r>
              <a:rPr lang="en-US" dirty="0" err="1" smtClean="0"/>
              <a:t>est</a:t>
            </a:r>
            <a:r>
              <a:rPr lang="en-US" dirty="0" smtClean="0"/>
              <a:t> (taller, tallest)</a:t>
            </a:r>
          </a:p>
          <a:p>
            <a:pPr marL="0" indent="0">
              <a:buNone/>
            </a:pPr>
            <a:r>
              <a:rPr lang="en-US" dirty="0" smtClean="0"/>
              <a:t>(10) more/most+ </a:t>
            </a:r>
            <a:r>
              <a:rPr lang="tr-TR" dirty="0" smtClean="0"/>
              <a:t>_____(</a:t>
            </a:r>
            <a:r>
              <a:rPr lang="en-US" dirty="0" smtClean="0"/>
              <a:t>more affectionate, most affectionate</a:t>
            </a:r>
            <a:r>
              <a:rPr lang="tr-TR" dirty="0" smtClean="0"/>
              <a:t>)</a:t>
            </a:r>
            <a:r>
              <a:rPr lang="en-US" dirty="0" smtClean="0"/>
              <a:t> </a:t>
            </a:r>
          </a:p>
          <a:p>
            <a:pPr marL="0" indent="0">
              <a:buNone/>
            </a:pPr>
            <a:r>
              <a:rPr lang="en-US" dirty="0" smtClean="0"/>
              <a:t>(11) DET</a:t>
            </a:r>
            <a:r>
              <a:rPr lang="tr-TR" dirty="0" smtClean="0"/>
              <a:t>____________ </a:t>
            </a:r>
            <a:r>
              <a:rPr lang="en-US" dirty="0" smtClean="0"/>
              <a:t>N (the unexpected guests)</a:t>
            </a:r>
          </a:p>
          <a:p>
            <a:pPr marL="0" indent="0">
              <a:buNone/>
            </a:pPr>
            <a:r>
              <a:rPr lang="en-US" dirty="0" smtClean="0"/>
              <a:t>(12) </a:t>
            </a:r>
            <a:r>
              <a:rPr lang="tr-TR" dirty="0" smtClean="0"/>
              <a:t>L</a:t>
            </a:r>
            <a:r>
              <a:rPr lang="en-US" dirty="0" smtClean="0"/>
              <a:t>inking verb</a:t>
            </a:r>
            <a:r>
              <a:rPr lang="tr-TR" dirty="0" smtClean="0"/>
              <a:t>s__________</a:t>
            </a:r>
            <a:r>
              <a:rPr lang="en-US" dirty="0" smtClean="0"/>
              <a:t>(looks sunny)</a:t>
            </a:r>
          </a:p>
          <a:p>
            <a:pPr marL="0" indent="0">
              <a:buNone/>
            </a:pPr>
            <a:r>
              <a:rPr lang="en-US" dirty="0" smtClean="0"/>
              <a:t>(13) ADV</a:t>
            </a:r>
            <a:r>
              <a:rPr lang="tr-TR" dirty="0" smtClean="0"/>
              <a:t>___________</a:t>
            </a:r>
            <a:r>
              <a:rPr lang="en-US" dirty="0" smtClean="0"/>
              <a:t>(amazingly perceptive)</a:t>
            </a:r>
          </a:p>
          <a:p>
            <a:pPr marL="0" indent="0">
              <a:buNone/>
            </a:pPr>
            <a:endParaRPr lang="tr-TR" dirty="0" smtClean="0"/>
          </a:p>
          <a:p>
            <a:pPr marL="0" indent="0">
              <a:buNone/>
            </a:pPr>
            <a:r>
              <a:rPr lang="en-US" dirty="0" smtClean="0"/>
              <a:t>Adverbs</a:t>
            </a:r>
          </a:p>
          <a:p>
            <a:pPr marL="0" indent="0">
              <a:buNone/>
            </a:pPr>
            <a:r>
              <a:rPr lang="en-US" dirty="0" smtClean="0"/>
              <a:t>(14) ADV (</a:t>
            </a:r>
            <a:r>
              <a:rPr lang="en-US" dirty="0" err="1" smtClean="0"/>
              <a:t>ADJ+ly</a:t>
            </a:r>
            <a:r>
              <a:rPr lang="en-US" dirty="0" smtClean="0"/>
              <a:t>) (happily, unexpectedly, skillfully)</a:t>
            </a:r>
          </a:p>
          <a:p>
            <a:pPr marL="0" indent="0">
              <a:buNone/>
            </a:pPr>
            <a:r>
              <a:rPr lang="en-US" dirty="0" smtClean="0"/>
              <a:t>(15) </a:t>
            </a:r>
            <a:r>
              <a:rPr lang="tr-TR" dirty="0" smtClean="0"/>
              <a:t>________ </a:t>
            </a:r>
            <a:r>
              <a:rPr lang="en-US" dirty="0" smtClean="0"/>
              <a:t>ADJ </a:t>
            </a:r>
            <a:r>
              <a:rPr lang="tr-TR" dirty="0" smtClean="0"/>
              <a:t>(</a:t>
            </a:r>
            <a:r>
              <a:rPr lang="en-US" dirty="0" smtClean="0"/>
              <a:t>unusually nice)</a:t>
            </a:r>
          </a:p>
          <a:p>
            <a:pPr marL="0" indent="0">
              <a:buNone/>
            </a:pPr>
            <a:r>
              <a:rPr lang="tr-TR" dirty="0" smtClean="0"/>
              <a:t>__________</a:t>
            </a:r>
            <a:r>
              <a:rPr lang="en-US" dirty="0" smtClean="0"/>
              <a:t>VERB or VERB PHRAS</a:t>
            </a:r>
            <a:r>
              <a:rPr lang="tr-TR" dirty="0" smtClean="0"/>
              <a:t>E   </a:t>
            </a:r>
            <a:r>
              <a:rPr lang="en-US" dirty="0" smtClean="0"/>
              <a:t>(usually go)</a:t>
            </a:r>
          </a:p>
          <a:p>
            <a:pPr marL="0" indent="0">
              <a:buNone/>
            </a:pPr>
            <a:r>
              <a:rPr lang="tr-TR" dirty="0" smtClean="0"/>
              <a:t>__________ </a:t>
            </a:r>
            <a:r>
              <a:rPr lang="en-US" dirty="0" smtClean="0"/>
              <a:t>ADV (quite well)</a:t>
            </a:r>
            <a:endParaRPr lang="en-US" dirty="0"/>
          </a:p>
        </p:txBody>
      </p:sp>
    </p:spTree>
    <p:extLst>
      <p:ext uri="{BB962C8B-B14F-4D97-AF65-F5344CB8AC3E}">
        <p14:creationId xmlns:p14="http://schemas.microsoft.com/office/powerpoint/2010/main" val="22566782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12968" cy="6336704"/>
          </a:xfrm>
        </p:spPr>
        <p:txBody>
          <a:bodyPr/>
          <a:lstStyle/>
          <a:p>
            <a:pPr marL="0" indent="0">
              <a:buNone/>
            </a:pPr>
            <a:r>
              <a:rPr lang="en-US" dirty="0" smtClean="0"/>
              <a:t>Transformational Rules</a:t>
            </a:r>
          </a:p>
          <a:p>
            <a:pPr marL="0" indent="0">
              <a:buNone/>
            </a:pPr>
            <a:r>
              <a:rPr lang="en-US" dirty="0" smtClean="0"/>
              <a:t>The phrase structure rules characterize an infinite number of different kinds of sentences; yet there remain many types of common sentences not accounted for.</a:t>
            </a:r>
          </a:p>
          <a:p>
            <a:pPr marL="0" indent="0">
              <a:buNone/>
            </a:pPr>
            <a:r>
              <a:rPr lang="en-US" dirty="0" smtClean="0"/>
              <a:t>The boy is sleeping.</a:t>
            </a:r>
          </a:p>
          <a:p>
            <a:pPr marL="0" indent="0">
              <a:buNone/>
            </a:pPr>
            <a:r>
              <a:rPr lang="en-US" dirty="0" smtClean="0"/>
              <a:t>The boy can sleep</a:t>
            </a:r>
            <a:r>
              <a:rPr lang="tr-TR" dirty="0" smtClean="0"/>
              <a:t>.</a:t>
            </a:r>
            <a:endParaRPr lang="en-US" dirty="0" smtClean="0"/>
          </a:p>
          <a:p>
            <a:pPr marL="0" indent="0">
              <a:buNone/>
            </a:pPr>
            <a:r>
              <a:rPr lang="en-US" dirty="0" smtClean="0"/>
              <a:t>The boy will sleep</a:t>
            </a:r>
            <a:r>
              <a:rPr lang="tr-TR" dirty="0" smtClean="0"/>
              <a:t>.</a:t>
            </a:r>
            <a:endParaRPr lang="en-US" dirty="0" smtClean="0"/>
          </a:p>
          <a:p>
            <a:pPr marL="0" indent="0">
              <a:buNone/>
            </a:pPr>
            <a:r>
              <a:rPr lang="en-US" dirty="0" smtClean="0"/>
              <a:t>Words like is,</a:t>
            </a:r>
            <a:r>
              <a:rPr lang="tr-TR" dirty="0" smtClean="0"/>
              <a:t> </a:t>
            </a:r>
            <a:r>
              <a:rPr lang="en-US" dirty="0" smtClean="0"/>
              <a:t>can,</a:t>
            </a:r>
            <a:r>
              <a:rPr lang="tr-TR" dirty="0" smtClean="0"/>
              <a:t> </a:t>
            </a:r>
            <a:r>
              <a:rPr lang="en-US" dirty="0" smtClean="0"/>
              <a:t>will are in class of Auxiliary </a:t>
            </a:r>
            <a:r>
              <a:rPr lang="tr-TR" dirty="0"/>
              <a:t>V</a:t>
            </a:r>
            <a:r>
              <a:rPr lang="en-US" dirty="0" err="1" smtClean="0"/>
              <a:t>erbs</a:t>
            </a:r>
            <a:r>
              <a:rPr lang="en-US" dirty="0" smtClean="0"/>
              <a:t> or Auxiliary(AUX) which includes </a:t>
            </a:r>
            <a:r>
              <a:rPr lang="en-US" u="sng" dirty="0" smtClean="0"/>
              <a:t>be</a:t>
            </a:r>
            <a:r>
              <a:rPr lang="en-US" dirty="0" smtClean="0"/>
              <a:t> and </a:t>
            </a:r>
            <a:r>
              <a:rPr lang="en-US" u="sng" dirty="0" smtClean="0"/>
              <a:t>have</a:t>
            </a:r>
            <a:r>
              <a:rPr lang="en-US" dirty="0" smtClean="0"/>
              <a:t> as well as </a:t>
            </a:r>
            <a:r>
              <a:rPr lang="en-US" u="sng" dirty="0" smtClean="0"/>
              <a:t>may</a:t>
            </a:r>
            <a:r>
              <a:rPr lang="en-US" dirty="0" smtClean="0"/>
              <a:t>, </a:t>
            </a:r>
            <a:r>
              <a:rPr lang="en-US" u="sng" dirty="0" smtClean="0"/>
              <a:t>might</a:t>
            </a:r>
            <a:r>
              <a:rPr lang="en-US" dirty="0" smtClean="0"/>
              <a:t>, </a:t>
            </a:r>
            <a:r>
              <a:rPr lang="en-US" u="sng" dirty="0" smtClean="0"/>
              <a:t>would</a:t>
            </a:r>
            <a:r>
              <a:rPr lang="en-US" dirty="0" smtClean="0"/>
              <a:t>, </a:t>
            </a:r>
            <a:r>
              <a:rPr lang="en-US" u="sng" dirty="0" smtClean="0"/>
              <a:t>could</a:t>
            </a:r>
            <a:r>
              <a:rPr lang="en-US" dirty="0" smtClean="0"/>
              <a:t> and several other</a:t>
            </a:r>
            <a:r>
              <a:rPr lang="tr-TR" dirty="0" smtClean="0"/>
              <a:t>s</a:t>
            </a:r>
            <a:r>
              <a:rPr lang="en-US" dirty="0" smtClean="0"/>
              <a:t>. They are called ‘helping verbs’ or ‘modals’. They occur in such structures as this one:</a:t>
            </a:r>
            <a:endParaRPr lang="en-US" dirty="0"/>
          </a:p>
        </p:txBody>
      </p:sp>
    </p:spTree>
    <p:extLst>
      <p:ext uri="{BB962C8B-B14F-4D97-AF65-F5344CB8AC3E}">
        <p14:creationId xmlns:p14="http://schemas.microsoft.com/office/powerpoint/2010/main" val="3464064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84976" cy="6264696"/>
          </a:xfrm>
        </p:spPr>
        <p:txBody>
          <a:bodyPr/>
          <a:lstStyle/>
          <a:p>
            <a:pPr marL="0" indent="0">
              <a:buNone/>
            </a:pPr>
            <a:r>
              <a:rPr lang="tr-TR" dirty="0" err="1" smtClean="0"/>
              <a:t>The</a:t>
            </a:r>
            <a:r>
              <a:rPr lang="tr-TR" dirty="0" smtClean="0"/>
              <a:t> boy is </a:t>
            </a:r>
            <a:r>
              <a:rPr lang="tr-TR" dirty="0" err="1" smtClean="0"/>
              <a:t>sleeping</a:t>
            </a:r>
            <a:r>
              <a:rPr lang="tr-TR" dirty="0" smtClean="0"/>
              <a:t>.</a:t>
            </a:r>
          </a:p>
          <a:p>
            <a:pPr marL="0" indent="0">
              <a:buNone/>
            </a:pP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                          </a:t>
            </a:r>
            <a:r>
              <a:rPr lang="tr-TR" dirty="0" err="1"/>
              <a:t>t</a:t>
            </a:r>
            <a:r>
              <a:rPr lang="tr-TR" dirty="0" err="1" smtClean="0"/>
              <a:t>he</a:t>
            </a:r>
            <a:r>
              <a:rPr lang="tr-TR" dirty="0" smtClean="0"/>
              <a:t>         </a:t>
            </a:r>
            <a:r>
              <a:rPr lang="tr-TR" dirty="0"/>
              <a:t>boy </a:t>
            </a:r>
            <a:r>
              <a:rPr lang="tr-TR" dirty="0" smtClean="0"/>
              <a:t>   is        </a:t>
            </a:r>
            <a:r>
              <a:rPr lang="tr-TR" dirty="0" err="1" smtClean="0"/>
              <a:t>sleeping</a:t>
            </a:r>
            <a:endParaRPr lang="tr-TR" dirty="0"/>
          </a:p>
          <a:p>
            <a:pPr marL="0" indent="0">
              <a:buNone/>
            </a:pPr>
            <a:endParaRPr lang="tr-TR" dirty="0"/>
          </a:p>
        </p:txBody>
      </p:sp>
      <p:sp>
        <p:nvSpPr>
          <p:cNvPr id="5" name="Metin kutusu 4"/>
          <p:cNvSpPr txBox="1"/>
          <p:nvPr/>
        </p:nvSpPr>
        <p:spPr>
          <a:xfrm>
            <a:off x="3059832" y="1844824"/>
            <a:ext cx="720080" cy="461665"/>
          </a:xfrm>
          <a:prstGeom prst="rect">
            <a:avLst/>
          </a:prstGeom>
          <a:noFill/>
        </p:spPr>
        <p:txBody>
          <a:bodyPr wrap="square" rtlCol="0">
            <a:spAutoFit/>
          </a:bodyPr>
          <a:lstStyle/>
          <a:p>
            <a:r>
              <a:rPr lang="en-US" sz="2400" dirty="0" smtClean="0"/>
              <a:t>NP</a:t>
            </a:r>
            <a:endParaRPr lang="tr-TR" sz="2400" dirty="0"/>
          </a:p>
        </p:txBody>
      </p:sp>
      <p:sp>
        <p:nvSpPr>
          <p:cNvPr id="6" name="Metin kutusu 5"/>
          <p:cNvSpPr txBox="1"/>
          <p:nvPr/>
        </p:nvSpPr>
        <p:spPr>
          <a:xfrm>
            <a:off x="2325713" y="2861241"/>
            <a:ext cx="720080" cy="461665"/>
          </a:xfrm>
          <a:prstGeom prst="rect">
            <a:avLst/>
          </a:prstGeom>
          <a:noFill/>
        </p:spPr>
        <p:txBody>
          <a:bodyPr wrap="square" rtlCol="0">
            <a:spAutoFit/>
          </a:bodyPr>
          <a:lstStyle/>
          <a:p>
            <a:r>
              <a:rPr lang="tr-TR" sz="2400" dirty="0" smtClean="0"/>
              <a:t>Art</a:t>
            </a:r>
            <a:endParaRPr lang="tr-TR" sz="2400" dirty="0"/>
          </a:p>
        </p:txBody>
      </p:sp>
      <p:sp>
        <p:nvSpPr>
          <p:cNvPr id="7" name="Metin kutusu 6"/>
          <p:cNvSpPr txBox="1"/>
          <p:nvPr/>
        </p:nvSpPr>
        <p:spPr>
          <a:xfrm>
            <a:off x="3731636" y="2819732"/>
            <a:ext cx="720080" cy="461665"/>
          </a:xfrm>
          <a:prstGeom prst="rect">
            <a:avLst/>
          </a:prstGeom>
          <a:noFill/>
        </p:spPr>
        <p:txBody>
          <a:bodyPr wrap="square" rtlCol="0">
            <a:spAutoFit/>
          </a:bodyPr>
          <a:lstStyle/>
          <a:p>
            <a:r>
              <a:rPr lang="tr-TR" sz="2400" dirty="0" smtClean="0"/>
              <a:t>N</a:t>
            </a:r>
            <a:endParaRPr lang="tr-TR" sz="2400" dirty="0"/>
          </a:p>
        </p:txBody>
      </p:sp>
      <p:sp>
        <p:nvSpPr>
          <p:cNvPr id="8" name="Metin kutusu 7"/>
          <p:cNvSpPr txBox="1"/>
          <p:nvPr/>
        </p:nvSpPr>
        <p:spPr>
          <a:xfrm>
            <a:off x="5565912" y="1826732"/>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9" name="Metin kutusu 8"/>
          <p:cNvSpPr txBox="1"/>
          <p:nvPr/>
        </p:nvSpPr>
        <p:spPr>
          <a:xfrm>
            <a:off x="5591436" y="2864462"/>
            <a:ext cx="720080" cy="461665"/>
          </a:xfrm>
          <a:prstGeom prst="rect">
            <a:avLst/>
          </a:prstGeom>
          <a:noFill/>
        </p:spPr>
        <p:txBody>
          <a:bodyPr wrap="square" rtlCol="0">
            <a:spAutoFit/>
          </a:bodyPr>
          <a:lstStyle/>
          <a:p>
            <a:r>
              <a:rPr lang="tr-TR" sz="2400" dirty="0" err="1" smtClean="0"/>
              <a:t>Vi</a:t>
            </a:r>
            <a:endParaRPr lang="tr-TR" sz="2400" dirty="0"/>
          </a:p>
        </p:txBody>
      </p:sp>
      <p:cxnSp>
        <p:nvCxnSpPr>
          <p:cNvPr id="10" name="Straight Connector 9"/>
          <p:cNvCxnSpPr/>
          <p:nvPr/>
        </p:nvCxnSpPr>
        <p:spPr>
          <a:xfrm flipH="1">
            <a:off x="3419872" y="1268760"/>
            <a:ext cx="103184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4444753" y="1268760"/>
            <a:ext cx="1423391" cy="55797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V="1">
            <a:off x="2628951" y="2272580"/>
            <a:ext cx="767357" cy="6099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3398591" y="2306489"/>
            <a:ext cx="499441" cy="513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V="1">
            <a:off x="5856489" y="2253920"/>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2628951" y="3310309"/>
            <a:ext cx="6910" cy="8227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a:off x="3935794" y="3299489"/>
            <a:ext cx="0" cy="83360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a:off x="5868144" y="3281397"/>
            <a:ext cx="26918" cy="8336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Straight Connector 9"/>
          <p:cNvCxnSpPr/>
          <p:nvPr/>
        </p:nvCxnSpPr>
        <p:spPr>
          <a:xfrm flipH="1" flipV="1">
            <a:off x="4436862" y="1306150"/>
            <a:ext cx="135138" cy="53867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1" name="Metin kutusu 20"/>
          <p:cNvSpPr txBox="1"/>
          <p:nvPr/>
        </p:nvSpPr>
        <p:spPr>
          <a:xfrm>
            <a:off x="4210184" y="1805226"/>
            <a:ext cx="937880" cy="461665"/>
          </a:xfrm>
          <a:prstGeom prst="rect">
            <a:avLst/>
          </a:prstGeom>
          <a:noFill/>
        </p:spPr>
        <p:txBody>
          <a:bodyPr wrap="square" rtlCol="0">
            <a:spAutoFit/>
          </a:bodyPr>
          <a:lstStyle/>
          <a:p>
            <a:r>
              <a:rPr lang="tr-TR" sz="2400" dirty="0" smtClean="0"/>
              <a:t>AUX</a:t>
            </a:r>
            <a:endParaRPr lang="tr-TR" sz="2400" dirty="0"/>
          </a:p>
        </p:txBody>
      </p:sp>
      <p:cxnSp>
        <p:nvCxnSpPr>
          <p:cNvPr id="22" name="Straight Connector 9"/>
          <p:cNvCxnSpPr/>
          <p:nvPr/>
        </p:nvCxnSpPr>
        <p:spPr>
          <a:xfrm flipH="1">
            <a:off x="4646129" y="2235829"/>
            <a:ext cx="20047" cy="18791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3429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88640"/>
            <a:ext cx="9144000" cy="6669360"/>
          </a:xfrm>
        </p:spPr>
        <p:txBody>
          <a:bodyPr/>
          <a:lstStyle/>
          <a:p>
            <a:pPr marL="0" indent="0">
              <a:buNone/>
            </a:pPr>
            <a:r>
              <a:rPr lang="en-US" dirty="0" smtClean="0"/>
              <a:t>The other sentences which include Auxiliaries:</a:t>
            </a:r>
          </a:p>
          <a:p>
            <a:pPr marL="0" indent="0">
              <a:buNone/>
            </a:pPr>
            <a:r>
              <a:rPr lang="en-US" u="sng" dirty="0" smtClean="0"/>
              <a:t>Is</a:t>
            </a:r>
            <a:r>
              <a:rPr lang="en-US" dirty="0" smtClean="0"/>
              <a:t> the boy sleeping?     The interrogative or question sentences </a:t>
            </a:r>
            <a:r>
              <a:rPr lang="en-US" u="sng" dirty="0" smtClean="0"/>
              <a:t>Can</a:t>
            </a:r>
            <a:r>
              <a:rPr lang="en-US" dirty="0" smtClean="0"/>
              <a:t> the boy sleep?       are related to their ‘declarative’ </a:t>
            </a:r>
          </a:p>
          <a:p>
            <a:pPr marL="0" indent="0">
              <a:buNone/>
            </a:pPr>
            <a:r>
              <a:rPr lang="en-US" u="sng" dirty="0" smtClean="0"/>
              <a:t>Will</a:t>
            </a:r>
            <a:r>
              <a:rPr lang="en-US" dirty="0" smtClean="0"/>
              <a:t> the boy sleep?      counterparts in a simple way. In the</a:t>
            </a:r>
          </a:p>
          <a:p>
            <a:pPr marL="0" indent="0" algn="r">
              <a:buNone/>
            </a:pPr>
            <a:r>
              <a:rPr lang="en-US" dirty="0" smtClean="0"/>
              <a:t>questions the AUX occurs at the beginning</a:t>
            </a:r>
          </a:p>
          <a:p>
            <a:pPr marL="0" indent="0" algn="r">
              <a:buNone/>
            </a:pPr>
            <a:r>
              <a:rPr lang="en-US" dirty="0" smtClean="0"/>
              <a:t>of the sentence rather than after the subject NP.</a:t>
            </a:r>
          </a:p>
          <a:p>
            <a:pPr marL="0" indent="0" algn="r">
              <a:buNone/>
            </a:pPr>
            <a:endParaRPr lang="en-US" dirty="0" smtClean="0"/>
          </a:p>
          <a:p>
            <a:pPr marL="0" indent="0">
              <a:buNone/>
            </a:pPr>
            <a:r>
              <a:rPr lang="en-US" dirty="0" smtClean="0"/>
              <a:t>The two sentences may be said to be </a:t>
            </a:r>
            <a:r>
              <a:rPr lang="en-US" dirty="0" err="1" smtClean="0"/>
              <a:t>transformationally</a:t>
            </a:r>
            <a:r>
              <a:rPr lang="en-US" dirty="0" smtClean="0"/>
              <a:t> related or related by an operation called a </a:t>
            </a:r>
            <a:r>
              <a:rPr lang="tr-TR" dirty="0" smtClean="0"/>
              <a:t>T</a:t>
            </a:r>
            <a:r>
              <a:rPr lang="en-US" dirty="0" err="1" smtClean="0"/>
              <a:t>ransformation</a:t>
            </a:r>
            <a:r>
              <a:rPr lang="en-US" dirty="0" smtClean="0"/>
              <a:t> or</a:t>
            </a:r>
            <a:r>
              <a:rPr lang="tr-TR" dirty="0" smtClean="0"/>
              <a:t> T</a:t>
            </a:r>
            <a:r>
              <a:rPr lang="en-US" dirty="0" smtClean="0"/>
              <a:t>transformational </a:t>
            </a:r>
            <a:r>
              <a:rPr lang="tr-TR" dirty="0" smtClean="0"/>
              <a:t>R</a:t>
            </a:r>
            <a:r>
              <a:rPr lang="en-US" dirty="0" err="1" smtClean="0"/>
              <a:t>ule</a:t>
            </a:r>
            <a:r>
              <a:rPr lang="en-US" dirty="0" smtClean="0"/>
              <a:t>.</a:t>
            </a:r>
            <a:endParaRPr lang="en-US" dirty="0"/>
          </a:p>
        </p:txBody>
      </p:sp>
    </p:spTree>
    <p:extLst>
      <p:ext uri="{BB962C8B-B14F-4D97-AF65-F5344CB8AC3E}">
        <p14:creationId xmlns:p14="http://schemas.microsoft.com/office/powerpoint/2010/main" val="1881473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5516" y="260648"/>
            <a:ext cx="8712968" cy="6408712"/>
          </a:xfrm>
        </p:spPr>
        <p:txBody>
          <a:bodyPr/>
          <a:lstStyle/>
          <a:p>
            <a:pPr marL="0" indent="0">
              <a:buNone/>
            </a:pPr>
            <a:endParaRPr lang="tr-TR" dirty="0" smtClean="0"/>
          </a:p>
          <a:p>
            <a:pPr marL="0" indent="0">
              <a:buNone/>
            </a:pPr>
            <a:r>
              <a:rPr lang="tr-TR" dirty="0"/>
              <a:t> </a:t>
            </a: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                                   Is     </a:t>
            </a:r>
            <a:r>
              <a:rPr lang="tr-TR" dirty="0" err="1" smtClean="0"/>
              <a:t>the</a:t>
            </a:r>
            <a:r>
              <a:rPr lang="tr-TR" dirty="0" smtClean="0"/>
              <a:t>        boy    </a:t>
            </a:r>
            <a:r>
              <a:rPr lang="tr-TR" dirty="0" err="1" smtClean="0"/>
              <a:t>sleeping</a:t>
            </a:r>
            <a:endParaRPr lang="tr-TR" dirty="0" smtClean="0"/>
          </a:p>
        </p:txBody>
      </p:sp>
      <p:sp>
        <p:nvSpPr>
          <p:cNvPr id="4" name="Metin kutusu 3"/>
          <p:cNvSpPr txBox="1"/>
          <p:nvPr/>
        </p:nvSpPr>
        <p:spPr>
          <a:xfrm>
            <a:off x="2952369" y="1844824"/>
            <a:ext cx="935005" cy="461665"/>
          </a:xfrm>
          <a:prstGeom prst="rect">
            <a:avLst/>
          </a:prstGeom>
          <a:noFill/>
        </p:spPr>
        <p:txBody>
          <a:bodyPr wrap="square" rtlCol="0">
            <a:spAutoFit/>
          </a:bodyPr>
          <a:lstStyle/>
          <a:p>
            <a:r>
              <a:rPr lang="tr-TR" sz="2400" dirty="0" smtClean="0"/>
              <a:t>AUX</a:t>
            </a:r>
            <a:endParaRPr lang="tr-TR" sz="2400" dirty="0"/>
          </a:p>
        </p:txBody>
      </p:sp>
      <p:sp>
        <p:nvSpPr>
          <p:cNvPr id="5" name="Metin kutusu 4"/>
          <p:cNvSpPr txBox="1"/>
          <p:nvPr/>
        </p:nvSpPr>
        <p:spPr>
          <a:xfrm>
            <a:off x="3658728" y="2892158"/>
            <a:ext cx="720080" cy="461665"/>
          </a:xfrm>
          <a:prstGeom prst="rect">
            <a:avLst/>
          </a:prstGeom>
          <a:noFill/>
        </p:spPr>
        <p:txBody>
          <a:bodyPr wrap="square" rtlCol="0">
            <a:spAutoFit/>
          </a:bodyPr>
          <a:lstStyle/>
          <a:p>
            <a:r>
              <a:rPr lang="tr-TR" sz="2400" dirty="0" err="1" smtClean="0"/>
              <a:t>Det</a:t>
            </a:r>
            <a:endParaRPr lang="tr-TR" sz="2400" dirty="0"/>
          </a:p>
        </p:txBody>
      </p:sp>
      <p:sp>
        <p:nvSpPr>
          <p:cNvPr id="6" name="Metin kutusu 5"/>
          <p:cNvSpPr txBox="1"/>
          <p:nvPr/>
        </p:nvSpPr>
        <p:spPr>
          <a:xfrm>
            <a:off x="5064651" y="2850649"/>
            <a:ext cx="720080" cy="461665"/>
          </a:xfrm>
          <a:prstGeom prst="rect">
            <a:avLst/>
          </a:prstGeom>
          <a:noFill/>
        </p:spPr>
        <p:txBody>
          <a:bodyPr wrap="square" rtlCol="0">
            <a:spAutoFit/>
          </a:bodyPr>
          <a:lstStyle/>
          <a:p>
            <a:r>
              <a:rPr lang="tr-TR" sz="2400" dirty="0" smtClean="0"/>
              <a:t>N</a:t>
            </a:r>
            <a:endParaRPr lang="tr-TR" sz="2400" dirty="0"/>
          </a:p>
        </p:txBody>
      </p:sp>
      <p:sp>
        <p:nvSpPr>
          <p:cNvPr id="7" name="Metin kutusu 6"/>
          <p:cNvSpPr txBox="1"/>
          <p:nvPr/>
        </p:nvSpPr>
        <p:spPr>
          <a:xfrm>
            <a:off x="6068435" y="1854473"/>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8" name="Metin kutusu 7"/>
          <p:cNvSpPr txBox="1"/>
          <p:nvPr/>
        </p:nvSpPr>
        <p:spPr>
          <a:xfrm>
            <a:off x="6221322" y="2868741"/>
            <a:ext cx="720080" cy="461665"/>
          </a:xfrm>
          <a:prstGeom prst="rect">
            <a:avLst/>
          </a:prstGeom>
          <a:noFill/>
        </p:spPr>
        <p:txBody>
          <a:bodyPr wrap="square" rtlCol="0">
            <a:spAutoFit/>
          </a:bodyPr>
          <a:lstStyle/>
          <a:p>
            <a:r>
              <a:rPr lang="tr-TR" sz="2400" dirty="0" smtClean="0"/>
              <a:t>V</a:t>
            </a:r>
            <a:endParaRPr lang="tr-TR" sz="2400" dirty="0"/>
          </a:p>
        </p:txBody>
      </p:sp>
      <p:cxnSp>
        <p:nvCxnSpPr>
          <p:cNvPr id="9" name="Straight Connector 9"/>
          <p:cNvCxnSpPr/>
          <p:nvPr/>
        </p:nvCxnSpPr>
        <p:spPr>
          <a:xfrm flipH="1">
            <a:off x="3419872" y="1268760"/>
            <a:ext cx="103184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4444754" y="1268761"/>
            <a:ext cx="1841238" cy="6134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V="1">
            <a:off x="3880644" y="2362776"/>
            <a:ext cx="767357" cy="6099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H="1" flipV="1">
            <a:off x="4705422" y="2362776"/>
            <a:ext cx="499441" cy="513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V="1">
            <a:off x="6395213" y="2220507"/>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a:off x="3961966" y="3341226"/>
            <a:ext cx="6910" cy="8227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5268809" y="3330406"/>
            <a:ext cx="0" cy="83360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a:off x="6379950" y="3242343"/>
            <a:ext cx="26918" cy="8336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flipV="1">
            <a:off x="4436862" y="1306150"/>
            <a:ext cx="135138" cy="53867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Metin kutusu 17"/>
          <p:cNvSpPr txBox="1"/>
          <p:nvPr/>
        </p:nvSpPr>
        <p:spPr>
          <a:xfrm>
            <a:off x="4452172" y="1826731"/>
            <a:ext cx="671102" cy="461665"/>
          </a:xfrm>
          <a:prstGeom prst="rect">
            <a:avLst/>
          </a:prstGeom>
          <a:noFill/>
        </p:spPr>
        <p:txBody>
          <a:bodyPr wrap="square" rtlCol="0">
            <a:spAutoFit/>
          </a:bodyPr>
          <a:lstStyle/>
          <a:p>
            <a:r>
              <a:rPr lang="tr-TR" sz="2400" dirty="0" smtClean="0"/>
              <a:t>NP</a:t>
            </a:r>
            <a:endParaRPr lang="tr-TR" sz="2400" dirty="0"/>
          </a:p>
        </p:txBody>
      </p:sp>
      <p:cxnSp>
        <p:nvCxnSpPr>
          <p:cNvPr id="19" name="Straight Connector 9"/>
          <p:cNvCxnSpPr/>
          <p:nvPr/>
        </p:nvCxnSpPr>
        <p:spPr>
          <a:xfrm flipH="1">
            <a:off x="3295341" y="2341811"/>
            <a:ext cx="20047" cy="18791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226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964488" cy="6597352"/>
          </a:xfrm>
        </p:spPr>
        <p:txBody>
          <a:bodyPr/>
          <a:lstStyle/>
          <a:p>
            <a:pPr marL="0" indent="0">
              <a:buNone/>
            </a:pPr>
            <a:r>
              <a:rPr lang="en-US" dirty="0" err="1" smtClean="0"/>
              <a:t>Wh</a:t>
            </a:r>
            <a:r>
              <a:rPr lang="en-US" dirty="0" smtClean="0"/>
              <a:t>-Question Transformation</a:t>
            </a:r>
          </a:p>
          <a:p>
            <a:pPr marL="0" indent="0">
              <a:buNone/>
            </a:pPr>
            <a:r>
              <a:rPr lang="tr-TR" dirty="0" smtClean="0"/>
              <a:t>(i)</a:t>
            </a:r>
            <a:r>
              <a:rPr lang="en-US" dirty="0" smtClean="0"/>
              <a:t> </a:t>
            </a:r>
            <a:r>
              <a:rPr lang="tr-TR" dirty="0" smtClean="0"/>
              <a:t>P</a:t>
            </a:r>
            <a:r>
              <a:rPr lang="en-US" dirty="0" smtClean="0"/>
              <a:t>lace the first auxiliary of the sentence to the left of the subject NP</a:t>
            </a:r>
          </a:p>
          <a:p>
            <a:pPr marL="0" indent="0">
              <a:buNone/>
            </a:pPr>
            <a:r>
              <a:rPr lang="tr-TR" dirty="0"/>
              <a:t>(</a:t>
            </a:r>
            <a:r>
              <a:rPr lang="tr-TR" dirty="0" smtClean="0"/>
              <a:t>i</a:t>
            </a:r>
            <a:r>
              <a:rPr lang="en-US" dirty="0" err="1" smtClean="0"/>
              <a:t>i</a:t>
            </a:r>
            <a:r>
              <a:rPr lang="tr-TR" dirty="0" smtClean="0"/>
              <a:t>)</a:t>
            </a:r>
            <a:r>
              <a:rPr lang="en-US" dirty="0" smtClean="0"/>
              <a:t> (the first NP in the sentence).</a:t>
            </a:r>
          </a:p>
          <a:p>
            <a:pPr marL="0" indent="0">
              <a:buNone/>
            </a:pPr>
            <a:r>
              <a:rPr lang="en-US" dirty="0" smtClean="0"/>
              <a:t>Move the </a:t>
            </a:r>
            <a:r>
              <a:rPr lang="en-US" dirty="0" err="1" smtClean="0"/>
              <a:t>PROwh</a:t>
            </a:r>
            <a:r>
              <a:rPr lang="en-US" dirty="0" smtClean="0"/>
              <a:t> (e</a:t>
            </a:r>
            <a:r>
              <a:rPr lang="tr-TR" dirty="0" smtClean="0"/>
              <a:t>.</a:t>
            </a:r>
            <a:r>
              <a:rPr lang="en-US" dirty="0" smtClean="0"/>
              <a:t>g., what,</a:t>
            </a:r>
            <a:r>
              <a:rPr lang="tr-TR" dirty="0" smtClean="0"/>
              <a:t> </a:t>
            </a:r>
            <a:r>
              <a:rPr lang="en-US" dirty="0" smtClean="0"/>
              <a:t>who,</a:t>
            </a:r>
            <a:r>
              <a:rPr lang="tr-TR" dirty="0" smtClean="0"/>
              <a:t> </a:t>
            </a:r>
            <a:r>
              <a:rPr lang="en-US" dirty="0" smtClean="0"/>
              <a:t>where,</a:t>
            </a:r>
            <a:r>
              <a:rPr lang="tr-TR" dirty="0" smtClean="0"/>
              <a:t> </a:t>
            </a:r>
            <a:r>
              <a:rPr lang="en-US" dirty="0" smtClean="0"/>
              <a:t>and how) to the beginning of the sentence.</a:t>
            </a:r>
          </a:p>
          <a:p>
            <a:pPr marL="0" indent="0">
              <a:buNone/>
            </a:pPr>
            <a:r>
              <a:rPr lang="en-US" dirty="0" smtClean="0"/>
              <a:t>In general, transformations change sentences created by phrase-structure rules into sentences with equivalent meanings, but different structures. These changes are accomplished by adding or deleting words, or rearranging </a:t>
            </a:r>
            <a:r>
              <a:rPr lang="tr-TR" dirty="0" smtClean="0"/>
              <a:t>w</a:t>
            </a:r>
            <a:r>
              <a:rPr lang="en-US" dirty="0" err="1" smtClean="0"/>
              <a:t>ord</a:t>
            </a:r>
            <a:r>
              <a:rPr lang="en-US" dirty="0" smtClean="0"/>
              <a:t> order.</a:t>
            </a:r>
          </a:p>
        </p:txBody>
      </p:sp>
    </p:spTree>
    <p:extLst>
      <p:ext uri="{BB962C8B-B14F-4D97-AF65-F5344CB8AC3E}">
        <p14:creationId xmlns:p14="http://schemas.microsoft.com/office/powerpoint/2010/main" val="1108948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88640"/>
            <a:ext cx="8964488" cy="6480720"/>
          </a:xfrm>
        </p:spPr>
        <p:txBody>
          <a:bodyPr/>
          <a:lstStyle/>
          <a:p>
            <a:pPr marL="0" indent="0">
              <a:buNone/>
            </a:pPr>
            <a:r>
              <a:rPr lang="en-US" dirty="0" smtClean="0"/>
              <a:t>Part (</a:t>
            </a:r>
            <a:r>
              <a:rPr lang="en-US" dirty="0" err="1" smtClean="0"/>
              <a:t>i</a:t>
            </a:r>
            <a:r>
              <a:rPr lang="en-US" dirty="0" smtClean="0"/>
              <a:t>) of the </a:t>
            </a:r>
            <a:r>
              <a:rPr lang="en-US" dirty="0" err="1" smtClean="0"/>
              <a:t>wh</a:t>
            </a:r>
            <a:r>
              <a:rPr lang="en-US" dirty="0" smtClean="0"/>
              <a:t>-question transformation tells us that</a:t>
            </a:r>
          </a:p>
          <a:p>
            <a:pPr marL="0" indent="0">
              <a:buNone/>
            </a:pPr>
            <a:r>
              <a:rPr lang="tr-TR" dirty="0" smtClean="0"/>
              <a:t>(</a:t>
            </a:r>
            <a:r>
              <a:rPr lang="en-US" dirty="0" smtClean="0"/>
              <a:t>1</a:t>
            </a:r>
            <a:r>
              <a:rPr lang="tr-TR" dirty="0" smtClean="0"/>
              <a:t>)</a:t>
            </a:r>
            <a:r>
              <a:rPr lang="en-US" dirty="0" smtClean="0"/>
              <a:t> Mary can accomplish what?</a:t>
            </a:r>
          </a:p>
          <a:p>
            <a:pPr marL="0" indent="0">
              <a:buNone/>
            </a:pPr>
            <a:r>
              <a:rPr lang="tr-TR" dirty="0" smtClean="0"/>
              <a:t>      </a:t>
            </a:r>
            <a:r>
              <a:rPr lang="en-US" dirty="0" smtClean="0"/>
              <a:t>Can be converted into</a:t>
            </a:r>
          </a:p>
          <a:p>
            <a:pPr marL="0" indent="0">
              <a:buNone/>
            </a:pPr>
            <a:r>
              <a:rPr lang="tr-TR" dirty="0" smtClean="0"/>
              <a:t>(</a:t>
            </a:r>
            <a:r>
              <a:rPr lang="en-US" dirty="0" smtClean="0"/>
              <a:t>1a</a:t>
            </a:r>
            <a:r>
              <a:rPr lang="tr-TR" dirty="0" smtClean="0"/>
              <a:t>)</a:t>
            </a:r>
            <a:r>
              <a:rPr lang="tr-TR" dirty="0"/>
              <a:t> </a:t>
            </a:r>
            <a:r>
              <a:rPr lang="tr-TR" dirty="0" smtClean="0"/>
              <a:t>C</a:t>
            </a:r>
            <a:r>
              <a:rPr lang="en-US" dirty="0" smtClean="0"/>
              <a:t>an Mary accomplish what?</a:t>
            </a:r>
          </a:p>
          <a:p>
            <a:pPr marL="0" indent="0">
              <a:buNone/>
            </a:pPr>
            <a:r>
              <a:rPr lang="en-US" dirty="0" smtClean="0"/>
              <a:t>Part </a:t>
            </a:r>
            <a:r>
              <a:rPr lang="tr-TR" dirty="0" smtClean="0"/>
              <a:t>(</a:t>
            </a:r>
            <a:r>
              <a:rPr lang="en-US" dirty="0" smtClean="0"/>
              <a:t>ii</a:t>
            </a:r>
            <a:r>
              <a:rPr lang="tr-TR" dirty="0" smtClean="0"/>
              <a:t>)</a:t>
            </a:r>
            <a:r>
              <a:rPr lang="en-US" dirty="0" smtClean="0"/>
              <a:t> of the transformation further co</a:t>
            </a:r>
            <a:r>
              <a:rPr lang="tr-TR" dirty="0" smtClean="0"/>
              <a:t>n</a:t>
            </a:r>
            <a:r>
              <a:rPr lang="en-US" dirty="0" err="1" smtClean="0"/>
              <a:t>verts</a:t>
            </a:r>
            <a:r>
              <a:rPr lang="en-US" dirty="0" smtClean="0"/>
              <a:t> this into </a:t>
            </a:r>
          </a:p>
          <a:p>
            <a:pPr marL="0" indent="0">
              <a:buNone/>
            </a:pPr>
            <a:r>
              <a:rPr lang="tr-TR" dirty="0" smtClean="0"/>
              <a:t>(</a:t>
            </a:r>
            <a:r>
              <a:rPr lang="en-US" dirty="0" smtClean="0"/>
              <a:t>1b</a:t>
            </a:r>
            <a:r>
              <a:rPr lang="tr-TR" dirty="0" smtClean="0"/>
              <a:t>)</a:t>
            </a:r>
            <a:r>
              <a:rPr lang="en-US" dirty="0" smtClean="0"/>
              <a:t> what can Mary accomplish?</a:t>
            </a:r>
          </a:p>
          <a:p>
            <a:pPr marL="0" indent="0">
              <a:buNone/>
            </a:pPr>
            <a:r>
              <a:rPr lang="en-US" dirty="0" smtClean="0"/>
              <a:t>Linguists refer to the form of a sentence produced by phrase structure rules alone as the </a:t>
            </a:r>
            <a:r>
              <a:rPr lang="tr-TR" dirty="0" smtClean="0"/>
              <a:t>D</a:t>
            </a:r>
            <a:r>
              <a:rPr lang="en-US" dirty="0" err="1" smtClean="0"/>
              <a:t>eep</a:t>
            </a:r>
            <a:r>
              <a:rPr lang="en-US" dirty="0" smtClean="0"/>
              <a:t> </a:t>
            </a:r>
            <a:r>
              <a:rPr lang="tr-TR" dirty="0" smtClean="0"/>
              <a:t>S</a:t>
            </a:r>
            <a:r>
              <a:rPr lang="en-US" dirty="0" err="1" smtClean="0"/>
              <a:t>tructure</a:t>
            </a:r>
            <a:r>
              <a:rPr lang="en-US" dirty="0" smtClean="0"/>
              <a:t> of a sentence, and the form that the sentence has after one or more transformations has applied as the </a:t>
            </a:r>
            <a:r>
              <a:rPr lang="tr-TR" dirty="0" smtClean="0"/>
              <a:t>S</a:t>
            </a:r>
            <a:r>
              <a:rPr lang="en-US" dirty="0" err="1" smtClean="0"/>
              <a:t>urface</a:t>
            </a:r>
            <a:r>
              <a:rPr lang="en-US" dirty="0" smtClean="0"/>
              <a:t> </a:t>
            </a:r>
            <a:r>
              <a:rPr lang="tr-TR" dirty="0" smtClean="0"/>
              <a:t>S</a:t>
            </a:r>
            <a:r>
              <a:rPr lang="en-US" dirty="0" err="1" smtClean="0"/>
              <a:t>tructure</a:t>
            </a:r>
            <a:r>
              <a:rPr lang="en-US" dirty="0" smtClean="0"/>
              <a:t> of the sentence.</a:t>
            </a:r>
            <a:endParaRPr lang="en-US" dirty="0"/>
          </a:p>
        </p:txBody>
      </p:sp>
    </p:spTree>
    <p:extLst>
      <p:ext uri="{BB962C8B-B14F-4D97-AF65-F5344CB8AC3E}">
        <p14:creationId xmlns:p14="http://schemas.microsoft.com/office/powerpoint/2010/main" val="39382754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892480" cy="6858000"/>
          </a:xfrm>
        </p:spPr>
        <p:txBody>
          <a:bodyPr/>
          <a:lstStyle/>
          <a:p>
            <a:pPr marL="0" indent="0">
              <a:buNone/>
            </a:pPr>
            <a:r>
              <a:rPr lang="tr-TR" dirty="0" err="1" smtClean="0"/>
              <a:t>What</a:t>
            </a:r>
            <a:r>
              <a:rPr lang="tr-TR" dirty="0" smtClean="0"/>
              <a:t> can Mary </a:t>
            </a:r>
            <a:r>
              <a:rPr lang="tr-TR" dirty="0" err="1" smtClean="0"/>
              <a:t>accomplish</a:t>
            </a:r>
            <a:r>
              <a:rPr lang="tr-TR" dirty="0" smtClean="0"/>
              <a:t>?</a:t>
            </a:r>
          </a:p>
          <a:p>
            <a:pPr marL="0" indent="0">
              <a:buNone/>
            </a:pPr>
            <a:r>
              <a:rPr lang="tr-TR" dirty="0"/>
              <a:t> </a:t>
            </a: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                                                         </a:t>
            </a:r>
            <a:r>
              <a:rPr lang="tr-TR" dirty="0" err="1" smtClean="0"/>
              <a:t>what</a:t>
            </a:r>
            <a:r>
              <a:rPr lang="tr-TR" dirty="0" smtClean="0"/>
              <a:t>(x)</a:t>
            </a:r>
            <a:endParaRPr lang="tr-TR" dirty="0"/>
          </a:p>
          <a:p>
            <a:pPr marL="0" indent="0">
              <a:buNone/>
            </a:pPr>
            <a:r>
              <a:rPr lang="tr-TR" dirty="0" smtClean="0"/>
              <a:t>     </a:t>
            </a:r>
            <a:r>
              <a:rPr lang="tr-TR" dirty="0" err="1" smtClean="0"/>
              <a:t>what</a:t>
            </a:r>
            <a:r>
              <a:rPr lang="tr-TR" dirty="0" smtClean="0"/>
              <a:t>     </a:t>
            </a:r>
            <a:r>
              <a:rPr lang="tr-TR" dirty="0"/>
              <a:t>can </a:t>
            </a:r>
            <a:r>
              <a:rPr lang="tr-TR" dirty="0" smtClean="0"/>
              <a:t>   Mary    </a:t>
            </a:r>
            <a:r>
              <a:rPr lang="tr-TR" dirty="0" err="1" smtClean="0"/>
              <a:t>accomplish</a:t>
            </a:r>
            <a:r>
              <a:rPr lang="tr-TR" dirty="0"/>
              <a:t>?</a:t>
            </a:r>
          </a:p>
          <a:p>
            <a:pPr marL="0" indent="0">
              <a:buNone/>
            </a:pPr>
            <a:endParaRPr lang="tr-TR" dirty="0" smtClean="0"/>
          </a:p>
        </p:txBody>
      </p:sp>
      <p:sp>
        <p:nvSpPr>
          <p:cNvPr id="4" name="Metin kutusu 3"/>
          <p:cNvSpPr txBox="1"/>
          <p:nvPr/>
        </p:nvSpPr>
        <p:spPr>
          <a:xfrm>
            <a:off x="150970" y="1491853"/>
            <a:ext cx="1412663" cy="461665"/>
          </a:xfrm>
          <a:prstGeom prst="rect">
            <a:avLst/>
          </a:prstGeom>
          <a:noFill/>
        </p:spPr>
        <p:txBody>
          <a:bodyPr wrap="square" rtlCol="0">
            <a:spAutoFit/>
          </a:bodyPr>
          <a:lstStyle/>
          <a:p>
            <a:r>
              <a:rPr lang="tr-TR" sz="2400" dirty="0" smtClean="0"/>
              <a:t>PRO(</a:t>
            </a:r>
            <a:r>
              <a:rPr lang="tr-TR" sz="2400" dirty="0" err="1" smtClean="0"/>
              <a:t>wh</a:t>
            </a:r>
            <a:r>
              <a:rPr lang="tr-TR" sz="2400" dirty="0" smtClean="0"/>
              <a:t>)</a:t>
            </a:r>
            <a:endParaRPr lang="tr-TR" sz="2400" dirty="0"/>
          </a:p>
        </p:txBody>
      </p:sp>
      <p:sp>
        <p:nvSpPr>
          <p:cNvPr id="6" name="Metin kutusu 5"/>
          <p:cNvSpPr txBox="1"/>
          <p:nvPr/>
        </p:nvSpPr>
        <p:spPr>
          <a:xfrm>
            <a:off x="2457459" y="2386836"/>
            <a:ext cx="720080" cy="461665"/>
          </a:xfrm>
          <a:prstGeom prst="rect">
            <a:avLst/>
          </a:prstGeom>
          <a:noFill/>
        </p:spPr>
        <p:txBody>
          <a:bodyPr wrap="square" rtlCol="0">
            <a:spAutoFit/>
          </a:bodyPr>
          <a:lstStyle/>
          <a:p>
            <a:r>
              <a:rPr lang="tr-TR" sz="2400" dirty="0" smtClean="0"/>
              <a:t>NP</a:t>
            </a:r>
            <a:endParaRPr lang="tr-TR" sz="2400" dirty="0"/>
          </a:p>
        </p:txBody>
      </p:sp>
      <p:sp>
        <p:nvSpPr>
          <p:cNvPr id="7" name="Metin kutusu 6"/>
          <p:cNvSpPr txBox="1"/>
          <p:nvPr/>
        </p:nvSpPr>
        <p:spPr>
          <a:xfrm>
            <a:off x="3026003" y="1405871"/>
            <a:ext cx="720080" cy="461665"/>
          </a:xfrm>
          <a:prstGeom prst="rect">
            <a:avLst/>
          </a:prstGeom>
          <a:noFill/>
        </p:spPr>
        <p:txBody>
          <a:bodyPr wrap="square" rtlCol="0">
            <a:spAutoFit/>
          </a:bodyPr>
          <a:lstStyle/>
          <a:p>
            <a:r>
              <a:rPr lang="tr-TR" sz="2400" dirty="0" smtClean="0"/>
              <a:t>S</a:t>
            </a:r>
            <a:endParaRPr lang="tr-TR" sz="2400" dirty="0"/>
          </a:p>
        </p:txBody>
      </p:sp>
      <p:sp>
        <p:nvSpPr>
          <p:cNvPr id="8" name="Metin kutusu 7"/>
          <p:cNvSpPr txBox="1"/>
          <p:nvPr/>
        </p:nvSpPr>
        <p:spPr>
          <a:xfrm>
            <a:off x="3541766" y="2386836"/>
            <a:ext cx="720080" cy="461665"/>
          </a:xfrm>
          <a:prstGeom prst="rect">
            <a:avLst/>
          </a:prstGeom>
          <a:noFill/>
        </p:spPr>
        <p:txBody>
          <a:bodyPr wrap="square" rtlCol="0">
            <a:spAutoFit/>
          </a:bodyPr>
          <a:lstStyle/>
          <a:p>
            <a:r>
              <a:rPr lang="tr-TR" sz="2400" dirty="0" smtClean="0"/>
              <a:t>VP</a:t>
            </a:r>
            <a:endParaRPr lang="tr-TR" sz="2400" dirty="0"/>
          </a:p>
        </p:txBody>
      </p:sp>
      <p:cxnSp>
        <p:nvCxnSpPr>
          <p:cNvPr id="9" name="Straight Connector 9"/>
          <p:cNvCxnSpPr/>
          <p:nvPr/>
        </p:nvCxnSpPr>
        <p:spPr>
          <a:xfrm flipH="1">
            <a:off x="1096131" y="915789"/>
            <a:ext cx="103184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2121013" y="915791"/>
            <a:ext cx="979937" cy="42658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V="1">
            <a:off x="2699589" y="1830763"/>
            <a:ext cx="546743" cy="566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H="1" flipV="1">
            <a:off x="3246642" y="1843440"/>
            <a:ext cx="499441" cy="513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a:off x="1890733" y="2009805"/>
            <a:ext cx="33451" cy="415549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a:off x="2707538" y="2885391"/>
            <a:ext cx="26918" cy="8336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V="1">
            <a:off x="2029180" y="953179"/>
            <a:ext cx="83941" cy="547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Metin kutusu 17"/>
          <p:cNvSpPr txBox="1"/>
          <p:nvPr/>
        </p:nvSpPr>
        <p:spPr>
          <a:xfrm>
            <a:off x="1513551" y="1452492"/>
            <a:ext cx="830914" cy="461665"/>
          </a:xfrm>
          <a:prstGeom prst="rect">
            <a:avLst/>
          </a:prstGeom>
          <a:noFill/>
        </p:spPr>
        <p:txBody>
          <a:bodyPr wrap="square" rtlCol="0">
            <a:spAutoFit/>
          </a:bodyPr>
          <a:lstStyle/>
          <a:p>
            <a:r>
              <a:rPr lang="tr-TR" sz="2400" dirty="0" smtClean="0"/>
              <a:t>AUX</a:t>
            </a:r>
            <a:endParaRPr lang="tr-TR" sz="2400" dirty="0"/>
          </a:p>
        </p:txBody>
      </p:sp>
      <p:cxnSp>
        <p:nvCxnSpPr>
          <p:cNvPr id="19" name="Straight Connector 9"/>
          <p:cNvCxnSpPr/>
          <p:nvPr/>
        </p:nvCxnSpPr>
        <p:spPr>
          <a:xfrm flipH="1">
            <a:off x="892549" y="2009805"/>
            <a:ext cx="18362" cy="415549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Metin kutusu 23"/>
          <p:cNvSpPr txBox="1"/>
          <p:nvPr/>
        </p:nvSpPr>
        <p:spPr>
          <a:xfrm>
            <a:off x="2446418" y="3735676"/>
            <a:ext cx="720080" cy="461665"/>
          </a:xfrm>
          <a:prstGeom prst="rect">
            <a:avLst/>
          </a:prstGeom>
          <a:noFill/>
        </p:spPr>
        <p:txBody>
          <a:bodyPr wrap="square" rtlCol="0">
            <a:spAutoFit/>
          </a:bodyPr>
          <a:lstStyle/>
          <a:p>
            <a:r>
              <a:rPr lang="tr-TR" sz="2400" dirty="0" err="1" smtClean="0"/>
              <a:t>Npr</a:t>
            </a:r>
            <a:endParaRPr lang="tr-TR" sz="2400" dirty="0"/>
          </a:p>
        </p:txBody>
      </p:sp>
      <p:sp>
        <p:nvSpPr>
          <p:cNvPr id="25" name="Metin kutusu 24"/>
          <p:cNvSpPr txBox="1"/>
          <p:nvPr/>
        </p:nvSpPr>
        <p:spPr>
          <a:xfrm>
            <a:off x="3707055" y="3718995"/>
            <a:ext cx="720080" cy="461665"/>
          </a:xfrm>
          <a:prstGeom prst="rect">
            <a:avLst/>
          </a:prstGeom>
          <a:noFill/>
        </p:spPr>
        <p:txBody>
          <a:bodyPr wrap="square" rtlCol="0">
            <a:spAutoFit/>
          </a:bodyPr>
          <a:lstStyle/>
          <a:p>
            <a:r>
              <a:rPr lang="tr-TR" sz="2400" dirty="0" err="1" smtClean="0"/>
              <a:t>Vt</a:t>
            </a:r>
            <a:endParaRPr lang="tr-TR" sz="2400" dirty="0"/>
          </a:p>
        </p:txBody>
      </p:sp>
      <p:cxnSp>
        <p:nvCxnSpPr>
          <p:cNvPr id="27" name="Straight Connector 9"/>
          <p:cNvCxnSpPr/>
          <p:nvPr/>
        </p:nvCxnSpPr>
        <p:spPr>
          <a:xfrm>
            <a:off x="3872201" y="2901854"/>
            <a:ext cx="29605" cy="8336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flipH="1" flipV="1">
            <a:off x="3893357" y="2912246"/>
            <a:ext cx="1067838" cy="82321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4755176" y="3764765"/>
            <a:ext cx="720080" cy="461665"/>
          </a:xfrm>
          <a:prstGeom prst="rect">
            <a:avLst/>
          </a:prstGeom>
          <a:noFill/>
        </p:spPr>
        <p:txBody>
          <a:bodyPr wrap="square" rtlCol="0">
            <a:spAutoFit/>
          </a:bodyPr>
          <a:lstStyle/>
          <a:p>
            <a:r>
              <a:rPr lang="tr-TR" sz="2400" dirty="0" smtClean="0"/>
              <a:t>NP</a:t>
            </a:r>
            <a:endParaRPr lang="tr-TR" sz="2400" dirty="0"/>
          </a:p>
        </p:txBody>
      </p:sp>
      <p:sp>
        <p:nvSpPr>
          <p:cNvPr id="31" name="Metin kutusu 30"/>
          <p:cNvSpPr txBox="1"/>
          <p:nvPr/>
        </p:nvSpPr>
        <p:spPr>
          <a:xfrm>
            <a:off x="4509971" y="4696307"/>
            <a:ext cx="1112968" cy="461665"/>
          </a:xfrm>
          <a:prstGeom prst="rect">
            <a:avLst/>
          </a:prstGeom>
          <a:noFill/>
        </p:spPr>
        <p:txBody>
          <a:bodyPr wrap="square" rtlCol="0">
            <a:spAutoFit/>
          </a:bodyPr>
          <a:lstStyle/>
          <a:p>
            <a:r>
              <a:rPr lang="tr-TR" sz="2400" dirty="0" smtClean="0"/>
              <a:t>N(</a:t>
            </a:r>
            <a:r>
              <a:rPr lang="tr-TR" sz="2400" dirty="0" err="1" smtClean="0"/>
              <a:t>wh</a:t>
            </a:r>
            <a:r>
              <a:rPr lang="tr-TR" sz="2400" dirty="0" smtClean="0"/>
              <a:t>)</a:t>
            </a:r>
            <a:endParaRPr lang="tr-TR" sz="2400" dirty="0"/>
          </a:p>
        </p:txBody>
      </p:sp>
      <p:cxnSp>
        <p:nvCxnSpPr>
          <p:cNvPr id="33" name="Straight Connector 9"/>
          <p:cNvCxnSpPr/>
          <p:nvPr/>
        </p:nvCxnSpPr>
        <p:spPr>
          <a:xfrm flipH="1">
            <a:off x="5115216" y="5155373"/>
            <a:ext cx="1" cy="47247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flipH="1">
            <a:off x="5029852" y="4197176"/>
            <a:ext cx="1" cy="47247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9"/>
          <p:cNvCxnSpPr/>
          <p:nvPr/>
        </p:nvCxnSpPr>
        <p:spPr>
          <a:xfrm>
            <a:off x="2732975" y="4227270"/>
            <a:ext cx="1481" cy="193803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3" name="Straight Connector 9"/>
          <p:cNvCxnSpPr/>
          <p:nvPr/>
        </p:nvCxnSpPr>
        <p:spPr>
          <a:xfrm>
            <a:off x="3935229" y="4197176"/>
            <a:ext cx="1481" cy="193803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16520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lstStyle/>
          <a:p>
            <a:pPr marL="0" indent="0">
              <a:buNone/>
            </a:pPr>
            <a:r>
              <a:rPr lang="tr-TR" dirty="0" err="1" smtClean="0"/>
              <a:t>The</a:t>
            </a:r>
            <a:r>
              <a:rPr lang="tr-TR" dirty="0" smtClean="0"/>
              <a:t> boy </a:t>
            </a:r>
            <a:r>
              <a:rPr lang="tr-TR" dirty="0" err="1" smtClean="0"/>
              <a:t>who</a:t>
            </a:r>
            <a:r>
              <a:rPr lang="tr-TR" dirty="0" smtClean="0"/>
              <a:t> is </a:t>
            </a:r>
            <a:r>
              <a:rPr lang="tr-TR" dirty="0" err="1" smtClean="0"/>
              <a:t>sleeping</a:t>
            </a:r>
            <a:r>
              <a:rPr lang="tr-TR" dirty="0" smtClean="0"/>
              <a:t> </a:t>
            </a:r>
            <a:r>
              <a:rPr lang="tr-TR" dirty="0" err="1" smtClean="0"/>
              <a:t>was</a:t>
            </a:r>
            <a:r>
              <a:rPr lang="tr-TR" dirty="0" smtClean="0"/>
              <a:t> </a:t>
            </a:r>
            <a:r>
              <a:rPr lang="tr-TR" dirty="0" err="1" smtClean="0"/>
              <a:t>dreaming</a:t>
            </a:r>
            <a:r>
              <a:rPr lang="tr-TR" dirty="0" smtClean="0"/>
              <a:t>.</a:t>
            </a:r>
          </a:p>
          <a:p>
            <a:pPr marL="0" indent="0">
              <a:buNone/>
            </a:pPr>
            <a:r>
              <a:rPr lang="tr-TR" dirty="0"/>
              <a:t> </a:t>
            </a: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a:p>
          <a:p>
            <a:pPr marL="0" indent="0">
              <a:buNone/>
            </a:pPr>
            <a:r>
              <a:rPr lang="tr-TR" sz="2400" dirty="0" smtClean="0"/>
              <a:t>                </a:t>
            </a:r>
            <a:r>
              <a:rPr lang="tr-TR" sz="2400" dirty="0" err="1" smtClean="0"/>
              <a:t>the</a:t>
            </a:r>
            <a:r>
              <a:rPr lang="tr-TR" sz="2400" dirty="0" smtClean="0"/>
              <a:t>           </a:t>
            </a:r>
            <a:r>
              <a:rPr lang="tr-TR" sz="2400" dirty="0"/>
              <a:t>boy </a:t>
            </a:r>
            <a:r>
              <a:rPr lang="tr-TR" sz="2400" dirty="0" smtClean="0"/>
              <a:t>          </a:t>
            </a:r>
            <a:r>
              <a:rPr lang="tr-TR" sz="2400" dirty="0" err="1" smtClean="0"/>
              <a:t>who</a:t>
            </a:r>
            <a:r>
              <a:rPr lang="tr-TR" sz="2400" dirty="0" smtClean="0"/>
              <a:t>         </a:t>
            </a:r>
            <a:r>
              <a:rPr lang="tr-TR" sz="2400" dirty="0"/>
              <a:t>is </a:t>
            </a:r>
            <a:r>
              <a:rPr lang="tr-TR" sz="2400" dirty="0" smtClean="0"/>
              <a:t>   </a:t>
            </a:r>
            <a:r>
              <a:rPr lang="tr-TR" sz="2400" dirty="0" err="1" smtClean="0"/>
              <a:t>sleeping</a:t>
            </a:r>
            <a:r>
              <a:rPr lang="tr-TR" sz="2400" dirty="0" smtClean="0"/>
              <a:t>  </a:t>
            </a:r>
            <a:r>
              <a:rPr lang="tr-TR" sz="2400" dirty="0" err="1" smtClean="0"/>
              <a:t>was</a:t>
            </a:r>
            <a:r>
              <a:rPr lang="tr-TR" sz="2400" dirty="0" smtClean="0"/>
              <a:t>   </a:t>
            </a:r>
            <a:r>
              <a:rPr lang="tr-TR" sz="2400" dirty="0" err="1" smtClean="0"/>
              <a:t>dreaming</a:t>
            </a:r>
            <a:endParaRPr lang="tr-TR" sz="2400" dirty="0"/>
          </a:p>
          <a:p>
            <a:pPr marL="0" indent="0">
              <a:buNone/>
            </a:pPr>
            <a:endParaRPr lang="tr-TR" dirty="0" smtClean="0"/>
          </a:p>
          <a:p>
            <a:pPr marL="0" indent="0">
              <a:buNone/>
            </a:pPr>
            <a:endParaRPr lang="tr-TR" dirty="0"/>
          </a:p>
        </p:txBody>
      </p:sp>
      <p:sp>
        <p:nvSpPr>
          <p:cNvPr id="4" name="Metin kutusu 3"/>
          <p:cNvSpPr txBox="1"/>
          <p:nvPr/>
        </p:nvSpPr>
        <p:spPr>
          <a:xfrm>
            <a:off x="6715720" y="1661675"/>
            <a:ext cx="935005" cy="461665"/>
          </a:xfrm>
          <a:prstGeom prst="rect">
            <a:avLst/>
          </a:prstGeom>
          <a:noFill/>
        </p:spPr>
        <p:txBody>
          <a:bodyPr wrap="square" rtlCol="0">
            <a:spAutoFit/>
          </a:bodyPr>
          <a:lstStyle/>
          <a:p>
            <a:r>
              <a:rPr lang="tr-TR" sz="2400" dirty="0" smtClean="0"/>
              <a:t>AUX </a:t>
            </a:r>
            <a:endParaRPr lang="tr-TR" sz="2400" dirty="0"/>
          </a:p>
        </p:txBody>
      </p:sp>
      <p:sp>
        <p:nvSpPr>
          <p:cNvPr id="5" name="Metin kutusu 4"/>
          <p:cNvSpPr txBox="1"/>
          <p:nvPr/>
        </p:nvSpPr>
        <p:spPr>
          <a:xfrm>
            <a:off x="1953442" y="2765617"/>
            <a:ext cx="720080" cy="461665"/>
          </a:xfrm>
          <a:prstGeom prst="rect">
            <a:avLst/>
          </a:prstGeom>
          <a:noFill/>
        </p:spPr>
        <p:txBody>
          <a:bodyPr wrap="square" rtlCol="0">
            <a:spAutoFit/>
          </a:bodyPr>
          <a:lstStyle/>
          <a:p>
            <a:r>
              <a:rPr lang="tr-TR" sz="2400" dirty="0" smtClean="0"/>
              <a:t>NP</a:t>
            </a:r>
            <a:endParaRPr lang="tr-TR" sz="2400" dirty="0"/>
          </a:p>
        </p:txBody>
      </p:sp>
      <p:sp>
        <p:nvSpPr>
          <p:cNvPr id="6" name="Metin kutusu 5"/>
          <p:cNvSpPr txBox="1"/>
          <p:nvPr/>
        </p:nvSpPr>
        <p:spPr>
          <a:xfrm>
            <a:off x="5588990" y="2696280"/>
            <a:ext cx="720080" cy="461665"/>
          </a:xfrm>
          <a:prstGeom prst="rect">
            <a:avLst/>
          </a:prstGeom>
          <a:noFill/>
        </p:spPr>
        <p:txBody>
          <a:bodyPr wrap="square" rtlCol="0">
            <a:spAutoFit/>
          </a:bodyPr>
          <a:lstStyle/>
          <a:p>
            <a:r>
              <a:rPr lang="tr-TR" sz="2400" dirty="0" smtClean="0"/>
              <a:t>S’</a:t>
            </a:r>
            <a:endParaRPr lang="tr-TR" sz="2400" dirty="0"/>
          </a:p>
        </p:txBody>
      </p:sp>
      <p:sp>
        <p:nvSpPr>
          <p:cNvPr id="7" name="Metin kutusu 6"/>
          <p:cNvSpPr txBox="1"/>
          <p:nvPr/>
        </p:nvSpPr>
        <p:spPr>
          <a:xfrm>
            <a:off x="7940643" y="1638449"/>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8" name="Metin kutusu 7"/>
          <p:cNvSpPr txBox="1"/>
          <p:nvPr/>
        </p:nvSpPr>
        <p:spPr>
          <a:xfrm>
            <a:off x="8062957" y="2663537"/>
            <a:ext cx="720080" cy="461665"/>
          </a:xfrm>
          <a:prstGeom prst="rect">
            <a:avLst/>
          </a:prstGeom>
          <a:noFill/>
        </p:spPr>
        <p:txBody>
          <a:bodyPr wrap="square" rtlCol="0">
            <a:spAutoFit/>
          </a:bodyPr>
          <a:lstStyle/>
          <a:p>
            <a:r>
              <a:rPr lang="tr-TR" sz="2400" dirty="0" smtClean="0"/>
              <a:t>V</a:t>
            </a:r>
            <a:endParaRPr lang="tr-TR" sz="2400" dirty="0"/>
          </a:p>
        </p:txBody>
      </p:sp>
      <p:cxnSp>
        <p:nvCxnSpPr>
          <p:cNvPr id="9" name="Straight Connector 9"/>
          <p:cNvCxnSpPr/>
          <p:nvPr/>
        </p:nvCxnSpPr>
        <p:spPr>
          <a:xfrm flipH="1">
            <a:off x="5292080" y="1052736"/>
            <a:ext cx="1031844" cy="5760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6316962" y="1052737"/>
            <a:ext cx="1841238" cy="6134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V="1">
            <a:off x="2271330" y="2162163"/>
            <a:ext cx="2963329" cy="56337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H="1" flipV="1">
            <a:off x="5215642" y="2150202"/>
            <a:ext cx="499441" cy="5132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V="1">
            <a:off x="8267421" y="2004483"/>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a:off x="1634588" y="3157945"/>
            <a:ext cx="586560" cy="4220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4291352" y="3117211"/>
            <a:ext cx="1467334" cy="46274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a:off x="8263686" y="3026319"/>
            <a:ext cx="15390" cy="253948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flipV="1">
            <a:off x="6309070" y="1090126"/>
            <a:ext cx="826284" cy="5094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Metin kutusu 17"/>
          <p:cNvSpPr txBox="1"/>
          <p:nvPr/>
        </p:nvSpPr>
        <p:spPr>
          <a:xfrm>
            <a:off x="4965466" y="1659997"/>
            <a:ext cx="671102" cy="461665"/>
          </a:xfrm>
          <a:prstGeom prst="rect">
            <a:avLst/>
          </a:prstGeom>
          <a:noFill/>
        </p:spPr>
        <p:txBody>
          <a:bodyPr wrap="square" rtlCol="0">
            <a:spAutoFit/>
          </a:bodyPr>
          <a:lstStyle/>
          <a:p>
            <a:r>
              <a:rPr lang="tr-TR" sz="2400" dirty="0" smtClean="0"/>
              <a:t>NP</a:t>
            </a:r>
            <a:endParaRPr lang="tr-TR" sz="2400" dirty="0"/>
          </a:p>
        </p:txBody>
      </p:sp>
      <p:cxnSp>
        <p:nvCxnSpPr>
          <p:cNvPr id="19" name="Straight Connector 9"/>
          <p:cNvCxnSpPr/>
          <p:nvPr/>
        </p:nvCxnSpPr>
        <p:spPr>
          <a:xfrm flipH="1">
            <a:off x="7149506" y="2071642"/>
            <a:ext cx="5896" cy="350836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7" name="Metin kutusu 26"/>
          <p:cNvSpPr txBox="1"/>
          <p:nvPr/>
        </p:nvSpPr>
        <p:spPr>
          <a:xfrm>
            <a:off x="4031093" y="3526116"/>
            <a:ext cx="720080" cy="461665"/>
          </a:xfrm>
          <a:prstGeom prst="rect">
            <a:avLst/>
          </a:prstGeom>
          <a:noFill/>
        </p:spPr>
        <p:txBody>
          <a:bodyPr wrap="square" rtlCol="0">
            <a:spAutoFit/>
          </a:bodyPr>
          <a:lstStyle/>
          <a:p>
            <a:r>
              <a:rPr lang="tr-TR" sz="2400" dirty="0" smtClean="0"/>
              <a:t>NP</a:t>
            </a:r>
            <a:endParaRPr lang="tr-TR" sz="2400" dirty="0"/>
          </a:p>
        </p:txBody>
      </p:sp>
      <p:cxnSp>
        <p:nvCxnSpPr>
          <p:cNvPr id="31" name="Straight Connector 9"/>
          <p:cNvCxnSpPr/>
          <p:nvPr/>
        </p:nvCxnSpPr>
        <p:spPr>
          <a:xfrm>
            <a:off x="2221148" y="3171108"/>
            <a:ext cx="649933" cy="4127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3" name="Metin kutusu 32"/>
          <p:cNvSpPr txBox="1"/>
          <p:nvPr/>
        </p:nvSpPr>
        <p:spPr>
          <a:xfrm>
            <a:off x="1291251" y="3579956"/>
            <a:ext cx="720080" cy="461665"/>
          </a:xfrm>
          <a:prstGeom prst="rect">
            <a:avLst/>
          </a:prstGeom>
          <a:noFill/>
        </p:spPr>
        <p:txBody>
          <a:bodyPr wrap="square" rtlCol="0">
            <a:spAutoFit/>
          </a:bodyPr>
          <a:lstStyle/>
          <a:p>
            <a:r>
              <a:rPr lang="tr-TR" sz="2400" dirty="0" smtClean="0"/>
              <a:t>Art</a:t>
            </a:r>
            <a:endParaRPr lang="tr-TR" sz="2400" dirty="0"/>
          </a:p>
        </p:txBody>
      </p:sp>
      <p:sp>
        <p:nvSpPr>
          <p:cNvPr id="34" name="Metin kutusu 33"/>
          <p:cNvSpPr txBox="1"/>
          <p:nvPr/>
        </p:nvSpPr>
        <p:spPr>
          <a:xfrm>
            <a:off x="2719473" y="3596161"/>
            <a:ext cx="324967" cy="461665"/>
          </a:xfrm>
          <a:prstGeom prst="rect">
            <a:avLst/>
          </a:prstGeom>
          <a:noFill/>
        </p:spPr>
        <p:txBody>
          <a:bodyPr wrap="square" rtlCol="0">
            <a:spAutoFit/>
          </a:bodyPr>
          <a:lstStyle/>
          <a:p>
            <a:r>
              <a:rPr lang="tr-TR" sz="2400" dirty="0" smtClean="0"/>
              <a:t>N</a:t>
            </a:r>
            <a:endParaRPr lang="tr-TR" sz="2400" dirty="0"/>
          </a:p>
        </p:txBody>
      </p:sp>
      <p:cxnSp>
        <p:nvCxnSpPr>
          <p:cNvPr id="36" name="Straight Connector 9"/>
          <p:cNvCxnSpPr/>
          <p:nvPr/>
        </p:nvCxnSpPr>
        <p:spPr>
          <a:xfrm flipH="1">
            <a:off x="5167475" y="3137577"/>
            <a:ext cx="586560" cy="4220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7" name="Metin kutusu 36"/>
          <p:cNvSpPr txBox="1"/>
          <p:nvPr/>
        </p:nvSpPr>
        <p:spPr>
          <a:xfrm>
            <a:off x="4890842" y="3509961"/>
            <a:ext cx="846983" cy="461665"/>
          </a:xfrm>
          <a:prstGeom prst="rect">
            <a:avLst/>
          </a:prstGeom>
          <a:noFill/>
        </p:spPr>
        <p:txBody>
          <a:bodyPr wrap="square" rtlCol="0">
            <a:spAutoFit/>
          </a:bodyPr>
          <a:lstStyle/>
          <a:p>
            <a:r>
              <a:rPr lang="tr-TR" sz="2400" dirty="0" smtClean="0"/>
              <a:t>AUX</a:t>
            </a:r>
            <a:endParaRPr lang="tr-TR" sz="2400" dirty="0"/>
          </a:p>
        </p:txBody>
      </p:sp>
      <p:cxnSp>
        <p:nvCxnSpPr>
          <p:cNvPr id="38" name="Straight Connector 9"/>
          <p:cNvCxnSpPr/>
          <p:nvPr/>
        </p:nvCxnSpPr>
        <p:spPr>
          <a:xfrm>
            <a:off x="5750575" y="3137577"/>
            <a:ext cx="556465" cy="372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1" name="Metin kutusu 40"/>
          <p:cNvSpPr txBox="1"/>
          <p:nvPr/>
        </p:nvSpPr>
        <p:spPr>
          <a:xfrm>
            <a:off x="6030668" y="3476148"/>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cxnSp>
        <p:nvCxnSpPr>
          <p:cNvPr id="42" name="Straight Connector 9"/>
          <p:cNvCxnSpPr/>
          <p:nvPr/>
        </p:nvCxnSpPr>
        <p:spPr>
          <a:xfrm flipV="1">
            <a:off x="4279697" y="3971626"/>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3" name="Metin kutusu 42"/>
          <p:cNvSpPr txBox="1"/>
          <p:nvPr/>
        </p:nvSpPr>
        <p:spPr>
          <a:xfrm>
            <a:off x="3867860" y="4540239"/>
            <a:ext cx="846983" cy="461665"/>
          </a:xfrm>
          <a:prstGeom prst="rect">
            <a:avLst/>
          </a:prstGeom>
          <a:noFill/>
        </p:spPr>
        <p:txBody>
          <a:bodyPr wrap="square" rtlCol="0">
            <a:spAutoFit/>
          </a:bodyPr>
          <a:lstStyle/>
          <a:p>
            <a:r>
              <a:rPr lang="tr-TR" sz="2400" dirty="0" smtClean="0"/>
              <a:t>PRO</a:t>
            </a:r>
            <a:endParaRPr lang="tr-TR" sz="2400" dirty="0"/>
          </a:p>
        </p:txBody>
      </p:sp>
      <p:cxnSp>
        <p:nvCxnSpPr>
          <p:cNvPr id="44" name="Straight Connector 9"/>
          <p:cNvCxnSpPr/>
          <p:nvPr/>
        </p:nvCxnSpPr>
        <p:spPr>
          <a:xfrm flipV="1">
            <a:off x="6368479" y="3937813"/>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5" name="Metin kutusu 44"/>
          <p:cNvSpPr txBox="1"/>
          <p:nvPr/>
        </p:nvSpPr>
        <p:spPr>
          <a:xfrm>
            <a:off x="6155589" y="4506238"/>
            <a:ext cx="720080" cy="461665"/>
          </a:xfrm>
          <a:prstGeom prst="rect">
            <a:avLst/>
          </a:prstGeom>
          <a:noFill/>
        </p:spPr>
        <p:txBody>
          <a:bodyPr wrap="square" rtlCol="0">
            <a:spAutoFit/>
          </a:bodyPr>
          <a:lstStyle/>
          <a:p>
            <a:r>
              <a:rPr lang="tr-TR" sz="2400" dirty="0" smtClean="0"/>
              <a:t>V</a:t>
            </a:r>
            <a:endParaRPr lang="tr-TR" sz="2400" dirty="0"/>
          </a:p>
        </p:txBody>
      </p:sp>
      <p:cxnSp>
        <p:nvCxnSpPr>
          <p:cNvPr id="46" name="Straight Connector 9"/>
          <p:cNvCxnSpPr/>
          <p:nvPr/>
        </p:nvCxnSpPr>
        <p:spPr>
          <a:xfrm flipH="1">
            <a:off x="5313867" y="3906840"/>
            <a:ext cx="19303" cy="167316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8" name="Straight Connector 9"/>
          <p:cNvCxnSpPr/>
          <p:nvPr/>
        </p:nvCxnSpPr>
        <p:spPr>
          <a:xfrm>
            <a:off x="1597383" y="4041621"/>
            <a:ext cx="307" cy="1538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9"/>
          <p:cNvCxnSpPr/>
          <p:nvPr/>
        </p:nvCxnSpPr>
        <p:spPr>
          <a:xfrm>
            <a:off x="2941142" y="4041621"/>
            <a:ext cx="307" cy="1538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0" name="Straight Connector 9"/>
          <p:cNvCxnSpPr/>
          <p:nvPr/>
        </p:nvCxnSpPr>
        <p:spPr>
          <a:xfrm flipV="1">
            <a:off x="4256692" y="5006641"/>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2" name="Straight Connector 9"/>
          <p:cNvCxnSpPr/>
          <p:nvPr/>
        </p:nvCxnSpPr>
        <p:spPr>
          <a:xfrm flipV="1">
            <a:off x="6367035" y="5018087"/>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4494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9036496" cy="6552728"/>
          </a:xfrm>
        </p:spPr>
        <p:txBody>
          <a:bodyPr/>
          <a:lstStyle/>
          <a:p>
            <a:pPr marL="0" indent="0">
              <a:buNone/>
            </a:pPr>
            <a:r>
              <a:rPr lang="tr-TR" dirty="0" err="1" smtClean="0"/>
              <a:t>Was</a:t>
            </a:r>
            <a:r>
              <a:rPr lang="tr-TR" dirty="0" smtClean="0"/>
              <a:t> </a:t>
            </a:r>
            <a:r>
              <a:rPr lang="tr-TR" dirty="0" err="1" smtClean="0"/>
              <a:t>the</a:t>
            </a:r>
            <a:r>
              <a:rPr lang="tr-TR" dirty="0" smtClean="0"/>
              <a:t> boy </a:t>
            </a:r>
            <a:r>
              <a:rPr lang="tr-TR" dirty="0" err="1" smtClean="0"/>
              <a:t>who</a:t>
            </a:r>
            <a:r>
              <a:rPr lang="tr-TR" dirty="0" smtClean="0"/>
              <a:t> is </a:t>
            </a:r>
            <a:r>
              <a:rPr lang="tr-TR" dirty="0" err="1" smtClean="0"/>
              <a:t>sleeping</a:t>
            </a:r>
            <a:r>
              <a:rPr lang="tr-TR" dirty="0" smtClean="0"/>
              <a:t> </a:t>
            </a:r>
            <a:r>
              <a:rPr lang="tr-TR" dirty="0" err="1" smtClean="0"/>
              <a:t>dreaming</a:t>
            </a:r>
            <a:r>
              <a:rPr lang="tr-TR" dirty="0" smtClean="0"/>
              <a:t>?</a:t>
            </a:r>
          </a:p>
          <a:p>
            <a:pPr marL="0" indent="0">
              <a:buNone/>
            </a:pP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err="1" smtClean="0"/>
              <a:t>Was</a:t>
            </a:r>
            <a:r>
              <a:rPr lang="tr-TR" dirty="0" smtClean="0"/>
              <a:t>    </a:t>
            </a:r>
            <a:r>
              <a:rPr lang="tr-TR" dirty="0" err="1"/>
              <a:t>the</a:t>
            </a:r>
            <a:r>
              <a:rPr lang="tr-TR" dirty="0"/>
              <a:t> </a:t>
            </a:r>
            <a:r>
              <a:rPr lang="tr-TR" dirty="0" smtClean="0"/>
              <a:t>         boy       </a:t>
            </a:r>
            <a:r>
              <a:rPr lang="tr-TR" dirty="0" err="1" smtClean="0"/>
              <a:t>who</a:t>
            </a:r>
            <a:r>
              <a:rPr lang="tr-TR" dirty="0" smtClean="0"/>
              <a:t>        is    </a:t>
            </a:r>
            <a:r>
              <a:rPr lang="tr-TR" dirty="0" err="1"/>
              <a:t>sleeping</a:t>
            </a:r>
            <a:r>
              <a:rPr lang="tr-TR" dirty="0"/>
              <a:t> </a:t>
            </a:r>
            <a:r>
              <a:rPr lang="tr-TR" dirty="0" smtClean="0"/>
              <a:t>           </a:t>
            </a:r>
            <a:r>
              <a:rPr lang="tr-TR" dirty="0" err="1" smtClean="0"/>
              <a:t>dreaming</a:t>
            </a:r>
            <a:r>
              <a:rPr lang="tr-TR" dirty="0"/>
              <a:t>?</a:t>
            </a:r>
          </a:p>
          <a:p>
            <a:pPr marL="0" indent="0">
              <a:buNone/>
            </a:pPr>
            <a:endParaRPr lang="tr-TR" dirty="0"/>
          </a:p>
        </p:txBody>
      </p:sp>
      <p:sp>
        <p:nvSpPr>
          <p:cNvPr id="5" name="Metin kutusu 4"/>
          <p:cNvSpPr txBox="1"/>
          <p:nvPr/>
        </p:nvSpPr>
        <p:spPr>
          <a:xfrm>
            <a:off x="146637" y="1454319"/>
            <a:ext cx="935005" cy="461665"/>
          </a:xfrm>
          <a:prstGeom prst="rect">
            <a:avLst/>
          </a:prstGeom>
          <a:noFill/>
        </p:spPr>
        <p:txBody>
          <a:bodyPr wrap="square" rtlCol="0">
            <a:spAutoFit/>
          </a:bodyPr>
          <a:lstStyle/>
          <a:p>
            <a:r>
              <a:rPr lang="tr-TR" sz="2400" dirty="0" smtClean="0"/>
              <a:t>AUX </a:t>
            </a:r>
            <a:endParaRPr lang="tr-TR" sz="2400" dirty="0"/>
          </a:p>
        </p:txBody>
      </p:sp>
      <p:sp>
        <p:nvSpPr>
          <p:cNvPr id="6" name="Metin kutusu 5"/>
          <p:cNvSpPr txBox="1"/>
          <p:nvPr/>
        </p:nvSpPr>
        <p:spPr>
          <a:xfrm>
            <a:off x="1634588" y="2188754"/>
            <a:ext cx="720080" cy="461665"/>
          </a:xfrm>
          <a:prstGeom prst="rect">
            <a:avLst/>
          </a:prstGeom>
          <a:noFill/>
        </p:spPr>
        <p:txBody>
          <a:bodyPr wrap="square" rtlCol="0">
            <a:spAutoFit/>
          </a:bodyPr>
          <a:lstStyle/>
          <a:p>
            <a:r>
              <a:rPr lang="tr-TR" sz="2400" dirty="0" smtClean="0"/>
              <a:t>NP</a:t>
            </a:r>
            <a:endParaRPr lang="tr-TR" sz="2400" dirty="0"/>
          </a:p>
        </p:txBody>
      </p:sp>
      <p:sp>
        <p:nvSpPr>
          <p:cNvPr id="7" name="Metin kutusu 6"/>
          <p:cNvSpPr txBox="1"/>
          <p:nvPr/>
        </p:nvSpPr>
        <p:spPr>
          <a:xfrm>
            <a:off x="5094648" y="2172287"/>
            <a:ext cx="720080" cy="461665"/>
          </a:xfrm>
          <a:prstGeom prst="rect">
            <a:avLst/>
          </a:prstGeom>
          <a:noFill/>
        </p:spPr>
        <p:txBody>
          <a:bodyPr wrap="square" rtlCol="0">
            <a:spAutoFit/>
          </a:bodyPr>
          <a:lstStyle/>
          <a:p>
            <a:r>
              <a:rPr lang="tr-TR" sz="2400" dirty="0" smtClean="0"/>
              <a:t>S’</a:t>
            </a:r>
            <a:endParaRPr lang="tr-TR" sz="2400" dirty="0"/>
          </a:p>
        </p:txBody>
      </p:sp>
      <p:sp>
        <p:nvSpPr>
          <p:cNvPr id="8" name="Metin kutusu 7"/>
          <p:cNvSpPr txBox="1"/>
          <p:nvPr/>
        </p:nvSpPr>
        <p:spPr>
          <a:xfrm>
            <a:off x="7672379" y="1454319"/>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9" name="Metin kutusu 8"/>
          <p:cNvSpPr txBox="1"/>
          <p:nvPr/>
        </p:nvSpPr>
        <p:spPr>
          <a:xfrm>
            <a:off x="8062957" y="2663537"/>
            <a:ext cx="720080" cy="461665"/>
          </a:xfrm>
          <a:prstGeom prst="rect">
            <a:avLst/>
          </a:prstGeom>
          <a:noFill/>
        </p:spPr>
        <p:txBody>
          <a:bodyPr wrap="square" rtlCol="0">
            <a:spAutoFit/>
          </a:bodyPr>
          <a:lstStyle/>
          <a:p>
            <a:r>
              <a:rPr lang="tr-TR" sz="2400" dirty="0" smtClean="0"/>
              <a:t>V</a:t>
            </a:r>
            <a:endParaRPr lang="tr-TR" sz="2400" dirty="0"/>
          </a:p>
        </p:txBody>
      </p:sp>
      <p:cxnSp>
        <p:nvCxnSpPr>
          <p:cNvPr id="10" name="Straight Connector 9"/>
          <p:cNvCxnSpPr>
            <a:endCxn id="5" idx="0"/>
          </p:cNvCxnSpPr>
          <p:nvPr/>
        </p:nvCxnSpPr>
        <p:spPr>
          <a:xfrm flipH="1">
            <a:off x="614140" y="1054860"/>
            <a:ext cx="3368511" cy="39945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3975689" y="1054862"/>
            <a:ext cx="3964954" cy="3666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V="1">
            <a:off x="1953442" y="1863224"/>
            <a:ext cx="2073202" cy="30390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4002927" y="1889057"/>
            <a:ext cx="1193105" cy="31363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V="1">
            <a:off x="8267421" y="2004483"/>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1317006" y="2604308"/>
            <a:ext cx="586560" cy="4220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a:off x="3838720" y="2612608"/>
            <a:ext cx="1467334" cy="46274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a:off x="8267421" y="3026319"/>
            <a:ext cx="11655" cy="203488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flipH="1" flipV="1">
            <a:off x="4026644" y="1092811"/>
            <a:ext cx="4449" cy="41433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3769971" y="1454320"/>
            <a:ext cx="671102" cy="461665"/>
          </a:xfrm>
          <a:prstGeom prst="rect">
            <a:avLst/>
          </a:prstGeom>
          <a:noFill/>
        </p:spPr>
        <p:txBody>
          <a:bodyPr wrap="square" rtlCol="0">
            <a:spAutoFit/>
          </a:bodyPr>
          <a:lstStyle/>
          <a:p>
            <a:r>
              <a:rPr lang="tr-TR" sz="2400" dirty="0" smtClean="0"/>
              <a:t>NP</a:t>
            </a:r>
            <a:endParaRPr lang="tr-TR" sz="2400" dirty="0"/>
          </a:p>
        </p:txBody>
      </p:sp>
      <p:cxnSp>
        <p:nvCxnSpPr>
          <p:cNvPr id="20" name="Straight Connector 9"/>
          <p:cNvCxnSpPr/>
          <p:nvPr/>
        </p:nvCxnSpPr>
        <p:spPr>
          <a:xfrm flipH="1">
            <a:off x="504460" y="1863224"/>
            <a:ext cx="25502" cy="316314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1" name="Metin kutusu 20"/>
          <p:cNvSpPr txBox="1"/>
          <p:nvPr/>
        </p:nvSpPr>
        <p:spPr>
          <a:xfrm>
            <a:off x="3578461" y="3021513"/>
            <a:ext cx="720080" cy="461665"/>
          </a:xfrm>
          <a:prstGeom prst="rect">
            <a:avLst/>
          </a:prstGeom>
          <a:noFill/>
        </p:spPr>
        <p:txBody>
          <a:bodyPr wrap="square" rtlCol="0">
            <a:spAutoFit/>
          </a:bodyPr>
          <a:lstStyle/>
          <a:p>
            <a:r>
              <a:rPr lang="tr-TR" sz="2400" dirty="0" smtClean="0"/>
              <a:t>NP</a:t>
            </a:r>
            <a:endParaRPr lang="tr-TR" sz="2400" dirty="0"/>
          </a:p>
        </p:txBody>
      </p:sp>
      <p:cxnSp>
        <p:nvCxnSpPr>
          <p:cNvPr id="22" name="Straight Connector 9"/>
          <p:cNvCxnSpPr/>
          <p:nvPr/>
        </p:nvCxnSpPr>
        <p:spPr>
          <a:xfrm>
            <a:off x="1903566" y="2617471"/>
            <a:ext cx="649933" cy="4127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3" name="Metin kutusu 22"/>
          <p:cNvSpPr txBox="1"/>
          <p:nvPr/>
        </p:nvSpPr>
        <p:spPr>
          <a:xfrm>
            <a:off x="973669" y="3026319"/>
            <a:ext cx="720080" cy="461665"/>
          </a:xfrm>
          <a:prstGeom prst="rect">
            <a:avLst/>
          </a:prstGeom>
          <a:noFill/>
        </p:spPr>
        <p:txBody>
          <a:bodyPr wrap="square" rtlCol="0">
            <a:spAutoFit/>
          </a:bodyPr>
          <a:lstStyle/>
          <a:p>
            <a:r>
              <a:rPr lang="tr-TR" sz="2400" dirty="0" smtClean="0"/>
              <a:t>Art</a:t>
            </a:r>
            <a:endParaRPr lang="tr-TR" sz="2400" dirty="0"/>
          </a:p>
        </p:txBody>
      </p:sp>
      <p:sp>
        <p:nvSpPr>
          <p:cNvPr id="24" name="Metin kutusu 23"/>
          <p:cNvSpPr txBox="1"/>
          <p:nvPr/>
        </p:nvSpPr>
        <p:spPr>
          <a:xfrm>
            <a:off x="2401891" y="3042524"/>
            <a:ext cx="324967" cy="461665"/>
          </a:xfrm>
          <a:prstGeom prst="rect">
            <a:avLst/>
          </a:prstGeom>
          <a:noFill/>
        </p:spPr>
        <p:txBody>
          <a:bodyPr wrap="square" rtlCol="0">
            <a:spAutoFit/>
          </a:bodyPr>
          <a:lstStyle/>
          <a:p>
            <a:r>
              <a:rPr lang="tr-TR" sz="2400" dirty="0" smtClean="0"/>
              <a:t>N</a:t>
            </a:r>
            <a:endParaRPr lang="tr-TR" sz="2400" dirty="0"/>
          </a:p>
        </p:txBody>
      </p:sp>
      <p:cxnSp>
        <p:nvCxnSpPr>
          <p:cNvPr id="25" name="Straight Connector 9"/>
          <p:cNvCxnSpPr/>
          <p:nvPr/>
        </p:nvCxnSpPr>
        <p:spPr>
          <a:xfrm flipH="1">
            <a:off x="4714843" y="2632974"/>
            <a:ext cx="586560" cy="4220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6" name="Metin kutusu 25"/>
          <p:cNvSpPr txBox="1"/>
          <p:nvPr/>
        </p:nvSpPr>
        <p:spPr>
          <a:xfrm>
            <a:off x="4438210" y="3005358"/>
            <a:ext cx="846983" cy="461665"/>
          </a:xfrm>
          <a:prstGeom prst="rect">
            <a:avLst/>
          </a:prstGeom>
          <a:noFill/>
        </p:spPr>
        <p:txBody>
          <a:bodyPr wrap="square" rtlCol="0">
            <a:spAutoFit/>
          </a:bodyPr>
          <a:lstStyle/>
          <a:p>
            <a:r>
              <a:rPr lang="tr-TR" sz="2400" dirty="0" smtClean="0"/>
              <a:t>AUX</a:t>
            </a:r>
            <a:endParaRPr lang="tr-TR" sz="2400" dirty="0"/>
          </a:p>
        </p:txBody>
      </p:sp>
      <p:cxnSp>
        <p:nvCxnSpPr>
          <p:cNvPr id="27" name="Straight Connector 9"/>
          <p:cNvCxnSpPr/>
          <p:nvPr/>
        </p:nvCxnSpPr>
        <p:spPr>
          <a:xfrm>
            <a:off x="5297943" y="2632974"/>
            <a:ext cx="556465" cy="372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8" name="Metin kutusu 27"/>
          <p:cNvSpPr txBox="1"/>
          <p:nvPr/>
        </p:nvSpPr>
        <p:spPr>
          <a:xfrm>
            <a:off x="5578036" y="2971545"/>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cxnSp>
        <p:nvCxnSpPr>
          <p:cNvPr id="29" name="Straight Connector 9"/>
          <p:cNvCxnSpPr/>
          <p:nvPr/>
        </p:nvCxnSpPr>
        <p:spPr>
          <a:xfrm flipV="1">
            <a:off x="3827065" y="3467023"/>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3415228" y="4035636"/>
            <a:ext cx="846983" cy="461665"/>
          </a:xfrm>
          <a:prstGeom prst="rect">
            <a:avLst/>
          </a:prstGeom>
          <a:noFill/>
        </p:spPr>
        <p:txBody>
          <a:bodyPr wrap="square" rtlCol="0">
            <a:spAutoFit/>
          </a:bodyPr>
          <a:lstStyle/>
          <a:p>
            <a:r>
              <a:rPr lang="tr-TR" sz="2400" dirty="0" smtClean="0"/>
              <a:t>PRO</a:t>
            </a:r>
            <a:endParaRPr lang="tr-TR" sz="2400" dirty="0"/>
          </a:p>
        </p:txBody>
      </p:sp>
      <p:cxnSp>
        <p:nvCxnSpPr>
          <p:cNvPr id="31" name="Straight Connector 9"/>
          <p:cNvCxnSpPr/>
          <p:nvPr/>
        </p:nvCxnSpPr>
        <p:spPr>
          <a:xfrm flipV="1">
            <a:off x="5915847" y="3433210"/>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Metin kutusu 31"/>
          <p:cNvSpPr txBox="1"/>
          <p:nvPr/>
        </p:nvSpPr>
        <p:spPr>
          <a:xfrm>
            <a:off x="5702957" y="4001635"/>
            <a:ext cx="720080" cy="461665"/>
          </a:xfrm>
          <a:prstGeom prst="rect">
            <a:avLst/>
          </a:prstGeom>
          <a:noFill/>
        </p:spPr>
        <p:txBody>
          <a:bodyPr wrap="square" rtlCol="0">
            <a:spAutoFit/>
          </a:bodyPr>
          <a:lstStyle/>
          <a:p>
            <a:r>
              <a:rPr lang="tr-TR" sz="2400" dirty="0" smtClean="0"/>
              <a:t>V</a:t>
            </a:r>
            <a:endParaRPr lang="tr-TR" sz="2400" dirty="0"/>
          </a:p>
        </p:txBody>
      </p:sp>
      <p:cxnSp>
        <p:nvCxnSpPr>
          <p:cNvPr id="33" name="Straight Connector 9"/>
          <p:cNvCxnSpPr/>
          <p:nvPr/>
        </p:nvCxnSpPr>
        <p:spPr>
          <a:xfrm flipH="1">
            <a:off x="4861235" y="3402237"/>
            <a:ext cx="19303" cy="167316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9"/>
          <p:cNvCxnSpPr/>
          <p:nvPr/>
        </p:nvCxnSpPr>
        <p:spPr>
          <a:xfrm>
            <a:off x="1279801" y="3487984"/>
            <a:ext cx="307" cy="1538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a:off x="2623560" y="3487984"/>
            <a:ext cx="307" cy="1538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flipV="1">
            <a:off x="3804060" y="4502038"/>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9"/>
          <p:cNvCxnSpPr/>
          <p:nvPr/>
        </p:nvCxnSpPr>
        <p:spPr>
          <a:xfrm flipV="1">
            <a:off x="5914403" y="4513484"/>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06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0" indent="0">
              <a:buNone/>
            </a:pPr>
            <a:r>
              <a:rPr lang="tr-TR" dirty="0" err="1" smtClean="0"/>
              <a:t>The</a:t>
            </a:r>
            <a:r>
              <a:rPr lang="tr-TR" dirty="0" smtClean="0"/>
              <a:t> </a:t>
            </a:r>
            <a:r>
              <a:rPr lang="tr-TR" dirty="0" err="1" smtClean="0"/>
              <a:t>girl</a:t>
            </a:r>
            <a:r>
              <a:rPr lang="tr-TR" dirty="0" smtClean="0"/>
              <a:t> </a:t>
            </a:r>
            <a:r>
              <a:rPr lang="tr-TR" dirty="0" err="1" smtClean="0"/>
              <a:t>who</a:t>
            </a:r>
            <a:r>
              <a:rPr lang="tr-TR" dirty="0" smtClean="0"/>
              <a:t> </a:t>
            </a:r>
            <a:r>
              <a:rPr lang="tr-TR" dirty="0" err="1" smtClean="0"/>
              <a:t>loves</a:t>
            </a:r>
            <a:r>
              <a:rPr lang="tr-TR" dirty="0" smtClean="0"/>
              <a:t> John is </a:t>
            </a:r>
            <a:r>
              <a:rPr lang="tr-TR" dirty="0" err="1" smtClean="0"/>
              <a:t>pretty</a:t>
            </a:r>
            <a:r>
              <a:rPr lang="tr-TR" dirty="0" smtClean="0"/>
              <a:t>.</a:t>
            </a:r>
          </a:p>
          <a:p>
            <a:pPr marL="0" indent="0">
              <a:buNone/>
            </a:pPr>
            <a:r>
              <a:rPr lang="tr-TR" dirty="0" smtClean="0"/>
              <a:t>                                              S</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err="1" smtClean="0"/>
              <a:t>The</a:t>
            </a:r>
            <a:r>
              <a:rPr lang="tr-TR" dirty="0" smtClean="0"/>
              <a:t>        </a:t>
            </a:r>
            <a:r>
              <a:rPr lang="tr-TR" dirty="0" err="1" smtClean="0"/>
              <a:t>girl</a:t>
            </a:r>
            <a:r>
              <a:rPr lang="tr-TR" dirty="0" smtClean="0"/>
              <a:t> </a:t>
            </a:r>
            <a:r>
              <a:rPr lang="tr-TR" dirty="0" err="1"/>
              <a:t>who</a:t>
            </a:r>
            <a:r>
              <a:rPr lang="tr-TR" dirty="0"/>
              <a:t> </a:t>
            </a:r>
            <a:r>
              <a:rPr lang="tr-TR" dirty="0" err="1"/>
              <a:t>loves</a:t>
            </a:r>
            <a:r>
              <a:rPr lang="tr-TR" dirty="0"/>
              <a:t> </a:t>
            </a:r>
            <a:r>
              <a:rPr lang="tr-TR" dirty="0" smtClean="0"/>
              <a:t>         John          </a:t>
            </a:r>
            <a:r>
              <a:rPr lang="tr-TR" dirty="0"/>
              <a:t>is </a:t>
            </a:r>
            <a:r>
              <a:rPr lang="tr-TR" dirty="0" smtClean="0"/>
              <a:t>                 </a:t>
            </a:r>
            <a:r>
              <a:rPr lang="tr-TR" dirty="0" err="1" smtClean="0"/>
              <a:t>pretty</a:t>
            </a:r>
            <a:r>
              <a:rPr lang="tr-TR" dirty="0"/>
              <a:t>.</a:t>
            </a:r>
          </a:p>
          <a:p>
            <a:pPr marL="0" indent="0">
              <a:buNone/>
            </a:pPr>
            <a:r>
              <a:rPr lang="tr-TR" sz="2000" dirty="0" err="1" smtClean="0"/>
              <a:t>Recursion</a:t>
            </a:r>
            <a:endParaRPr lang="tr-TR" sz="2000" dirty="0" smtClean="0"/>
          </a:p>
          <a:p>
            <a:pPr marL="0" indent="0">
              <a:buNone/>
            </a:pPr>
            <a:r>
              <a:rPr lang="tr-TR" sz="2000" dirty="0" err="1" smtClean="0"/>
              <a:t>Recursion</a:t>
            </a:r>
            <a:r>
              <a:rPr lang="tr-TR" sz="2000" dirty="0" smtClean="0"/>
              <a:t> </a:t>
            </a:r>
            <a:r>
              <a:rPr lang="tr-TR" sz="2000" dirty="0" err="1" smtClean="0"/>
              <a:t>gives</a:t>
            </a:r>
            <a:r>
              <a:rPr lang="tr-TR" sz="2000" dirty="0" smtClean="0"/>
              <a:t> </a:t>
            </a:r>
            <a:r>
              <a:rPr lang="tr-TR" sz="2000" dirty="0" err="1" smtClean="0"/>
              <a:t>language</a:t>
            </a:r>
            <a:r>
              <a:rPr lang="tr-TR" sz="2000" dirty="0" smtClean="0"/>
              <a:t> </a:t>
            </a:r>
            <a:r>
              <a:rPr lang="tr-TR" sz="2000" dirty="0" err="1" smtClean="0"/>
              <a:t>its</a:t>
            </a:r>
            <a:r>
              <a:rPr lang="tr-TR" sz="2000" dirty="0" smtClean="0"/>
              <a:t> </a:t>
            </a:r>
            <a:r>
              <a:rPr lang="tr-TR" sz="2000" dirty="0" err="1" smtClean="0"/>
              <a:t>infinite</a:t>
            </a:r>
            <a:r>
              <a:rPr lang="tr-TR" sz="2000" dirty="0" smtClean="0"/>
              <a:t> </a:t>
            </a:r>
            <a:r>
              <a:rPr lang="tr-TR" sz="2000" dirty="0" err="1" smtClean="0"/>
              <a:t>aspect</a:t>
            </a:r>
            <a:r>
              <a:rPr lang="tr-TR" sz="2000" dirty="0" smtClean="0"/>
              <a:t> </a:t>
            </a:r>
            <a:r>
              <a:rPr lang="tr-TR" sz="2000" dirty="0" err="1" smtClean="0"/>
              <a:t>and</a:t>
            </a:r>
            <a:r>
              <a:rPr lang="tr-TR" sz="2000" dirty="0" smtClean="0"/>
              <a:t> </a:t>
            </a:r>
            <a:r>
              <a:rPr lang="tr-TR" sz="2000" dirty="0" err="1" smtClean="0"/>
              <a:t>accounts</a:t>
            </a:r>
            <a:r>
              <a:rPr lang="tr-TR" sz="2000" dirty="0" smtClean="0"/>
              <a:t> </a:t>
            </a:r>
            <a:r>
              <a:rPr lang="tr-TR" sz="2000" dirty="0" err="1" smtClean="0"/>
              <a:t>for</a:t>
            </a:r>
            <a:r>
              <a:rPr lang="tr-TR" sz="2000" dirty="0" smtClean="0"/>
              <a:t> </a:t>
            </a:r>
            <a:r>
              <a:rPr lang="tr-TR" sz="2000" dirty="0" err="1" smtClean="0"/>
              <a:t>much</a:t>
            </a:r>
            <a:r>
              <a:rPr lang="tr-TR" sz="2000" dirty="0" smtClean="0"/>
              <a:t> </a:t>
            </a:r>
            <a:r>
              <a:rPr lang="tr-TR" sz="2000" dirty="0" err="1" smtClean="0"/>
              <a:t>Linguistic</a:t>
            </a:r>
            <a:r>
              <a:rPr lang="tr-TR" sz="2000" dirty="0" smtClean="0"/>
              <a:t> </a:t>
            </a:r>
            <a:r>
              <a:rPr lang="tr-TR" sz="2000" dirty="0" err="1" smtClean="0"/>
              <a:t>creativity</a:t>
            </a:r>
            <a:r>
              <a:rPr lang="tr-TR" sz="2000" dirty="0" smtClean="0"/>
              <a:t>.</a:t>
            </a:r>
            <a:endParaRPr lang="tr-TR" sz="2000" dirty="0"/>
          </a:p>
        </p:txBody>
      </p:sp>
      <p:sp>
        <p:nvSpPr>
          <p:cNvPr id="6" name="Metin kutusu 5"/>
          <p:cNvSpPr txBox="1"/>
          <p:nvPr/>
        </p:nvSpPr>
        <p:spPr>
          <a:xfrm>
            <a:off x="627021" y="2056350"/>
            <a:ext cx="720080" cy="461665"/>
          </a:xfrm>
          <a:prstGeom prst="rect">
            <a:avLst/>
          </a:prstGeom>
          <a:noFill/>
        </p:spPr>
        <p:txBody>
          <a:bodyPr wrap="square" rtlCol="0">
            <a:spAutoFit/>
          </a:bodyPr>
          <a:lstStyle/>
          <a:p>
            <a:r>
              <a:rPr lang="tr-TR" sz="2400" dirty="0" smtClean="0"/>
              <a:t>NP</a:t>
            </a:r>
            <a:endParaRPr lang="tr-TR" sz="2400" dirty="0"/>
          </a:p>
        </p:txBody>
      </p:sp>
      <p:sp>
        <p:nvSpPr>
          <p:cNvPr id="7" name="Metin kutusu 6"/>
          <p:cNvSpPr txBox="1"/>
          <p:nvPr/>
        </p:nvSpPr>
        <p:spPr>
          <a:xfrm>
            <a:off x="2746782" y="2167769"/>
            <a:ext cx="720080" cy="461665"/>
          </a:xfrm>
          <a:prstGeom prst="rect">
            <a:avLst/>
          </a:prstGeom>
          <a:noFill/>
        </p:spPr>
        <p:txBody>
          <a:bodyPr wrap="square" rtlCol="0">
            <a:spAutoFit/>
          </a:bodyPr>
          <a:lstStyle/>
          <a:p>
            <a:r>
              <a:rPr lang="tr-TR" sz="2400" dirty="0" smtClean="0"/>
              <a:t>S’</a:t>
            </a:r>
            <a:endParaRPr lang="tr-TR" sz="2400" dirty="0"/>
          </a:p>
        </p:txBody>
      </p:sp>
      <p:sp>
        <p:nvSpPr>
          <p:cNvPr id="8" name="Metin kutusu 7"/>
          <p:cNvSpPr txBox="1"/>
          <p:nvPr/>
        </p:nvSpPr>
        <p:spPr>
          <a:xfrm>
            <a:off x="6809619" y="1427392"/>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sp>
        <p:nvSpPr>
          <p:cNvPr id="9" name="Metin kutusu 8"/>
          <p:cNvSpPr txBox="1"/>
          <p:nvPr/>
        </p:nvSpPr>
        <p:spPr>
          <a:xfrm>
            <a:off x="5491031" y="2146379"/>
            <a:ext cx="720080" cy="461665"/>
          </a:xfrm>
          <a:prstGeom prst="rect">
            <a:avLst/>
          </a:prstGeom>
          <a:noFill/>
        </p:spPr>
        <p:txBody>
          <a:bodyPr wrap="square" rtlCol="0">
            <a:spAutoFit/>
          </a:bodyPr>
          <a:lstStyle/>
          <a:p>
            <a:r>
              <a:rPr lang="tr-TR" sz="2400" dirty="0" smtClean="0"/>
              <a:t>V</a:t>
            </a:r>
            <a:endParaRPr lang="tr-TR" sz="2400" dirty="0"/>
          </a:p>
        </p:txBody>
      </p:sp>
      <p:cxnSp>
        <p:nvCxnSpPr>
          <p:cNvPr id="10" name="Straight Connector 9"/>
          <p:cNvCxnSpPr/>
          <p:nvPr/>
        </p:nvCxnSpPr>
        <p:spPr>
          <a:xfrm flipH="1">
            <a:off x="1693749" y="1054860"/>
            <a:ext cx="2288903" cy="36662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4002927" y="1035561"/>
            <a:ext cx="2900567" cy="2864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V="1">
            <a:off x="973669" y="1823178"/>
            <a:ext cx="660919" cy="2331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1632630" y="1833764"/>
            <a:ext cx="1193105" cy="31363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V="1">
            <a:off x="5652702" y="1853788"/>
            <a:ext cx="1395879" cy="31398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326076" y="2469943"/>
            <a:ext cx="586560" cy="4220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a:off x="2090042" y="2559682"/>
            <a:ext cx="767669" cy="4184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a:off x="7048582" y="1868939"/>
            <a:ext cx="623146" cy="2774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1358198" y="1475202"/>
            <a:ext cx="671102" cy="461665"/>
          </a:xfrm>
          <a:prstGeom prst="rect">
            <a:avLst/>
          </a:prstGeom>
          <a:noFill/>
        </p:spPr>
        <p:txBody>
          <a:bodyPr wrap="square" rtlCol="0">
            <a:spAutoFit/>
          </a:bodyPr>
          <a:lstStyle/>
          <a:p>
            <a:r>
              <a:rPr lang="tr-TR" sz="2400" dirty="0" smtClean="0"/>
              <a:t>NP</a:t>
            </a:r>
            <a:endParaRPr lang="tr-TR" sz="2400" dirty="0"/>
          </a:p>
        </p:txBody>
      </p:sp>
      <p:sp>
        <p:nvSpPr>
          <p:cNvPr id="21" name="Metin kutusu 20"/>
          <p:cNvSpPr txBox="1"/>
          <p:nvPr/>
        </p:nvSpPr>
        <p:spPr>
          <a:xfrm>
            <a:off x="1829783" y="2924314"/>
            <a:ext cx="720080" cy="461665"/>
          </a:xfrm>
          <a:prstGeom prst="rect">
            <a:avLst/>
          </a:prstGeom>
          <a:noFill/>
        </p:spPr>
        <p:txBody>
          <a:bodyPr wrap="square" rtlCol="0">
            <a:spAutoFit/>
          </a:bodyPr>
          <a:lstStyle/>
          <a:p>
            <a:r>
              <a:rPr lang="tr-TR" sz="2400" dirty="0" smtClean="0"/>
              <a:t>NP</a:t>
            </a:r>
            <a:endParaRPr lang="tr-TR" sz="2400" dirty="0"/>
          </a:p>
        </p:txBody>
      </p:sp>
      <p:cxnSp>
        <p:nvCxnSpPr>
          <p:cNvPr id="22" name="Straight Connector 9"/>
          <p:cNvCxnSpPr/>
          <p:nvPr/>
        </p:nvCxnSpPr>
        <p:spPr>
          <a:xfrm>
            <a:off x="912636" y="2483106"/>
            <a:ext cx="649933" cy="4127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3" name="Metin kutusu 22"/>
          <p:cNvSpPr txBox="1"/>
          <p:nvPr/>
        </p:nvSpPr>
        <p:spPr>
          <a:xfrm>
            <a:off x="-17261" y="2891954"/>
            <a:ext cx="720080" cy="461665"/>
          </a:xfrm>
          <a:prstGeom prst="rect">
            <a:avLst/>
          </a:prstGeom>
          <a:noFill/>
        </p:spPr>
        <p:txBody>
          <a:bodyPr wrap="square" rtlCol="0">
            <a:spAutoFit/>
          </a:bodyPr>
          <a:lstStyle/>
          <a:p>
            <a:r>
              <a:rPr lang="tr-TR" sz="2400" dirty="0" smtClean="0"/>
              <a:t>Art</a:t>
            </a:r>
            <a:endParaRPr lang="tr-TR" sz="2400" dirty="0"/>
          </a:p>
        </p:txBody>
      </p:sp>
      <p:sp>
        <p:nvSpPr>
          <p:cNvPr id="24" name="Metin kutusu 23"/>
          <p:cNvSpPr txBox="1"/>
          <p:nvPr/>
        </p:nvSpPr>
        <p:spPr>
          <a:xfrm>
            <a:off x="1410961" y="2908159"/>
            <a:ext cx="324967" cy="461665"/>
          </a:xfrm>
          <a:prstGeom prst="rect">
            <a:avLst/>
          </a:prstGeom>
          <a:noFill/>
        </p:spPr>
        <p:txBody>
          <a:bodyPr wrap="square" rtlCol="0">
            <a:spAutoFit/>
          </a:bodyPr>
          <a:lstStyle/>
          <a:p>
            <a:r>
              <a:rPr lang="tr-TR" sz="2400" dirty="0" smtClean="0"/>
              <a:t>N</a:t>
            </a:r>
            <a:endParaRPr lang="tr-TR" sz="2400" dirty="0"/>
          </a:p>
        </p:txBody>
      </p:sp>
      <p:cxnSp>
        <p:nvCxnSpPr>
          <p:cNvPr id="27" name="Straight Connector 9"/>
          <p:cNvCxnSpPr/>
          <p:nvPr/>
        </p:nvCxnSpPr>
        <p:spPr>
          <a:xfrm>
            <a:off x="2897317" y="2552204"/>
            <a:ext cx="556465" cy="372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8" name="Metin kutusu 27"/>
          <p:cNvSpPr txBox="1"/>
          <p:nvPr/>
        </p:nvSpPr>
        <p:spPr>
          <a:xfrm>
            <a:off x="3254638" y="2874346"/>
            <a:ext cx="720080"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cxnSp>
        <p:nvCxnSpPr>
          <p:cNvPr id="29" name="Straight Connector 9"/>
          <p:cNvCxnSpPr/>
          <p:nvPr/>
        </p:nvCxnSpPr>
        <p:spPr>
          <a:xfrm flipV="1">
            <a:off x="2078387" y="3369824"/>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1666550" y="3938437"/>
            <a:ext cx="846983" cy="461665"/>
          </a:xfrm>
          <a:prstGeom prst="rect">
            <a:avLst/>
          </a:prstGeom>
          <a:noFill/>
        </p:spPr>
        <p:txBody>
          <a:bodyPr wrap="square" rtlCol="0">
            <a:spAutoFit/>
          </a:bodyPr>
          <a:lstStyle/>
          <a:p>
            <a:r>
              <a:rPr lang="tr-TR" sz="2400" dirty="0" smtClean="0"/>
              <a:t>PRO</a:t>
            </a:r>
            <a:endParaRPr lang="tr-TR" sz="2400" dirty="0"/>
          </a:p>
        </p:txBody>
      </p:sp>
      <p:cxnSp>
        <p:nvCxnSpPr>
          <p:cNvPr id="31" name="Straight Connector 9"/>
          <p:cNvCxnSpPr/>
          <p:nvPr/>
        </p:nvCxnSpPr>
        <p:spPr>
          <a:xfrm flipV="1">
            <a:off x="2838200" y="3307063"/>
            <a:ext cx="649609" cy="5973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Metin kutusu 31"/>
          <p:cNvSpPr txBox="1"/>
          <p:nvPr/>
        </p:nvSpPr>
        <p:spPr>
          <a:xfrm>
            <a:off x="2657787" y="3917545"/>
            <a:ext cx="720080" cy="461665"/>
          </a:xfrm>
          <a:prstGeom prst="rect">
            <a:avLst/>
          </a:prstGeom>
          <a:noFill/>
        </p:spPr>
        <p:txBody>
          <a:bodyPr wrap="square" rtlCol="0">
            <a:spAutoFit/>
          </a:bodyPr>
          <a:lstStyle/>
          <a:p>
            <a:r>
              <a:rPr lang="tr-TR" sz="2400" dirty="0" smtClean="0"/>
              <a:t>V</a:t>
            </a:r>
            <a:endParaRPr lang="tr-TR" sz="2400" dirty="0"/>
          </a:p>
        </p:txBody>
      </p:sp>
      <p:cxnSp>
        <p:nvCxnSpPr>
          <p:cNvPr id="34" name="Straight Connector 9"/>
          <p:cNvCxnSpPr/>
          <p:nvPr/>
        </p:nvCxnSpPr>
        <p:spPr>
          <a:xfrm>
            <a:off x="288871" y="3353619"/>
            <a:ext cx="307" cy="1538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a:off x="1632630" y="3353619"/>
            <a:ext cx="307" cy="153838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flipV="1">
            <a:off x="2055382" y="4404839"/>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9"/>
          <p:cNvCxnSpPr/>
          <p:nvPr/>
        </p:nvCxnSpPr>
        <p:spPr>
          <a:xfrm>
            <a:off x="3529461" y="3326242"/>
            <a:ext cx="599486" cy="5775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7" name="Metin kutusu 46"/>
          <p:cNvSpPr txBox="1"/>
          <p:nvPr/>
        </p:nvSpPr>
        <p:spPr>
          <a:xfrm>
            <a:off x="3938887" y="3894056"/>
            <a:ext cx="720080" cy="461665"/>
          </a:xfrm>
          <a:prstGeom prst="rect">
            <a:avLst/>
          </a:prstGeom>
          <a:noFill/>
        </p:spPr>
        <p:txBody>
          <a:bodyPr wrap="square" rtlCol="0">
            <a:spAutoFit/>
          </a:bodyPr>
          <a:lstStyle/>
          <a:p>
            <a:r>
              <a:rPr lang="tr-TR" sz="2400" dirty="0" smtClean="0"/>
              <a:t>NP</a:t>
            </a:r>
            <a:endParaRPr lang="tr-TR" sz="2400" dirty="0"/>
          </a:p>
        </p:txBody>
      </p:sp>
      <p:sp>
        <p:nvSpPr>
          <p:cNvPr id="51" name="Metin kutusu 50"/>
          <p:cNvSpPr txBox="1"/>
          <p:nvPr/>
        </p:nvSpPr>
        <p:spPr>
          <a:xfrm>
            <a:off x="7210252" y="2146379"/>
            <a:ext cx="1025028" cy="461665"/>
          </a:xfrm>
          <a:prstGeom prst="rect">
            <a:avLst/>
          </a:prstGeom>
          <a:noFill/>
        </p:spPr>
        <p:txBody>
          <a:bodyPr wrap="square" rtlCol="0">
            <a:spAutoFit/>
          </a:bodyPr>
          <a:lstStyle/>
          <a:p>
            <a:r>
              <a:rPr lang="tr-TR" sz="2400" dirty="0" smtClean="0"/>
              <a:t>ADJP</a:t>
            </a:r>
            <a:endParaRPr lang="tr-TR" sz="2400" dirty="0"/>
          </a:p>
        </p:txBody>
      </p:sp>
      <p:cxnSp>
        <p:nvCxnSpPr>
          <p:cNvPr id="52" name="Straight Connector 9"/>
          <p:cNvCxnSpPr/>
          <p:nvPr/>
        </p:nvCxnSpPr>
        <p:spPr>
          <a:xfrm>
            <a:off x="7671421" y="2584427"/>
            <a:ext cx="307" cy="133311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54" name="Metin kutusu 53"/>
          <p:cNvSpPr txBox="1"/>
          <p:nvPr/>
        </p:nvSpPr>
        <p:spPr>
          <a:xfrm>
            <a:off x="7360155" y="3975447"/>
            <a:ext cx="1025028" cy="461665"/>
          </a:xfrm>
          <a:prstGeom prst="rect">
            <a:avLst/>
          </a:prstGeom>
          <a:noFill/>
        </p:spPr>
        <p:txBody>
          <a:bodyPr wrap="square" rtlCol="0">
            <a:spAutoFit/>
          </a:bodyPr>
          <a:lstStyle/>
          <a:p>
            <a:r>
              <a:rPr lang="tr-TR" sz="2400" dirty="0" smtClean="0"/>
              <a:t>ADJ</a:t>
            </a:r>
            <a:endParaRPr lang="tr-TR" sz="2400" dirty="0"/>
          </a:p>
        </p:txBody>
      </p:sp>
      <p:cxnSp>
        <p:nvCxnSpPr>
          <p:cNvPr id="55" name="Straight Connector 9"/>
          <p:cNvCxnSpPr/>
          <p:nvPr/>
        </p:nvCxnSpPr>
        <p:spPr>
          <a:xfrm flipV="1">
            <a:off x="7729611" y="4458848"/>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7" name="Straight Connector 9"/>
          <p:cNvCxnSpPr/>
          <p:nvPr/>
        </p:nvCxnSpPr>
        <p:spPr>
          <a:xfrm flipV="1">
            <a:off x="2840529" y="4437709"/>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p:cNvCxnSpPr/>
          <p:nvPr/>
        </p:nvCxnSpPr>
        <p:spPr>
          <a:xfrm flipV="1">
            <a:off x="4279737" y="4379210"/>
            <a:ext cx="11655" cy="5477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9" name="Straight Connector 9"/>
          <p:cNvCxnSpPr/>
          <p:nvPr/>
        </p:nvCxnSpPr>
        <p:spPr>
          <a:xfrm flipH="1">
            <a:off x="5652702" y="2609993"/>
            <a:ext cx="25898" cy="239657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5859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pPr marL="0" indent="0">
              <a:buNone/>
            </a:pPr>
            <a:r>
              <a:rPr lang="tr-TR" sz="2200" dirty="0" err="1" smtClean="0"/>
              <a:t>You</a:t>
            </a:r>
            <a:r>
              <a:rPr lang="tr-TR" sz="2200" dirty="0" smtClean="0"/>
              <a:t> </a:t>
            </a:r>
            <a:r>
              <a:rPr lang="tr-TR" sz="2200" dirty="0" err="1" smtClean="0"/>
              <a:t>mean</a:t>
            </a:r>
            <a:r>
              <a:rPr lang="tr-TR" sz="2200" dirty="0" smtClean="0"/>
              <a:t> </a:t>
            </a:r>
            <a:r>
              <a:rPr lang="tr-TR" sz="2200" dirty="0" err="1" smtClean="0"/>
              <a:t>you</a:t>
            </a:r>
            <a:r>
              <a:rPr lang="tr-TR" sz="2200" dirty="0" smtClean="0"/>
              <a:t> </a:t>
            </a:r>
            <a:r>
              <a:rPr lang="tr-TR" sz="2200" dirty="0" err="1" smtClean="0"/>
              <a:t>didnt</a:t>
            </a:r>
            <a:r>
              <a:rPr lang="tr-TR" sz="2200" dirty="0" smtClean="0"/>
              <a:t> </a:t>
            </a:r>
            <a:r>
              <a:rPr lang="tr-TR" sz="2200" dirty="0" err="1" smtClean="0"/>
              <a:t>know</a:t>
            </a:r>
            <a:r>
              <a:rPr lang="tr-TR" sz="2200" dirty="0" smtClean="0"/>
              <a:t> </a:t>
            </a:r>
            <a:r>
              <a:rPr lang="tr-TR" sz="2200" dirty="0" err="1" smtClean="0"/>
              <a:t>that</a:t>
            </a:r>
            <a:r>
              <a:rPr lang="tr-TR" sz="2200" dirty="0" smtClean="0"/>
              <a:t> I </a:t>
            </a:r>
            <a:r>
              <a:rPr lang="tr-TR" sz="2200" dirty="0" err="1" smtClean="0"/>
              <a:t>knew</a:t>
            </a:r>
            <a:r>
              <a:rPr lang="tr-TR" sz="2200" dirty="0" smtClean="0"/>
              <a:t> </a:t>
            </a:r>
            <a:r>
              <a:rPr lang="tr-TR" sz="2200" dirty="0" err="1" smtClean="0"/>
              <a:t>she</a:t>
            </a:r>
            <a:r>
              <a:rPr lang="tr-TR" sz="2200" dirty="0" smtClean="0"/>
              <a:t> </a:t>
            </a:r>
            <a:r>
              <a:rPr lang="tr-TR" sz="2200" dirty="0" err="1" smtClean="0"/>
              <a:t>didn’t</a:t>
            </a:r>
            <a:r>
              <a:rPr lang="tr-TR" sz="2200" dirty="0" smtClean="0"/>
              <a:t> </a:t>
            </a:r>
            <a:r>
              <a:rPr lang="tr-TR" sz="2200" dirty="0" err="1" smtClean="0"/>
              <a:t>know</a:t>
            </a:r>
            <a:r>
              <a:rPr lang="tr-TR" sz="2200" dirty="0" smtClean="0"/>
              <a:t> </a:t>
            </a:r>
            <a:r>
              <a:rPr lang="tr-TR" sz="2200" dirty="0" err="1" smtClean="0"/>
              <a:t>you</a:t>
            </a:r>
            <a:r>
              <a:rPr lang="tr-TR" sz="2200" dirty="0" smtClean="0"/>
              <a:t> </a:t>
            </a:r>
            <a:r>
              <a:rPr lang="tr-TR" sz="2200" dirty="0" err="1" smtClean="0"/>
              <a:t>knew</a:t>
            </a:r>
            <a:r>
              <a:rPr lang="tr-TR" sz="2200" dirty="0" smtClean="0"/>
              <a:t> </a:t>
            </a:r>
            <a:r>
              <a:rPr lang="tr-TR" sz="2200" dirty="0" err="1" smtClean="0"/>
              <a:t>that</a:t>
            </a:r>
            <a:r>
              <a:rPr lang="tr-TR" sz="2200" dirty="0" smtClean="0"/>
              <a:t>!</a:t>
            </a:r>
          </a:p>
          <a:p>
            <a:pPr marL="0" indent="0">
              <a:buNone/>
            </a:pPr>
            <a:r>
              <a:rPr lang="tr-TR" sz="2200" dirty="0"/>
              <a:t> </a:t>
            </a:r>
            <a:r>
              <a:rPr lang="tr-TR" sz="2200" dirty="0" smtClean="0"/>
              <a:t>          S1</a:t>
            </a:r>
          </a:p>
          <a:p>
            <a:pPr marL="0" indent="0">
              <a:buNone/>
            </a:pPr>
            <a:endParaRPr lang="tr-TR" sz="2200" dirty="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a:p>
          <a:p>
            <a:pPr marL="0" indent="0">
              <a:buNone/>
            </a:pPr>
            <a:endParaRPr lang="tr-TR" sz="2200" dirty="0" smtClean="0"/>
          </a:p>
          <a:p>
            <a:pPr marL="0" indent="0">
              <a:buNone/>
            </a:pPr>
            <a:endParaRPr lang="tr-TR" sz="2200" dirty="0" smtClean="0"/>
          </a:p>
          <a:p>
            <a:pPr marL="0" indent="0">
              <a:buNone/>
            </a:pPr>
            <a:endParaRPr lang="tr-TR" sz="1400" dirty="0" smtClean="0"/>
          </a:p>
          <a:p>
            <a:pPr marL="0" indent="0">
              <a:buNone/>
            </a:pPr>
            <a:r>
              <a:rPr lang="tr-TR" sz="1400" dirty="0"/>
              <a:t> </a:t>
            </a:r>
            <a:r>
              <a:rPr lang="tr-TR" sz="1400" dirty="0" err="1" smtClean="0"/>
              <a:t>You</a:t>
            </a:r>
            <a:r>
              <a:rPr lang="tr-TR" sz="1400" dirty="0" smtClean="0"/>
              <a:t>    </a:t>
            </a:r>
            <a:r>
              <a:rPr lang="tr-TR" sz="1400" dirty="0" err="1" smtClean="0"/>
              <a:t>mean</a:t>
            </a:r>
            <a:r>
              <a:rPr lang="tr-TR" sz="1400" dirty="0" smtClean="0"/>
              <a:t>    </a:t>
            </a:r>
            <a:r>
              <a:rPr lang="tr-TR" sz="1400" dirty="0" err="1"/>
              <a:t>you</a:t>
            </a:r>
            <a:r>
              <a:rPr lang="tr-TR" sz="1400" dirty="0"/>
              <a:t> </a:t>
            </a:r>
            <a:r>
              <a:rPr lang="tr-TR" sz="1400" dirty="0" smtClean="0"/>
              <a:t>   </a:t>
            </a:r>
            <a:r>
              <a:rPr lang="tr-TR" sz="1400" dirty="0" err="1" smtClean="0"/>
              <a:t>didnt</a:t>
            </a:r>
            <a:r>
              <a:rPr lang="tr-TR" sz="1400" dirty="0" smtClean="0"/>
              <a:t> </a:t>
            </a:r>
            <a:r>
              <a:rPr lang="tr-TR" sz="1400" dirty="0" err="1"/>
              <a:t>know</a:t>
            </a:r>
            <a:r>
              <a:rPr lang="tr-TR" sz="1400" dirty="0"/>
              <a:t> </a:t>
            </a:r>
            <a:r>
              <a:rPr lang="tr-TR" sz="1400" dirty="0" err="1"/>
              <a:t>that</a:t>
            </a:r>
            <a:r>
              <a:rPr lang="tr-TR" sz="1400" dirty="0"/>
              <a:t> </a:t>
            </a:r>
            <a:r>
              <a:rPr lang="tr-TR" sz="1400" dirty="0" smtClean="0"/>
              <a:t>     I </a:t>
            </a:r>
            <a:r>
              <a:rPr lang="tr-TR" sz="1400" dirty="0" err="1" smtClean="0"/>
              <a:t>knew</a:t>
            </a:r>
            <a:r>
              <a:rPr lang="tr-TR" sz="1400" dirty="0" smtClean="0"/>
              <a:t> </a:t>
            </a:r>
            <a:r>
              <a:rPr lang="tr-TR" sz="1400" dirty="0" err="1" smtClean="0"/>
              <a:t>she</a:t>
            </a:r>
            <a:r>
              <a:rPr lang="tr-TR" sz="1400" dirty="0" smtClean="0"/>
              <a:t> </a:t>
            </a:r>
            <a:r>
              <a:rPr lang="tr-TR" sz="1400" dirty="0" err="1" smtClean="0"/>
              <a:t>didn’t</a:t>
            </a:r>
            <a:r>
              <a:rPr lang="tr-TR" sz="1400" dirty="0" smtClean="0"/>
              <a:t> </a:t>
            </a:r>
            <a:r>
              <a:rPr lang="tr-TR" sz="1400" dirty="0" err="1"/>
              <a:t>know</a:t>
            </a:r>
            <a:r>
              <a:rPr lang="tr-TR" sz="1400" dirty="0"/>
              <a:t> </a:t>
            </a:r>
            <a:r>
              <a:rPr lang="tr-TR" sz="1400" dirty="0" err="1" smtClean="0"/>
              <a:t>you</a:t>
            </a:r>
            <a:r>
              <a:rPr lang="tr-TR" sz="1400" dirty="0" smtClean="0"/>
              <a:t>  </a:t>
            </a:r>
            <a:r>
              <a:rPr lang="tr-TR" sz="1400" dirty="0" err="1" smtClean="0"/>
              <a:t>knew</a:t>
            </a:r>
            <a:r>
              <a:rPr lang="tr-TR" sz="1400" dirty="0" smtClean="0"/>
              <a:t>    </a:t>
            </a:r>
            <a:r>
              <a:rPr lang="tr-TR" sz="1400" dirty="0" err="1"/>
              <a:t>that</a:t>
            </a:r>
            <a:r>
              <a:rPr lang="tr-TR" sz="1400" dirty="0" smtClean="0"/>
              <a:t>!</a:t>
            </a:r>
            <a:endParaRPr lang="tr-TR" sz="1400" dirty="0"/>
          </a:p>
        </p:txBody>
      </p:sp>
      <p:sp>
        <p:nvSpPr>
          <p:cNvPr id="5" name="Metin kutusu 4"/>
          <p:cNvSpPr txBox="1"/>
          <p:nvPr/>
        </p:nvSpPr>
        <p:spPr>
          <a:xfrm>
            <a:off x="94137" y="925956"/>
            <a:ext cx="608682" cy="307777"/>
          </a:xfrm>
          <a:prstGeom prst="rect">
            <a:avLst/>
          </a:prstGeom>
          <a:noFill/>
        </p:spPr>
        <p:txBody>
          <a:bodyPr wrap="square" rtlCol="0">
            <a:spAutoFit/>
          </a:bodyPr>
          <a:lstStyle/>
          <a:p>
            <a:r>
              <a:rPr lang="tr-TR" sz="1400" dirty="0" smtClean="0"/>
              <a:t>NP</a:t>
            </a:r>
            <a:endParaRPr lang="tr-TR" sz="1400" dirty="0"/>
          </a:p>
        </p:txBody>
      </p:sp>
      <p:sp>
        <p:nvSpPr>
          <p:cNvPr id="6" name="Metin kutusu 5"/>
          <p:cNvSpPr txBox="1"/>
          <p:nvPr/>
        </p:nvSpPr>
        <p:spPr>
          <a:xfrm>
            <a:off x="1536451" y="1326784"/>
            <a:ext cx="385058" cy="307777"/>
          </a:xfrm>
          <a:prstGeom prst="rect">
            <a:avLst/>
          </a:prstGeom>
          <a:noFill/>
        </p:spPr>
        <p:txBody>
          <a:bodyPr wrap="square" rtlCol="0">
            <a:spAutoFit/>
          </a:bodyPr>
          <a:lstStyle/>
          <a:p>
            <a:r>
              <a:rPr lang="tr-TR" sz="1400" dirty="0" smtClean="0"/>
              <a:t>S2</a:t>
            </a:r>
            <a:endParaRPr lang="tr-TR" sz="1400" dirty="0"/>
          </a:p>
        </p:txBody>
      </p:sp>
      <p:cxnSp>
        <p:nvCxnSpPr>
          <p:cNvPr id="7" name="Straight Connector 9"/>
          <p:cNvCxnSpPr/>
          <p:nvPr/>
        </p:nvCxnSpPr>
        <p:spPr>
          <a:xfrm flipV="1">
            <a:off x="288871" y="781612"/>
            <a:ext cx="592011" cy="14434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flipH="1" flipV="1">
            <a:off x="862278" y="774876"/>
            <a:ext cx="307475" cy="151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9"/>
          <p:cNvCxnSpPr/>
          <p:nvPr/>
        </p:nvCxnSpPr>
        <p:spPr>
          <a:xfrm flipH="1">
            <a:off x="812531" y="1197128"/>
            <a:ext cx="366419" cy="14768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449156" y="1584543"/>
            <a:ext cx="266664" cy="17519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Metin kutusu 11"/>
          <p:cNvSpPr txBox="1"/>
          <p:nvPr/>
        </p:nvSpPr>
        <p:spPr>
          <a:xfrm>
            <a:off x="1181640" y="1747106"/>
            <a:ext cx="720080" cy="307777"/>
          </a:xfrm>
          <a:prstGeom prst="rect">
            <a:avLst/>
          </a:prstGeom>
          <a:noFill/>
        </p:spPr>
        <p:txBody>
          <a:bodyPr wrap="square" rtlCol="0">
            <a:spAutoFit/>
          </a:bodyPr>
          <a:lstStyle/>
          <a:p>
            <a:r>
              <a:rPr lang="tr-TR" sz="1400" dirty="0" smtClean="0"/>
              <a:t>NP</a:t>
            </a:r>
            <a:endParaRPr lang="tr-TR" sz="1400" dirty="0"/>
          </a:p>
        </p:txBody>
      </p:sp>
      <p:cxnSp>
        <p:nvCxnSpPr>
          <p:cNvPr id="13" name="Straight Connector 9"/>
          <p:cNvCxnSpPr/>
          <p:nvPr/>
        </p:nvCxnSpPr>
        <p:spPr>
          <a:xfrm>
            <a:off x="1152399" y="1186167"/>
            <a:ext cx="528197" cy="14860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1665700" y="1738431"/>
            <a:ext cx="503536" cy="307777"/>
          </a:xfrm>
          <a:prstGeom prst="rect">
            <a:avLst/>
          </a:prstGeom>
          <a:noFill/>
        </p:spPr>
        <p:txBody>
          <a:bodyPr wrap="square" rtlCol="0">
            <a:spAutoFit/>
          </a:bodyPr>
          <a:lstStyle/>
          <a:p>
            <a:r>
              <a:rPr lang="tr-TR" sz="1400" dirty="0" smtClean="0"/>
              <a:t>Art</a:t>
            </a:r>
            <a:endParaRPr lang="tr-TR" sz="1400" dirty="0"/>
          </a:p>
        </p:txBody>
      </p:sp>
      <p:sp>
        <p:nvSpPr>
          <p:cNvPr id="16" name="Metin kutusu 15"/>
          <p:cNvSpPr txBox="1"/>
          <p:nvPr/>
        </p:nvSpPr>
        <p:spPr>
          <a:xfrm>
            <a:off x="971990" y="915608"/>
            <a:ext cx="472631" cy="307777"/>
          </a:xfrm>
          <a:prstGeom prst="rect">
            <a:avLst/>
          </a:prstGeom>
          <a:noFill/>
        </p:spPr>
        <p:txBody>
          <a:bodyPr wrap="square" rtlCol="0">
            <a:spAutoFit/>
          </a:bodyPr>
          <a:lstStyle/>
          <a:p>
            <a:r>
              <a:rPr lang="tr-TR" sz="1400" dirty="0" smtClean="0"/>
              <a:t>V</a:t>
            </a:r>
            <a:r>
              <a:rPr lang="en-US" sz="1400" dirty="0" smtClean="0"/>
              <a:t>P</a:t>
            </a:r>
            <a:endParaRPr lang="tr-TR" sz="1400" dirty="0"/>
          </a:p>
        </p:txBody>
      </p:sp>
      <p:cxnSp>
        <p:nvCxnSpPr>
          <p:cNvPr id="17" name="Straight Connector 9"/>
          <p:cNvCxnSpPr/>
          <p:nvPr/>
        </p:nvCxnSpPr>
        <p:spPr>
          <a:xfrm flipH="1" flipV="1">
            <a:off x="1741883" y="1598015"/>
            <a:ext cx="132033" cy="16172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Straight Connector 9"/>
          <p:cNvCxnSpPr/>
          <p:nvPr/>
        </p:nvCxnSpPr>
        <p:spPr>
          <a:xfrm flipV="1">
            <a:off x="2852184" y="2450455"/>
            <a:ext cx="406284" cy="16386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Metin kutusu 19"/>
          <p:cNvSpPr txBox="1"/>
          <p:nvPr/>
        </p:nvSpPr>
        <p:spPr>
          <a:xfrm>
            <a:off x="658275" y="1351015"/>
            <a:ext cx="720080" cy="307777"/>
          </a:xfrm>
          <a:prstGeom prst="rect">
            <a:avLst/>
          </a:prstGeom>
          <a:noFill/>
        </p:spPr>
        <p:txBody>
          <a:bodyPr wrap="square" rtlCol="0">
            <a:spAutoFit/>
          </a:bodyPr>
          <a:lstStyle/>
          <a:p>
            <a:r>
              <a:rPr lang="tr-TR" sz="1400" dirty="0" smtClean="0"/>
              <a:t>V</a:t>
            </a:r>
            <a:endParaRPr lang="tr-TR" sz="1400" dirty="0"/>
          </a:p>
        </p:txBody>
      </p:sp>
      <p:cxnSp>
        <p:nvCxnSpPr>
          <p:cNvPr id="21" name="Straight Connector 9"/>
          <p:cNvCxnSpPr/>
          <p:nvPr/>
        </p:nvCxnSpPr>
        <p:spPr>
          <a:xfrm flipH="1">
            <a:off x="271605" y="1186167"/>
            <a:ext cx="1736" cy="519516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Straight Connector 9"/>
          <p:cNvCxnSpPr/>
          <p:nvPr/>
        </p:nvCxnSpPr>
        <p:spPr>
          <a:xfrm flipH="1">
            <a:off x="802938" y="1634561"/>
            <a:ext cx="24646" cy="474676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9"/>
          <p:cNvCxnSpPr/>
          <p:nvPr/>
        </p:nvCxnSpPr>
        <p:spPr>
          <a:xfrm flipH="1" flipV="1">
            <a:off x="3233069" y="2448959"/>
            <a:ext cx="29324" cy="1653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9"/>
          <p:cNvCxnSpPr/>
          <p:nvPr/>
        </p:nvCxnSpPr>
        <p:spPr>
          <a:xfrm flipH="1">
            <a:off x="3486366" y="3286298"/>
            <a:ext cx="56067" cy="314956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5" name="Metin kutusu 24"/>
          <p:cNvSpPr txBox="1"/>
          <p:nvPr/>
        </p:nvSpPr>
        <p:spPr>
          <a:xfrm>
            <a:off x="3688507" y="3391824"/>
            <a:ext cx="720080" cy="307777"/>
          </a:xfrm>
          <a:prstGeom prst="rect">
            <a:avLst/>
          </a:prstGeom>
          <a:noFill/>
        </p:spPr>
        <p:txBody>
          <a:bodyPr wrap="square" rtlCol="0">
            <a:spAutoFit/>
          </a:bodyPr>
          <a:lstStyle/>
          <a:p>
            <a:r>
              <a:rPr lang="tr-TR" sz="1400" dirty="0" smtClean="0"/>
              <a:t>NP</a:t>
            </a:r>
            <a:endParaRPr lang="tr-TR" sz="1400" dirty="0"/>
          </a:p>
        </p:txBody>
      </p:sp>
      <p:cxnSp>
        <p:nvCxnSpPr>
          <p:cNvPr id="26" name="Straight Connector 9"/>
          <p:cNvCxnSpPr/>
          <p:nvPr/>
        </p:nvCxnSpPr>
        <p:spPr>
          <a:xfrm flipV="1">
            <a:off x="1336370" y="2045858"/>
            <a:ext cx="38565" cy="433547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9"/>
          <p:cNvCxnSpPr/>
          <p:nvPr/>
        </p:nvCxnSpPr>
        <p:spPr>
          <a:xfrm flipV="1">
            <a:off x="1899019" y="2063560"/>
            <a:ext cx="0" cy="431776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a:off x="1711971" y="1579806"/>
            <a:ext cx="801562" cy="17446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0" name="Metin kutusu 39"/>
          <p:cNvSpPr txBox="1"/>
          <p:nvPr/>
        </p:nvSpPr>
        <p:spPr>
          <a:xfrm>
            <a:off x="2277217" y="1735433"/>
            <a:ext cx="472631" cy="307777"/>
          </a:xfrm>
          <a:prstGeom prst="rect">
            <a:avLst/>
          </a:prstGeom>
          <a:noFill/>
        </p:spPr>
        <p:txBody>
          <a:bodyPr wrap="square" rtlCol="0">
            <a:spAutoFit/>
          </a:bodyPr>
          <a:lstStyle/>
          <a:p>
            <a:r>
              <a:rPr lang="tr-TR" sz="1400" dirty="0" smtClean="0"/>
              <a:t>V</a:t>
            </a:r>
            <a:r>
              <a:rPr lang="en-US" sz="1400" dirty="0" smtClean="0"/>
              <a:t>P</a:t>
            </a:r>
            <a:endParaRPr lang="tr-TR" sz="1400" dirty="0"/>
          </a:p>
        </p:txBody>
      </p:sp>
      <p:cxnSp>
        <p:nvCxnSpPr>
          <p:cNvPr id="41" name="Straight Connector 9"/>
          <p:cNvCxnSpPr/>
          <p:nvPr/>
        </p:nvCxnSpPr>
        <p:spPr>
          <a:xfrm flipH="1">
            <a:off x="2305021" y="2007296"/>
            <a:ext cx="182396" cy="19154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4" name="Metin kutusu 43"/>
          <p:cNvSpPr txBox="1"/>
          <p:nvPr/>
        </p:nvSpPr>
        <p:spPr>
          <a:xfrm>
            <a:off x="2153492" y="2163498"/>
            <a:ext cx="720080" cy="307777"/>
          </a:xfrm>
          <a:prstGeom prst="rect">
            <a:avLst/>
          </a:prstGeom>
          <a:noFill/>
        </p:spPr>
        <p:txBody>
          <a:bodyPr wrap="square" rtlCol="0">
            <a:spAutoFit/>
          </a:bodyPr>
          <a:lstStyle/>
          <a:p>
            <a:r>
              <a:rPr lang="tr-TR" sz="1400" dirty="0" smtClean="0"/>
              <a:t>V</a:t>
            </a:r>
            <a:endParaRPr lang="tr-TR" sz="1400" dirty="0"/>
          </a:p>
        </p:txBody>
      </p:sp>
      <p:cxnSp>
        <p:nvCxnSpPr>
          <p:cNvPr id="45" name="Straight Connector 9"/>
          <p:cNvCxnSpPr/>
          <p:nvPr/>
        </p:nvCxnSpPr>
        <p:spPr>
          <a:xfrm>
            <a:off x="2470239" y="2004961"/>
            <a:ext cx="801562" cy="17446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6" name="Metin kutusu 45"/>
          <p:cNvSpPr txBox="1"/>
          <p:nvPr/>
        </p:nvSpPr>
        <p:spPr>
          <a:xfrm>
            <a:off x="3102751" y="2163498"/>
            <a:ext cx="385058" cy="307777"/>
          </a:xfrm>
          <a:prstGeom prst="rect">
            <a:avLst/>
          </a:prstGeom>
          <a:noFill/>
        </p:spPr>
        <p:txBody>
          <a:bodyPr wrap="square" rtlCol="0">
            <a:spAutoFit/>
          </a:bodyPr>
          <a:lstStyle/>
          <a:p>
            <a:r>
              <a:rPr lang="tr-TR" sz="1400" dirty="0" smtClean="0"/>
              <a:t>S3</a:t>
            </a:r>
            <a:endParaRPr lang="tr-TR" sz="1400" dirty="0"/>
          </a:p>
        </p:txBody>
      </p:sp>
      <p:sp>
        <p:nvSpPr>
          <p:cNvPr id="48" name="Metin kutusu 47"/>
          <p:cNvSpPr txBox="1"/>
          <p:nvPr/>
        </p:nvSpPr>
        <p:spPr>
          <a:xfrm>
            <a:off x="2529386" y="2565139"/>
            <a:ext cx="683268" cy="307777"/>
          </a:xfrm>
          <a:prstGeom prst="rect">
            <a:avLst/>
          </a:prstGeom>
          <a:noFill/>
        </p:spPr>
        <p:txBody>
          <a:bodyPr wrap="square" rtlCol="0">
            <a:spAutoFit/>
          </a:bodyPr>
          <a:lstStyle/>
          <a:p>
            <a:r>
              <a:rPr lang="tr-TR" sz="1400" dirty="0" err="1" smtClean="0"/>
              <a:t>Comp</a:t>
            </a:r>
            <a:endParaRPr lang="tr-TR" sz="1400" dirty="0"/>
          </a:p>
        </p:txBody>
      </p:sp>
      <p:sp>
        <p:nvSpPr>
          <p:cNvPr id="52" name="Metin kutusu 51"/>
          <p:cNvSpPr txBox="1"/>
          <p:nvPr/>
        </p:nvSpPr>
        <p:spPr>
          <a:xfrm>
            <a:off x="3063383" y="2582936"/>
            <a:ext cx="720080" cy="307777"/>
          </a:xfrm>
          <a:prstGeom prst="rect">
            <a:avLst/>
          </a:prstGeom>
          <a:noFill/>
        </p:spPr>
        <p:txBody>
          <a:bodyPr wrap="square" rtlCol="0">
            <a:spAutoFit/>
          </a:bodyPr>
          <a:lstStyle/>
          <a:p>
            <a:r>
              <a:rPr lang="tr-TR" sz="1400" dirty="0" smtClean="0"/>
              <a:t>NP</a:t>
            </a:r>
            <a:endParaRPr lang="tr-TR" sz="1400" dirty="0"/>
          </a:p>
        </p:txBody>
      </p:sp>
      <p:sp>
        <p:nvSpPr>
          <p:cNvPr id="53" name="Metin kutusu 52"/>
          <p:cNvSpPr txBox="1"/>
          <p:nvPr/>
        </p:nvSpPr>
        <p:spPr>
          <a:xfrm>
            <a:off x="3639353" y="2565139"/>
            <a:ext cx="472631" cy="307777"/>
          </a:xfrm>
          <a:prstGeom prst="rect">
            <a:avLst/>
          </a:prstGeom>
          <a:noFill/>
        </p:spPr>
        <p:txBody>
          <a:bodyPr wrap="square" rtlCol="0">
            <a:spAutoFit/>
          </a:bodyPr>
          <a:lstStyle/>
          <a:p>
            <a:r>
              <a:rPr lang="tr-TR" sz="1400" dirty="0" smtClean="0"/>
              <a:t>V</a:t>
            </a:r>
            <a:r>
              <a:rPr lang="en-US" sz="1400" dirty="0" smtClean="0"/>
              <a:t>P</a:t>
            </a:r>
            <a:endParaRPr lang="tr-TR" sz="1400" dirty="0"/>
          </a:p>
        </p:txBody>
      </p:sp>
      <p:cxnSp>
        <p:nvCxnSpPr>
          <p:cNvPr id="54" name="Straight Connector 9"/>
          <p:cNvCxnSpPr/>
          <p:nvPr/>
        </p:nvCxnSpPr>
        <p:spPr>
          <a:xfrm>
            <a:off x="3254457" y="2444969"/>
            <a:ext cx="528197" cy="14860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5" name="Straight Connector 9"/>
          <p:cNvCxnSpPr/>
          <p:nvPr/>
        </p:nvCxnSpPr>
        <p:spPr>
          <a:xfrm flipH="1">
            <a:off x="3542433" y="2803328"/>
            <a:ext cx="321191" cy="22535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56" name="Metin kutusu 55"/>
          <p:cNvSpPr txBox="1"/>
          <p:nvPr/>
        </p:nvSpPr>
        <p:spPr>
          <a:xfrm>
            <a:off x="3400323" y="3027081"/>
            <a:ext cx="720080" cy="307777"/>
          </a:xfrm>
          <a:prstGeom prst="rect">
            <a:avLst/>
          </a:prstGeom>
          <a:noFill/>
        </p:spPr>
        <p:txBody>
          <a:bodyPr wrap="square" rtlCol="0">
            <a:spAutoFit/>
          </a:bodyPr>
          <a:lstStyle/>
          <a:p>
            <a:r>
              <a:rPr lang="tr-TR" sz="1400" dirty="0" smtClean="0"/>
              <a:t>V</a:t>
            </a:r>
            <a:endParaRPr lang="tr-TR" sz="1400" dirty="0"/>
          </a:p>
        </p:txBody>
      </p:sp>
      <p:sp>
        <p:nvSpPr>
          <p:cNvPr id="58" name="Metin kutusu 57"/>
          <p:cNvSpPr txBox="1"/>
          <p:nvPr/>
        </p:nvSpPr>
        <p:spPr>
          <a:xfrm>
            <a:off x="4266086" y="3062047"/>
            <a:ext cx="385058" cy="307777"/>
          </a:xfrm>
          <a:prstGeom prst="rect">
            <a:avLst/>
          </a:prstGeom>
          <a:noFill/>
        </p:spPr>
        <p:txBody>
          <a:bodyPr wrap="square" rtlCol="0">
            <a:spAutoFit/>
          </a:bodyPr>
          <a:lstStyle/>
          <a:p>
            <a:r>
              <a:rPr lang="tr-TR" sz="1400" dirty="0" smtClean="0"/>
              <a:t>S4</a:t>
            </a:r>
            <a:endParaRPr lang="tr-TR" sz="1400" dirty="0"/>
          </a:p>
        </p:txBody>
      </p:sp>
      <p:cxnSp>
        <p:nvCxnSpPr>
          <p:cNvPr id="59" name="Straight Connector 9"/>
          <p:cNvCxnSpPr>
            <a:endCxn id="58" idx="0"/>
          </p:cNvCxnSpPr>
          <p:nvPr/>
        </p:nvCxnSpPr>
        <p:spPr>
          <a:xfrm>
            <a:off x="3864848" y="2802236"/>
            <a:ext cx="593767" cy="2598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5" name="Straight Connector 9"/>
          <p:cNvCxnSpPr/>
          <p:nvPr/>
        </p:nvCxnSpPr>
        <p:spPr>
          <a:xfrm flipH="1" flipV="1">
            <a:off x="2306903" y="2444970"/>
            <a:ext cx="21197" cy="39363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9" name="Straight Connector 9"/>
          <p:cNvCxnSpPr/>
          <p:nvPr/>
        </p:nvCxnSpPr>
        <p:spPr>
          <a:xfrm flipV="1">
            <a:off x="2729338" y="2869291"/>
            <a:ext cx="59711" cy="351203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1" name="Straight Connector 9"/>
          <p:cNvCxnSpPr/>
          <p:nvPr/>
        </p:nvCxnSpPr>
        <p:spPr>
          <a:xfrm flipV="1">
            <a:off x="3167238" y="2923830"/>
            <a:ext cx="59711" cy="351203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5" name="Straight Connector 9"/>
          <p:cNvCxnSpPr>
            <a:stCxn id="58" idx="2"/>
          </p:cNvCxnSpPr>
          <p:nvPr/>
        </p:nvCxnSpPr>
        <p:spPr>
          <a:xfrm flipH="1">
            <a:off x="3896672" y="3369824"/>
            <a:ext cx="561943" cy="7771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7" name="Straight Connector 9"/>
          <p:cNvCxnSpPr/>
          <p:nvPr/>
        </p:nvCxnSpPr>
        <p:spPr>
          <a:xfrm flipH="1">
            <a:off x="3863624" y="3653169"/>
            <a:ext cx="20275" cy="27826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9" name="Straight Connector 9"/>
          <p:cNvCxnSpPr/>
          <p:nvPr/>
        </p:nvCxnSpPr>
        <p:spPr>
          <a:xfrm flipH="1">
            <a:off x="4266086" y="3366108"/>
            <a:ext cx="190641" cy="8142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1" name="Metin kutusu 80"/>
          <p:cNvSpPr txBox="1"/>
          <p:nvPr/>
        </p:nvSpPr>
        <p:spPr>
          <a:xfrm>
            <a:off x="4003729" y="3394162"/>
            <a:ext cx="846983" cy="307777"/>
          </a:xfrm>
          <a:prstGeom prst="rect">
            <a:avLst/>
          </a:prstGeom>
          <a:noFill/>
        </p:spPr>
        <p:txBody>
          <a:bodyPr wrap="square" rtlCol="0">
            <a:spAutoFit/>
          </a:bodyPr>
          <a:lstStyle/>
          <a:p>
            <a:r>
              <a:rPr lang="tr-TR" sz="1400" dirty="0" smtClean="0"/>
              <a:t>AUX</a:t>
            </a:r>
            <a:endParaRPr lang="tr-TR" sz="1400" dirty="0"/>
          </a:p>
        </p:txBody>
      </p:sp>
      <p:cxnSp>
        <p:nvCxnSpPr>
          <p:cNvPr id="82" name="Straight Connector 9"/>
          <p:cNvCxnSpPr/>
          <p:nvPr/>
        </p:nvCxnSpPr>
        <p:spPr>
          <a:xfrm flipH="1">
            <a:off x="4259041" y="3673885"/>
            <a:ext cx="20275" cy="27826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3" name="Straight Connector 9"/>
          <p:cNvCxnSpPr/>
          <p:nvPr/>
        </p:nvCxnSpPr>
        <p:spPr>
          <a:xfrm>
            <a:off x="4440748" y="3373540"/>
            <a:ext cx="314522" cy="554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5" name="Metin kutusu 84"/>
          <p:cNvSpPr txBox="1"/>
          <p:nvPr/>
        </p:nvSpPr>
        <p:spPr>
          <a:xfrm>
            <a:off x="4631389" y="3388074"/>
            <a:ext cx="472631" cy="307777"/>
          </a:xfrm>
          <a:prstGeom prst="rect">
            <a:avLst/>
          </a:prstGeom>
          <a:noFill/>
        </p:spPr>
        <p:txBody>
          <a:bodyPr wrap="square" rtlCol="0">
            <a:spAutoFit/>
          </a:bodyPr>
          <a:lstStyle/>
          <a:p>
            <a:r>
              <a:rPr lang="tr-TR" sz="1400" dirty="0" smtClean="0"/>
              <a:t>V</a:t>
            </a:r>
            <a:r>
              <a:rPr lang="en-US" sz="1400" dirty="0" smtClean="0"/>
              <a:t>P</a:t>
            </a:r>
            <a:endParaRPr lang="tr-TR" sz="1400" dirty="0"/>
          </a:p>
        </p:txBody>
      </p:sp>
      <p:cxnSp>
        <p:nvCxnSpPr>
          <p:cNvPr id="86" name="Straight Connector 9"/>
          <p:cNvCxnSpPr/>
          <p:nvPr/>
        </p:nvCxnSpPr>
        <p:spPr>
          <a:xfrm flipH="1">
            <a:off x="4663899" y="3632885"/>
            <a:ext cx="182742" cy="21566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7" name="Metin kutusu 86"/>
          <p:cNvSpPr txBox="1"/>
          <p:nvPr/>
        </p:nvSpPr>
        <p:spPr>
          <a:xfrm>
            <a:off x="4501311" y="3845785"/>
            <a:ext cx="345330" cy="307777"/>
          </a:xfrm>
          <a:prstGeom prst="rect">
            <a:avLst/>
          </a:prstGeom>
          <a:noFill/>
        </p:spPr>
        <p:txBody>
          <a:bodyPr wrap="square" rtlCol="0">
            <a:spAutoFit/>
          </a:bodyPr>
          <a:lstStyle/>
          <a:p>
            <a:r>
              <a:rPr lang="tr-TR" sz="1400" dirty="0" smtClean="0"/>
              <a:t>V</a:t>
            </a:r>
            <a:endParaRPr lang="tr-TR" sz="1400" dirty="0"/>
          </a:p>
        </p:txBody>
      </p:sp>
      <p:cxnSp>
        <p:nvCxnSpPr>
          <p:cNvPr id="89" name="Straight Connector 9"/>
          <p:cNvCxnSpPr/>
          <p:nvPr/>
        </p:nvCxnSpPr>
        <p:spPr>
          <a:xfrm flipH="1">
            <a:off x="4642141" y="4132735"/>
            <a:ext cx="24633" cy="23473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4" name="Straight Connector 9"/>
          <p:cNvCxnSpPr/>
          <p:nvPr/>
        </p:nvCxnSpPr>
        <p:spPr>
          <a:xfrm>
            <a:off x="4850712" y="3651972"/>
            <a:ext cx="508620" cy="18772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95" name="Metin kutusu 94"/>
          <p:cNvSpPr txBox="1"/>
          <p:nvPr/>
        </p:nvSpPr>
        <p:spPr>
          <a:xfrm>
            <a:off x="5223683" y="3845784"/>
            <a:ext cx="385058" cy="307777"/>
          </a:xfrm>
          <a:prstGeom prst="rect">
            <a:avLst/>
          </a:prstGeom>
          <a:noFill/>
        </p:spPr>
        <p:txBody>
          <a:bodyPr wrap="square" rtlCol="0">
            <a:spAutoFit/>
          </a:bodyPr>
          <a:lstStyle/>
          <a:p>
            <a:r>
              <a:rPr lang="tr-TR" sz="1400" dirty="0" smtClean="0"/>
              <a:t>S5</a:t>
            </a:r>
            <a:endParaRPr lang="tr-TR" sz="1400" dirty="0"/>
          </a:p>
        </p:txBody>
      </p:sp>
      <p:cxnSp>
        <p:nvCxnSpPr>
          <p:cNvPr id="97" name="Straight Connector 9"/>
          <p:cNvCxnSpPr/>
          <p:nvPr/>
        </p:nvCxnSpPr>
        <p:spPr>
          <a:xfrm flipH="1">
            <a:off x="5066258" y="4132735"/>
            <a:ext cx="307933" cy="16036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99" name="Metin kutusu 98"/>
          <p:cNvSpPr txBox="1"/>
          <p:nvPr/>
        </p:nvSpPr>
        <p:spPr>
          <a:xfrm>
            <a:off x="4846523" y="4259260"/>
            <a:ext cx="464885" cy="307777"/>
          </a:xfrm>
          <a:prstGeom prst="rect">
            <a:avLst/>
          </a:prstGeom>
          <a:noFill/>
        </p:spPr>
        <p:txBody>
          <a:bodyPr wrap="square" rtlCol="0">
            <a:spAutoFit/>
          </a:bodyPr>
          <a:lstStyle/>
          <a:p>
            <a:r>
              <a:rPr lang="tr-TR" sz="1400" dirty="0" smtClean="0"/>
              <a:t>NP</a:t>
            </a:r>
            <a:endParaRPr lang="tr-TR" sz="1400" dirty="0"/>
          </a:p>
        </p:txBody>
      </p:sp>
      <p:cxnSp>
        <p:nvCxnSpPr>
          <p:cNvPr id="100" name="Straight Connector 9"/>
          <p:cNvCxnSpPr/>
          <p:nvPr/>
        </p:nvCxnSpPr>
        <p:spPr>
          <a:xfrm flipH="1">
            <a:off x="5029599" y="4513742"/>
            <a:ext cx="34736" cy="192212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2" name="Straight Connector 9"/>
          <p:cNvCxnSpPr/>
          <p:nvPr/>
        </p:nvCxnSpPr>
        <p:spPr>
          <a:xfrm>
            <a:off x="5374191" y="4119206"/>
            <a:ext cx="192412" cy="17389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5" name="Straight Connector 9"/>
          <p:cNvCxnSpPr/>
          <p:nvPr/>
        </p:nvCxnSpPr>
        <p:spPr>
          <a:xfrm flipH="1">
            <a:off x="5470397" y="5123501"/>
            <a:ext cx="20760" cy="125782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06" name="Metin kutusu 105"/>
          <p:cNvSpPr txBox="1"/>
          <p:nvPr/>
        </p:nvSpPr>
        <p:spPr>
          <a:xfrm>
            <a:off x="5407660" y="4259260"/>
            <a:ext cx="466876" cy="307777"/>
          </a:xfrm>
          <a:prstGeom prst="rect">
            <a:avLst/>
          </a:prstGeom>
          <a:noFill/>
        </p:spPr>
        <p:txBody>
          <a:bodyPr wrap="square" rtlCol="0">
            <a:spAutoFit/>
          </a:bodyPr>
          <a:lstStyle/>
          <a:p>
            <a:r>
              <a:rPr lang="tr-TR" sz="1400" dirty="0" smtClean="0"/>
              <a:t>VP</a:t>
            </a:r>
            <a:endParaRPr lang="tr-TR" sz="1400" dirty="0"/>
          </a:p>
        </p:txBody>
      </p:sp>
      <p:cxnSp>
        <p:nvCxnSpPr>
          <p:cNvPr id="109" name="Straight Connector 9"/>
          <p:cNvCxnSpPr/>
          <p:nvPr/>
        </p:nvCxnSpPr>
        <p:spPr>
          <a:xfrm flipH="1">
            <a:off x="5491157" y="4520594"/>
            <a:ext cx="111942" cy="29513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11" name="Metin kutusu 110"/>
          <p:cNvSpPr txBox="1"/>
          <p:nvPr/>
        </p:nvSpPr>
        <p:spPr>
          <a:xfrm>
            <a:off x="5335499" y="4815724"/>
            <a:ext cx="345330" cy="307777"/>
          </a:xfrm>
          <a:prstGeom prst="rect">
            <a:avLst/>
          </a:prstGeom>
          <a:noFill/>
        </p:spPr>
        <p:txBody>
          <a:bodyPr wrap="square" rtlCol="0">
            <a:spAutoFit/>
          </a:bodyPr>
          <a:lstStyle/>
          <a:p>
            <a:r>
              <a:rPr lang="tr-TR" sz="1400" dirty="0" smtClean="0"/>
              <a:t>V</a:t>
            </a:r>
            <a:endParaRPr lang="tr-TR" sz="1400" dirty="0"/>
          </a:p>
        </p:txBody>
      </p:sp>
      <p:cxnSp>
        <p:nvCxnSpPr>
          <p:cNvPr id="114" name="Straight Connector 9"/>
          <p:cNvCxnSpPr/>
          <p:nvPr/>
        </p:nvCxnSpPr>
        <p:spPr>
          <a:xfrm>
            <a:off x="5606177" y="4542771"/>
            <a:ext cx="410899" cy="25176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16" name="Metin kutusu 115"/>
          <p:cNvSpPr txBox="1"/>
          <p:nvPr/>
        </p:nvSpPr>
        <p:spPr>
          <a:xfrm>
            <a:off x="5897219" y="4850548"/>
            <a:ext cx="591980" cy="307777"/>
          </a:xfrm>
          <a:prstGeom prst="rect">
            <a:avLst/>
          </a:prstGeom>
          <a:noFill/>
        </p:spPr>
        <p:txBody>
          <a:bodyPr wrap="square" rtlCol="0">
            <a:spAutoFit/>
          </a:bodyPr>
          <a:lstStyle/>
          <a:p>
            <a:r>
              <a:rPr lang="tr-TR" sz="1400" dirty="0" smtClean="0"/>
              <a:t>NP</a:t>
            </a:r>
            <a:endParaRPr lang="tr-TR" sz="1400" dirty="0"/>
          </a:p>
        </p:txBody>
      </p:sp>
      <p:cxnSp>
        <p:nvCxnSpPr>
          <p:cNvPr id="117" name="Straight Connector 9"/>
          <p:cNvCxnSpPr/>
          <p:nvPr/>
        </p:nvCxnSpPr>
        <p:spPr>
          <a:xfrm flipH="1">
            <a:off x="6074597" y="5145793"/>
            <a:ext cx="20760" cy="125782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27866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0" indent="0">
              <a:buNone/>
            </a:pPr>
            <a:r>
              <a:rPr lang="tr-TR" dirty="0"/>
              <a:t>He </a:t>
            </a:r>
            <a:r>
              <a:rPr lang="tr-TR" dirty="0" err="1"/>
              <a:t>believes</a:t>
            </a:r>
            <a:r>
              <a:rPr lang="tr-TR" dirty="0"/>
              <a:t> </a:t>
            </a:r>
            <a:r>
              <a:rPr lang="tr-TR" dirty="0" err="1"/>
              <a:t>that</a:t>
            </a:r>
            <a:r>
              <a:rPr lang="tr-TR" dirty="0"/>
              <a:t> </a:t>
            </a:r>
            <a:r>
              <a:rPr lang="tr-TR" dirty="0" err="1"/>
              <a:t>she</a:t>
            </a:r>
            <a:r>
              <a:rPr lang="tr-TR" dirty="0"/>
              <a:t> </a:t>
            </a:r>
            <a:r>
              <a:rPr lang="tr-TR" dirty="0" err="1"/>
              <a:t>loves</a:t>
            </a:r>
            <a:r>
              <a:rPr lang="tr-TR" dirty="0"/>
              <a:t> </a:t>
            </a:r>
            <a:r>
              <a:rPr lang="tr-TR" dirty="0" err="1"/>
              <a:t>the</a:t>
            </a:r>
            <a:r>
              <a:rPr lang="tr-TR" dirty="0"/>
              <a:t> </a:t>
            </a:r>
            <a:r>
              <a:rPr lang="tr-TR" dirty="0" err="1" smtClean="0"/>
              <a:t>cat</a:t>
            </a: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a:t>He </a:t>
            </a:r>
            <a:r>
              <a:rPr lang="tr-TR" dirty="0" err="1"/>
              <a:t>believes</a:t>
            </a:r>
            <a:r>
              <a:rPr lang="tr-TR" dirty="0"/>
              <a:t> </a:t>
            </a:r>
            <a:r>
              <a:rPr lang="tr-TR" dirty="0" smtClean="0"/>
              <a:t>   </a:t>
            </a:r>
            <a:r>
              <a:rPr lang="tr-TR" dirty="0" err="1" smtClean="0"/>
              <a:t>that</a:t>
            </a:r>
            <a:r>
              <a:rPr lang="tr-TR" dirty="0" smtClean="0"/>
              <a:t>       </a:t>
            </a:r>
            <a:r>
              <a:rPr lang="tr-TR" dirty="0" err="1" smtClean="0"/>
              <a:t>she</a:t>
            </a:r>
            <a:r>
              <a:rPr lang="tr-TR" dirty="0" smtClean="0"/>
              <a:t>             </a:t>
            </a:r>
            <a:r>
              <a:rPr lang="tr-TR" dirty="0" err="1" smtClean="0"/>
              <a:t>loves</a:t>
            </a:r>
            <a:r>
              <a:rPr lang="tr-TR" dirty="0" smtClean="0"/>
              <a:t>       </a:t>
            </a:r>
            <a:r>
              <a:rPr lang="tr-TR" dirty="0" err="1" smtClean="0"/>
              <a:t>the</a:t>
            </a:r>
            <a:r>
              <a:rPr lang="tr-TR" dirty="0" smtClean="0"/>
              <a:t>           </a:t>
            </a:r>
            <a:r>
              <a:rPr lang="tr-TR" dirty="0" err="1"/>
              <a:t>cat</a:t>
            </a:r>
            <a:endParaRPr lang="tr-TR" dirty="0"/>
          </a:p>
          <a:p>
            <a:pPr marL="0" indent="0">
              <a:buNone/>
            </a:pPr>
            <a:endParaRPr lang="tr-TR" dirty="0"/>
          </a:p>
        </p:txBody>
      </p:sp>
      <p:sp>
        <p:nvSpPr>
          <p:cNvPr id="4" name="Metin kutusu 3"/>
          <p:cNvSpPr txBox="1"/>
          <p:nvPr/>
        </p:nvSpPr>
        <p:spPr>
          <a:xfrm>
            <a:off x="94137" y="925956"/>
            <a:ext cx="608682" cy="461665"/>
          </a:xfrm>
          <a:prstGeom prst="rect">
            <a:avLst/>
          </a:prstGeom>
          <a:noFill/>
        </p:spPr>
        <p:txBody>
          <a:bodyPr wrap="square" rtlCol="0">
            <a:spAutoFit/>
          </a:bodyPr>
          <a:lstStyle/>
          <a:p>
            <a:r>
              <a:rPr lang="tr-TR" sz="2400" dirty="0" smtClean="0"/>
              <a:t>NP</a:t>
            </a:r>
            <a:endParaRPr lang="tr-TR" sz="2400" dirty="0"/>
          </a:p>
        </p:txBody>
      </p:sp>
      <p:sp>
        <p:nvSpPr>
          <p:cNvPr id="5" name="Metin kutusu 4"/>
          <p:cNvSpPr txBox="1"/>
          <p:nvPr/>
        </p:nvSpPr>
        <p:spPr>
          <a:xfrm>
            <a:off x="694273" y="399960"/>
            <a:ext cx="385058" cy="461665"/>
          </a:xfrm>
          <a:prstGeom prst="rect">
            <a:avLst/>
          </a:prstGeom>
          <a:noFill/>
        </p:spPr>
        <p:txBody>
          <a:bodyPr wrap="square" rtlCol="0">
            <a:spAutoFit/>
          </a:bodyPr>
          <a:lstStyle/>
          <a:p>
            <a:r>
              <a:rPr lang="tr-TR" sz="2400" dirty="0" smtClean="0"/>
              <a:t>S</a:t>
            </a:r>
            <a:endParaRPr lang="tr-TR" sz="2400" dirty="0"/>
          </a:p>
        </p:txBody>
      </p:sp>
      <p:cxnSp>
        <p:nvCxnSpPr>
          <p:cNvPr id="6" name="Straight Connector 9"/>
          <p:cNvCxnSpPr/>
          <p:nvPr/>
        </p:nvCxnSpPr>
        <p:spPr>
          <a:xfrm flipV="1">
            <a:off x="288871" y="781612"/>
            <a:ext cx="592011" cy="14434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flipV="1">
            <a:off x="862278" y="774876"/>
            <a:ext cx="307475" cy="151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flipH="1">
            <a:off x="822001" y="1326945"/>
            <a:ext cx="387445" cy="43433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9"/>
          <p:cNvCxnSpPr/>
          <p:nvPr/>
        </p:nvCxnSpPr>
        <p:spPr>
          <a:xfrm flipH="1">
            <a:off x="2270793" y="2068662"/>
            <a:ext cx="253146" cy="28671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3051458" y="3119952"/>
            <a:ext cx="664472" cy="461665"/>
          </a:xfrm>
          <a:prstGeom prst="rect">
            <a:avLst/>
          </a:prstGeom>
          <a:noFill/>
        </p:spPr>
        <p:txBody>
          <a:bodyPr wrap="square" rtlCol="0">
            <a:spAutoFit/>
          </a:bodyPr>
          <a:lstStyle/>
          <a:p>
            <a:r>
              <a:rPr lang="tr-TR" sz="2400" dirty="0" smtClean="0"/>
              <a:t>NP</a:t>
            </a:r>
            <a:endParaRPr lang="tr-TR" sz="2400" dirty="0"/>
          </a:p>
        </p:txBody>
      </p:sp>
      <p:cxnSp>
        <p:nvCxnSpPr>
          <p:cNvPr id="11" name="Straight Connector 9"/>
          <p:cNvCxnSpPr/>
          <p:nvPr/>
        </p:nvCxnSpPr>
        <p:spPr>
          <a:xfrm>
            <a:off x="1167145" y="1310285"/>
            <a:ext cx="1398448" cy="374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Metin kutusu 11"/>
          <p:cNvSpPr txBox="1"/>
          <p:nvPr/>
        </p:nvSpPr>
        <p:spPr>
          <a:xfrm>
            <a:off x="5891209" y="5136768"/>
            <a:ext cx="797239" cy="461665"/>
          </a:xfrm>
          <a:prstGeom prst="rect">
            <a:avLst/>
          </a:prstGeom>
          <a:noFill/>
        </p:spPr>
        <p:txBody>
          <a:bodyPr wrap="square" rtlCol="0">
            <a:spAutoFit/>
          </a:bodyPr>
          <a:lstStyle/>
          <a:p>
            <a:r>
              <a:rPr lang="tr-TR" sz="2400" dirty="0" smtClean="0"/>
              <a:t>Art</a:t>
            </a:r>
            <a:endParaRPr lang="tr-TR" sz="2400" dirty="0"/>
          </a:p>
        </p:txBody>
      </p:sp>
      <p:sp>
        <p:nvSpPr>
          <p:cNvPr id="13" name="Metin kutusu 12"/>
          <p:cNvSpPr txBox="1"/>
          <p:nvPr/>
        </p:nvSpPr>
        <p:spPr>
          <a:xfrm>
            <a:off x="956117" y="914770"/>
            <a:ext cx="663216"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cxnSp>
        <p:nvCxnSpPr>
          <p:cNvPr id="14" name="Straight Connector 9"/>
          <p:cNvCxnSpPr/>
          <p:nvPr/>
        </p:nvCxnSpPr>
        <p:spPr>
          <a:xfrm flipV="1">
            <a:off x="3376869" y="2756681"/>
            <a:ext cx="1074093" cy="3905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Metin kutusu 14"/>
          <p:cNvSpPr txBox="1"/>
          <p:nvPr/>
        </p:nvSpPr>
        <p:spPr>
          <a:xfrm>
            <a:off x="3005634" y="4338866"/>
            <a:ext cx="959471" cy="461665"/>
          </a:xfrm>
          <a:prstGeom prst="rect">
            <a:avLst/>
          </a:prstGeom>
          <a:noFill/>
        </p:spPr>
        <p:txBody>
          <a:bodyPr wrap="square" rtlCol="0">
            <a:spAutoFit/>
          </a:bodyPr>
          <a:lstStyle/>
          <a:p>
            <a:r>
              <a:rPr lang="tr-TR" sz="2400" dirty="0" smtClean="0"/>
              <a:t>PRO</a:t>
            </a:r>
            <a:endParaRPr lang="tr-TR" sz="2400" dirty="0"/>
          </a:p>
        </p:txBody>
      </p:sp>
      <p:cxnSp>
        <p:nvCxnSpPr>
          <p:cNvPr id="16" name="Straight Connector 9"/>
          <p:cNvCxnSpPr/>
          <p:nvPr/>
        </p:nvCxnSpPr>
        <p:spPr>
          <a:xfrm>
            <a:off x="330006" y="1344811"/>
            <a:ext cx="3473" cy="42765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a:off x="3378826" y="3601596"/>
            <a:ext cx="4868" cy="71729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a:off x="2533683" y="2079848"/>
            <a:ext cx="1903374" cy="30283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Metin kutusu 18"/>
          <p:cNvSpPr txBox="1"/>
          <p:nvPr/>
        </p:nvSpPr>
        <p:spPr>
          <a:xfrm>
            <a:off x="2377819" y="1734528"/>
            <a:ext cx="472631" cy="461665"/>
          </a:xfrm>
          <a:prstGeom prst="rect">
            <a:avLst/>
          </a:prstGeom>
          <a:noFill/>
        </p:spPr>
        <p:txBody>
          <a:bodyPr wrap="square" rtlCol="0">
            <a:spAutoFit/>
          </a:bodyPr>
          <a:lstStyle/>
          <a:p>
            <a:r>
              <a:rPr lang="tr-TR" sz="2400" dirty="0" smtClean="0"/>
              <a:t>S’</a:t>
            </a:r>
            <a:endParaRPr lang="tr-TR" sz="2400" dirty="0"/>
          </a:p>
        </p:txBody>
      </p:sp>
      <p:cxnSp>
        <p:nvCxnSpPr>
          <p:cNvPr id="20" name="Straight Connector 9"/>
          <p:cNvCxnSpPr/>
          <p:nvPr/>
        </p:nvCxnSpPr>
        <p:spPr>
          <a:xfrm flipH="1">
            <a:off x="7583433" y="2565139"/>
            <a:ext cx="182396" cy="19154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1" name="Metin kutusu 20"/>
          <p:cNvSpPr txBox="1"/>
          <p:nvPr/>
        </p:nvSpPr>
        <p:spPr>
          <a:xfrm>
            <a:off x="659990" y="1772461"/>
            <a:ext cx="720080" cy="461665"/>
          </a:xfrm>
          <a:prstGeom prst="rect">
            <a:avLst/>
          </a:prstGeom>
          <a:noFill/>
        </p:spPr>
        <p:txBody>
          <a:bodyPr wrap="square" rtlCol="0">
            <a:spAutoFit/>
          </a:bodyPr>
          <a:lstStyle/>
          <a:p>
            <a:r>
              <a:rPr lang="tr-TR" sz="2400" dirty="0" smtClean="0"/>
              <a:t>V</a:t>
            </a:r>
            <a:endParaRPr lang="tr-TR" sz="2400" dirty="0"/>
          </a:p>
        </p:txBody>
      </p:sp>
      <p:cxnSp>
        <p:nvCxnSpPr>
          <p:cNvPr id="22" name="Straight Connector 9"/>
          <p:cNvCxnSpPr/>
          <p:nvPr/>
        </p:nvCxnSpPr>
        <p:spPr>
          <a:xfrm flipV="1">
            <a:off x="6194512" y="4711735"/>
            <a:ext cx="278113" cy="45350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3" name="Metin kutusu 22"/>
          <p:cNvSpPr txBox="1"/>
          <p:nvPr/>
        </p:nvSpPr>
        <p:spPr>
          <a:xfrm>
            <a:off x="1802132" y="2334306"/>
            <a:ext cx="1048318" cy="461665"/>
          </a:xfrm>
          <a:prstGeom prst="rect">
            <a:avLst/>
          </a:prstGeom>
          <a:noFill/>
        </p:spPr>
        <p:txBody>
          <a:bodyPr wrap="square" rtlCol="0">
            <a:spAutoFit/>
          </a:bodyPr>
          <a:lstStyle/>
          <a:p>
            <a:r>
              <a:rPr lang="tr-TR" sz="2400" dirty="0" err="1" smtClean="0"/>
              <a:t>Comp</a:t>
            </a:r>
            <a:endParaRPr lang="tr-TR" sz="2400" dirty="0"/>
          </a:p>
        </p:txBody>
      </p:sp>
      <p:sp>
        <p:nvSpPr>
          <p:cNvPr id="24" name="Metin kutusu 23"/>
          <p:cNvSpPr txBox="1"/>
          <p:nvPr/>
        </p:nvSpPr>
        <p:spPr>
          <a:xfrm>
            <a:off x="6194512" y="4338866"/>
            <a:ext cx="720080" cy="461665"/>
          </a:xfrm>
          <a:prstGeom prst="rect">
            <a:avLst/>
          </a:prstGeom>
          <a:noFill/>
        </p:spPr>
        <p:txBody>
          <a:bodyPr wrap="square" rtlCol="0">
            <a:spAutoFit/>
          </a:bodyPr>
          <a:lstStyle/>
          <a:p>
            <a:r>
              <a:rPr lang="tr-TR" sz="2400" dirty="0" smtClean="0"/>
              <a:t>NP</a:t>
            </a:r>
            <a:endParaRPr lang="tr-TR" sz="2400" dirty="0"/>
          </a:p>
        </p:txBody>
      </p:sp>
      <p:sp>
        <p:nvSpPr>
          <p:cNvPr id="38" name="Metin kutusu 37"/>
          <p:cNvSpPr txBox="1"/>
          <p:nvPr/>
        </p:nvSpPr>
        <p:spPr>
          <a:xfrm>
            <a:off x="4295610" y="2382682"/>
            <a:ext cx="385058" cy="461665"/>
          </a:xfrm>
          <a:prstGeom prst="rect">
            <a:avLst/>
          </a:prstGeom>
          <a:noFill/>
        </p:spPr>
        <p:txBody>
          <a:bodyPr wrap="square" rtlCol="0">
            <a:spAutoFit/>
          </a:bodyPr>
          <a:lstStyle/>
          <a:p>
            <a:r>
              <a:rPr lang="tr-TR" sz="2400" dirty="0" smtClean="0"/>
              <a:t>S</a:t>
            </a:r>
            <a:endParaRPr lang="tr-TR" sz="2400" dirty="0"/>
          </a:p>
        </p:txBody>
      </p:sp>
      <p:cxnSp>
        <p:nvCxnSpPr>
          <p:cNvPr id="41" name="Straight Connector 9"/>
          <p:cNvCxnSpPr/>
          <p:nvPr/>
        </p:nvCxnSpPr>
        <p:spPr>
          <a:xfrm>
            <a:off x="4397372" y="2764907"/>
            <a:ext cx="1051339" cy="36536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3" name="Metin kutusu 42"/>
          <p:cNvSpPr txBox="1"/>
          <p:nvPr/>
        </p:nvSpPr>
        <p:spPr>
          <a:xfrm>
            <a:off x="5218865" y="3119951"/>
            <a:ext cx="663216" cy="461665"/>
          </a:xfrm>
          <a:prstGeom prst="rect">
            <a:avLst/>
          </a:prstGeom>
          <a:noFill/>
        </p:spPr>
        <p:txBody>
          <a:bodyPr wrap="square" rtlCol="0">
            <a:spAutoFit/>
          </a:bodyPr>
          <a:lstStyle/>
          <a:p>
            <a:r>
              <a:rPr lang="tr-TR" sz="2400" dirty="0" smtClean="0"/>
              <a:t>V</a:t>
            </a:r>
            <a:r>
              <a:rPr lang="en-US" sz="2400" dirty="0" smtClean="0"/>
              <a:t>P</a:t>
            </a:r>
            <a:endParaRPr lang="tr-TR" sz="2400" dirty="0"/>
          </a:p>
        </p:txBody>
      </p:sp>
      <p:cxnSp>
        <p:nvCxnSpPr>
          <p:cNvPr id="46" name="Straight Connector 9"/>
          <p:cNvCxnSpPr/>
          <p:nvPr/>
        </p:nvCxnSpPr>
        <p:spPr>
          <a:xfrm flipH="1">
            <a:off x="5098373" y="3512495"/>
            <a:ext cx="377921" cy="8063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7" name="Metin kutusu 46"/>
          <p:cNvSpPr txBox="1"/>
          <p:nvPr/>
        </p:nvSpPr>
        <p:spPr>
          <a:xfrm>
            <a:off x="4858825" y="4355025"/>
            <a:ext cx="720080" cy="461665"/>
          </a:xfrm>
          <a:prstGeom prst="rect">
            <a:avLst/>
          </a:prstGeom>
          <a:noFill/>
        </p:spPr>
        <p:txBody>
          <a:bodyPr wrap="square" rtlCol="0">
            <a:spAutoFit/>
          </a:bodyPr>
          <a:lstStyle/>
          <a:p>
            <a:r>
              <a:rPr lang="tr-TR" sz="2400" dirty="0" smtClean="0"/>
              <a:t>V</a:t>
            </a:r>
            <a:endParaRPr lang="tr-TR" sz="2400" dirty="0"/>
          </a:p>
        </p:txBody>
      </p:sp>
      <p:cxnSp>
        <p:nvCxnSpPr>
          <p:cNvPr id="49" name="Straight Connector 9"/>
          <p:cNvCxnSpPr/>
          <p:nvPr/>
        </p:nvCxnSpPr>
        <p:spPr>
          <a:xfrm>
            <a:off x="5483201" y="3512495"/>
            <a:ext cx="921644" cy="82637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2" name="Straight Connector 9"/>
          <p:cNvCxnSpPr/>
          <p:nvPr/>
        </p:nvCxnSpPr>
        <p:spPr>
          <a:xfrm>
            <a:off x="6452854" y="4725760"/>
            <a:ext cx="1051339" cy="36536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54" name="Metin kutusu 53"/>
          <p:cNvSpPr txBox="1"/>
          <p:nvPr/>
        </p:nvSpPr>
        <p:spPr>
          <a:xfrm>
            <a:off x="-22548" y="1768394"/>
            <a:ext cx="959471" cy="461665"/>
          </a:xfrm>
          <a:prstGeom prst="rect">
            <a:avLst/>
          </a:prstGeom>
          <a:noFill/>
        </p:spPr>
        <p:txBody>
          <a:bodyPr wrap="square" rtlCol="0">
            <a:spAutoFit/>
          </a:bodyPr>
          <a:lstStyle/>
          <a:p>
            <a:r>
              <a:rPr lang="tr-TR" sz="2400" dirty="0" smtClean="0"/>
              <a:t>PRO</a:t>
            </a:r>
            <a:endParaRPr lang="tr-TR" sz="2400" dirty="0"/>
          </a:p>
        </p:txBody>
      </p:sp>
      <p:sp>
        <p:nvSpPr>
          <p:cNvPr id="55" name="Metin kutusu 54"/>
          <p:cNvSpPr txBox="1"/>
          <p:nvPr/>
        </p:nvSpPr>
        <p:spPr>
          <a:xfrm>
            <a:off x="7304055" y="5090986"/>
            <a:ext cx="720080" cy="461665"/>
          </a:xfrm>
          <a:prstGeom prst="rect">
            <a:avLst/>
          </a:prstGeom>
          <a:noFill/>
        </p:spPr>
        <p:txBody>
          <a:bodyPr wrap="square" rtlCol="0">
            <a:spAutoFit/>
          </a:bodyPr>
          <a:lstStyle/>
          <a:p>
            <a:r>
              <a:rPr lang="tr-TR" sz="2400" dirty="0"/>
              <a:t>N</a:t>
            </a:r>
          </a:p>
        </p:txBody>
      </p:sp>
      <p:cxnSp>
        <p:nvCxnSpPr>
          <p:cNvPr id="56" name="Straight Connector 9"/>
          <p:cNvCxnSpPr/>
          <p:nvPr/>
        </p:nvCxnSpPr>
        <p:spPr>
          <a:xfrm flipH="1">
            <a:off x="316835" y="2191617"/>
            <a:ext cx="5858" cy="397368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p:cNvCxnSpPr/>
          <p:nvPr/>
        </p:nvCxnSpPr>
        <p:spPr>
          <a:xfrm flipH="1">
            <a:off x="825153" y="2210838"/>
            <a:ext cx="5858" cy="397368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9" name="Straight Connector 9"/>
          <p:cNvCxnSpPr/>
          <p:nvPr/>
        </p:nvCxnSpPr>
        <p:spPr>
          <a:xfrm flipH="1">
            <a:off x="2292812" y="2829846"/>
            <a:ext cx="13387" cy="335467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1" name="Straight Connector 9"/>
          <p:cNvCxnSpPr/>
          <p:nvPr/>
        </p:nvCxnSpPr>
        <p:spPr>
          <a:xfrm>
            <a:off x="3372152" y="4773302"/>
            <a:ext cx="4717" cy="138545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4" name="Straight Connector 9"/>
          <p:cNvCxnSpPr/>
          <p:nvPr/>
        </p:nvCxnSpPr>
        <p:spPr>
          <a:xfrm>
            <a:off x="5026341" y="4773368"/>
            <a:ext cx="4717" cy="138545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5" name="Straight Connector 9"/>
          <p:cNvCxnSpPr/>
          <p:nvPr/>
        </p:nvCxnSpPr>
        <p:spPr>
          <a:xfrm flipH="1">
            <a:off x="6184190" y="5518194"/>
            <a:ext cx="10322" cy="6551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7" name="Straight Connector 9"/>
          <p:cNvCxnSpPr/>
          <p:nvPr/>
        </p:nvCxnSpPr>
        <p:spPr>
          <a:xfrm flipH="1">
            <a:off x="7538277" y="5518595"/>
            <a:ext cx="10322" cy="6551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279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2800" dirty="0" smtClean="0"/>
              <a:t>SYNTAX:</a:t>
            </a:r>
            <a:br>
              <a:rPr lang="tr-TR" sz="2800" dirty="0" smtClean="0"/>
            </a:br>
            <a:r>
              <a:rPr lang="tr-TR" sz="2800" dirty="0" smtClean="0"/>
              <a:t>LINEAR ORDER,</a:t>
            </a:r>
            <a:br>
              <a:rPr lang="tr-TR" sz="2800" dirty="0" smtClean="0"/>
            </a:br>
            <a:r>
              <a:rPr lang="tr-TR" sz="2800" dirty="0" smtClean="0"/>
              <a:t>HIERARCHICAL STRUCTURE,</a:t>
            </a:r>
            <a:br>
              <a:rPr lang="tr-TR" sz="2800" dirty="0" smtClean="0"/>
            </a:br>
            <a:r>
              <a:rPr lang="tr-TR" sz="2800" dirty="0" smtClean="0"/>
              <a:t>AND AMBIGUITY</a:t>
            </a:r>
            <a:endParaRPr lang="tr-TR" sz="2800" dirty="0"/>
          </a:p>
        </p:txBody>
      </p:sp>
      <p:sp>
        <p:nvSpPr>
          <p:cNvPr id="3" name="İçerik Yer Tutucusu 2"/>
          <p:cNvSpPr>
            <a:spLocks noGrp="1"/>
          </p:cNvSpPr>
          <p:nvPr>
            <p:ph idx="1"/>
          </p:nvPr>
        </p:nvSpPr>
        <p:spPr>
          <a:xfrm>
            <a:off x="179512" y="1935480"/>
            <a:ext cx="8784976" cy="4733880"/>
          </a:xfrm>
        </p:spPr>
        <p:txBody>
          <a:bodyPr>
            <a:normAutofit fontScale="92500" lnSpcReduction="20000"/>
          </a:bodyPr>
          <a:lstStyle/>
          <a:p>
            <a:pPr marL="0" indent="0">
              <a:buNone/>
            </a:pPr>
            <a:r>
              <a:rPr lang="en-US" dirty="0" smtClean="0"/>
              <a:t>While a dictionary of all the words in any human language (at a given time) can be made, it is impossible to compile a dictionary of all the sentences of a language; unlike words,</a:t>
            </a:r>
            <a:r>
              <a:rPr lang="tr-TR" dirty="0" smtClean="0"/>
              <a:t> </a:t>
            </a:r>
            <a:r>
              <a:rPr lang="en-US" dirty="0" smtClean="0"/>
              <a:t>sentences are not finite in number, and therefore sentences, unlike words, are not learned individually. However, native speakers of a language seem to get along amazingly well without such a dictionary for sentences – they can use and understand sentences in their language that they have not</a:t>
            </a:r>
            <a:r>
              <a:rPr lang="tr-TR" dirty="0" smtClean="0"/>
              <a:t> </a:t>
            </a:r>
            <a:r>
              <a:rPr lang="en-US" dirty="0" smtClean="0"/>
              <a:t>previously encountered. Why is it that we cannot always properly use or understand a </a:t>
            </a:r>
            <a:r>
              <a:rPr lang="tr-TR" dirty="0" smtClean="0"/>
              <a:t>w</a:t>
            </a:r>
            <a:r>
              <a:rPr lang="en-US" dirty="0" err="1" smtClean="0"/>
              <a:t>ord</a:t>
            </a:r>
            <a:r>
              <a:rPr lang="en-US" dirty="0" smtClean="0"/>
              <a:t> in our language that we have not heard before, but can spontaneously produce and understand new sentences? If what we learn is not the sentences themselves,</a:t>
            </a:r>
            <a:r>
              <a:rPr lang="tr-TR" dirty="0" smtClean="0"/>
              <a:t> </a:t>
            </a:r>
            <a:r>
              <a:rPr lang="en-US" dirty="0" smtClean="0"/>
              <a:t>what do we learn that enables us to produce and understand an infinite number of sentences? This is the question we will be concerned with as we consider syntax, the study of the structure of phrases and sentences.</a:t>
            </a:r>
            <a:endParaRPr lang="en-US" dirty="0"/>
          </a:p>
        </p:txBody>
      </p:sp>
      <p:sp>
        <p:nvSpPr>
          <p:cNvPr id="4" name="Metin kutusu 3"/>
          <p:cNvSpPr txBox="1"/>
          <p:nvPr/>
        </p:nvSpPr>
        <p:spPr>
          <a:xfrm>
            <a:off x="6516216" y="704088"/>
            <a:ext cx="1944216" cy="830997"/>
          </a:xfrm>
          <a:prstGeom prst="rect">
            <a:avLst/>
          </a:prstGeom>
          <a:noFill/>
        </p:spPr>
        <p:txBody>
          <a:bodyPr wrap="square" rtlCol="0">
            <a:spAutoFit/>
          </a:bodyPr>
          <a:lstStyle/>
          <a:p>
            <a:r>
              <a:rPr lang="tr-TR" sz="4800" dirty="0" smtClean="0">
                <a:latin typeface="+mj-lt"/>
              </a:rPr>
              <a:t>FILE 50</a:t>
            </a:r>
            <a:endParaRPr lang="tr-TR" sz="4800" dirty="0">
              <a:latin typeface="+mj-lt"/>
            </a:endParaRPr>
          </a:p>
        </p:txBody>
      </p:sp>
    </p:spTree>
    <p:extLst>
      <p:ext uri="{BB962C8B-B14F-4D97-AF65-F5344CB8AC3E}">
        <p14:creationId xmlns:p14="http://schemas.microsoft.com/office/powerpoint/2010/main" val="11318578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332656"/>
            <a:ext cx="8856984" cy="6336704"/>
          </a:xfrm>
        </p:spPr>
        <p:txBody>
          <a:bodyPr/>
          <a:lstStyle/>
          <a:p>
            <a:pPr marL="0" indent="0">
              <a:buNone/>
            </a:pPr>
            <a:r>
              <a:rPr lang="en-US" dirty="0" smtClean="0"/>
              <a:t>Though</a:t>
            </a:r>
            <a:r>
              <a:rPr lang="tr-TR" dirty="0" smtClean="0"/>
              <a:t> </a:t>
            </a:r>
            <a:r>
              <a:rPr lang="en-US" dirty="0" smtClean="0"/>
              <a:t>we </a:t>
            </a:r>
            <a:r>
              <a:rPr lang="en-US" dirty="0"/>
              <a:t>use sentences </a:t>
            </a:r>
            <a:r>
              <a:rPr lang="en-US" dirty="0" smtClean="0"/>
              <a:t>all </a:t>
            </a:r>
            <a:r>
              <a:rPr lang="en-US" dirty="0"/>
              <a:t>the </a:t>
            </a:r>
            <a:r>
              <a:rPr lang="en-US" dirty="0" smtClean="0"/>
              <a:t>time</a:t>
            </a:r>
            <a:r>
              <a:rPr lang="tr-TR" dirty="0" smtClean="0"/>
              <a:t>,</a:t>
            </a:r>
            <a:r>
              <a:rPr lang="en-US" dirty="0" smtClean="0"/>
              <a:t> </a:t>
            </a:r>
            <a:r>
              <a:rPr lang="en-US" dirty="0"/>
              <a:t>we </a:t>
            </a:r>
            <a:r>
              <a:rPr lang="tr-TR" dirty="0" err="1" smtClean="0"/>
              <a:t>don’t</a:t>
            </a:r>
            <a:r>
              <a:rPr lang="en-US" dirty="0" smtClean="0"/>
              <a:t> </a:t>
            </a:r>
            <a:r>
              <a:rPr lang="en-US" dirty="0"/>
              <a:t>normally think about how they are </a:t>
            </a:r>
            <a:r>
              <a:rPr lang="en-US" dirty="0" smtClean="0"/>
              <a:t>structured</a:t>
            </a:r>
            <a:r>
              <a:rPr lang="tr-TR" dirty="0" smtClean="0"/>
              <a:t>.</a:t>
            </a:r>
            <a:r>
              <a:rPr lang="en-US" dirty="0" smtClean="0"/>
              <a:t> </a:t>
            </a:r>
            <a:r>
              <a:rPr lang="tr-TR" dirty="0"/>
              <a:t>H</a:t>
            </a:r>
            <a:r>
              <a:rPr lang="en-US" dirty="0" err="1" smtClean="0"/>
              <a:t>owever</a:t>
            </a:r>
            <a:r>
              <a:rPr lang="tr-TR" dirty="0" smtClean="0"/>
              <a:t>,</a:t>
            </a:r>
            <a:r>
              <a:rPr lang="en-US" dirty="0" smtClean="0"/>
              <a:t> </a:t>
            </a:r>
            <a:r>
              <a:rPr lang="en-US" dirty="0"/>
              <a:t>a little consideration </a:t>
            </a:r>
            <a:r>
              <a:rPr lang="en-US" dirty="0" smtClean="0"/>
              <a:t>reveals</a:t>
            </a:r>
            <a:r>
              <a:rPr lang="tr-TR" dirty="0" smtClean="0"/>
              <a:t> </a:t>
            </a:r>
            <a:r>
              <a:rPr lang="en-US" dirty="0" smtClean="0"/>
              <a:t>that </a:t>
            </a:r>
            <a:r>
              <a:rPr lang="en-US" dirty="0"/>
              <a:t>the principles by which </a:t>
            </a:r>
            <a:r>
              <a:rPr lang="en-US" dirty="0" smtClean="0"/>
              <a:t>w</a:t>
            </a:r>
            <a:r>
              <a:rPr lang="tr-TR" dirty="0" err="1" smtClean="0"/>
              <a:t>ords</a:t>
            </a:r>
            <a:r>
              <a:rPr lang="en-US" dirty="0" smtClean="0"/>
              <a:t> </a:t>
            </a:r>
            <a:r>
              <a:rPr lang="en-US" dirty="0"/>
              <a:t>are organized </a:t>
            </a:r>
            <a:r>
              <a:rPr lang="en-US" dirty="0" smtClean="0"/>
              <a:t>in</a:t>
            </a:r>
            <a:r>
              <a:rPr lang="tr-TR" dirty="0" err="1" smtClean="0"/>
              <a:t>to</a:t>
            </a:r>
            <a:r>
              <a:rPr lang="tr-TR" dirty="0" smtClean="0"/>
              <a:t> </a:t>
            </a:r>
            <a:r>
              <a:rPr lang="en-US" dirty="0" smtClean="0"/>
              <a:t>sentences are</a:t>
            </a:r>
            <a:r>
              <a:rPr lang="tr-TR" dirty="0" smtClean="0"/>
              <a:t>,</a:t>
            </a:r>
            <a:r>
              <a:rPr lang="en-US" dirty="0" smtClean="0"/>
              <a:t> </a:t>
            </a:r>
            <a:r>
              <a:rPr lang="en-US" dirty="0"/>
              <a:t>in </a:t>
            </a:r>
            <a:r>
              <a:rPr lang="en-US" dirty="0" smtClean="0"/>
              <a:t>fact</a:t>
            </a:r>
            <a:r>
              <a:rPr lang="tr-TR" dirty="0" smtClean="0"/>
              <a:t>,</a:t>
            </a:r>
            <a:r>
              <a:rPr lang="en-US" dirty="0" smtClean="0"/>
              <a:t> </a:t>
            </a:r>
            <a:r>
              <a:rPr lang="en-US" dirty="0"/>
              <a:t>quite </a:t>
            </a:r>
            <a:r>
              <a:rPr lang="en-US" dirty="0" smtClean="0"/>
              <a:t>complex</a:t>
            </a:r>
            <a:r>
              <a:rPr lang="tr-TR" dirty="0" smtClean="0"/>
              <a:t>.</a:t>
            </a:r>
            <a:r>
              <a:rPr lang="en-US" dirty="0" smtClean="0"/>
              <a:t> </a:t>
            </a:r>
            <a:r>
              <a:rPr lang="tr-TR" dirty="0"/>
              <a:t>I</a:t>
            </a:r>
            <a:r>
              <a:rPr lang="en-US" dirty="0" smtClean="0"/>
              <a:t>n </a:t>
            </a:r>
            <a:r>
              <a:rPr lang="en-US" dirty="0"/>
              <a:t>this </a:t>
            </a:r>
            <a:r>
              <a:rPr lang="en-US" dirty="0" smtClean="0"/>
              <a:t>file</a:t>
            </a:r>
            <a:r>
              <a:rPr lang="tr-TR" dirty="0" smtClean="0"/>
              <a:t>,</a:t>
            </a:r>
            <a:r>
              <a:rPr lang="en-US" dirty="0" smtClean="0"/>
              <a:t> </a:t>
            </a:r>
            <a:r>
              <a:rPr lang="en-US" dirty="0"/>
              <a:t>we will consider two basic principles </a:t>
            </a:r>
            <a:r>
              <a:rPr lang="en-US" dirty="0" smtClean="0"/>
              <a:t>of</a:t>
            </a:r>
            <a:r>
              <a:rPr lang="tr-TR" dirty="0" smtClean="0"/>
              <a:t> </a:t>
            </a:r>
            <a:r>
              <a:rPr lang="tr-TR" dirty="0" err="1" smtClean="0"/>
              <a:t>sentence</a:t>
            </a:r>
            <a:r>
              <a:rPr lang="tr-TR" dirty="0" smtClean="0"/>
              <a:t> </a:t>
            </a:r>
            <a:r>
              <a:rPr lang="en-US" dirty="0" smtClean="0"/>
              <a:t>organization</a:t>
            </a:r>
            <a:r>
              <a:rPr lang="tr-TR" dirty="0" smtClean="0"/>
              <a:t>:</a:t>
            </a:r>
            <a:r>
              <a:rPr lang="en-US" dirty="0" smtClean="0"/>
              <a:t> </a:t>
            </a:r>
            <a:r>
              <a:rPr lang="en-US" dirty="0"/>
              <a:t>linear </a:t>
            </a:r>
            <a:r>
              <a:rPr lang="en-US" dirty="0" smtClean="0"/>
              <a:t>order </a:t>
            </a:r>
            <a:r>
              <a:rPr lang="en-US" dirty="0"/>
              <a:t>and </a:t>
            </a:r>
            <a:r>
              <a:rPr lang="en-US" dirty="0" smtClean="0"/>
              <a:t>hierarchical structure</a:t>
            </a:r>
            <a:r>
              <a:rPr lang="tr-TR" dirty="0" smtClean="0"/>
              <a:t>.</a:t>
            </a:r>
            <a:endParaRPr lang="en-US" dirty="0"/>
          </a:p>
          <a:p>
            <a:pPr marL="0" indent="0">
              <a:buNone/>
            </a:pPr>
            <a:endParaRPr lang="en-US" dirty="0"/>
          </a:p>
        </p:txBody>
      </p:sp>
    </p:spTree>
    <p:extLst>
      <p:ext uri="{BB962C8B-B14F-4D97-AF65-F5344CB8AC3E}">
        <p14:creationId xmlns:p14="http://schemas.microsoft.com/office/powerpoint/2010/main" val="2114364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145" y="1335627"/>
            <a:ext cx="8856984" cy="5515070"/>
          </a:xfrm>
        </p:spPr>
        <p:txBody>
          <a:bodyPr>
            <a:normAutofit/>
          </a:bodyPr>
          <a:lstStyle/>
          <a:p>
            <a:pPr marL="0" indent="0">
              <a:buNone/>
            </a:pPr>
            <a:r>
              <a:rPr lang="en-US" dirty="0" smtClean="0"/>
              <a:t>The </a:t>
            </a:r>
            <a:r>
              <a:rPr lang="en-US" dirty="0"/>
              <a:t>most obvious principle of </a:t>
            </a:r>
            <a:r>
              <a:rPr lang="tr-TR" dirty="0" err="1" smtClean="0"/>
              <a:t>sentence</a:t>
            </a:r>
            <a:r>
              <a:rPr lang="en-US" dirty="0" smtClean="0"/>
              <a:t> </a:t>
            </a:r>
            <a:r>
              <a:rPr lang="en-US" dirty="0"/>
              <a:t>organization is linear </a:t>
            </a:r>
            <a:r>
              <a:rPr lang="en-US" dirty="0" smtClean="0"/>
              <a:t>order</a:t>
            </a:r>
            <a:r>
              <a:rPr lang="tr-TR" dirty="0" smtClean="0"/>
              <a:t>;</a:t>
            </a:r>
            <a:r>
              <a:rPr lang="en-US" dirty="0" smtClean="0"/>
              <a:t> </a:t>
            </a:r>
            <a:r>
              <a:rPr lang="tr-TR" dirty="0" err="1" smtClean="0"/>
              <a:t>the</a:t>
            </a:r>
            <a:r>
              <a:rPr lang="tr-TR" dirty="0" smtClean="0"/>
              <a:t> </a:t>
            </a:r>
            <a:r>
              <a:rPr lang="tr-TR" dirty="0" err="1" smtClean="0"/>
              <a:t>words</a:t>
            </a:r>
            <a:r>
              <a:rPr lang="en-US" dirty="0" smtClean="0"/>
              <a:t> </a:t>
            </a:r>
            <a:r>
              <a:rPr lang="en-US" dirty="0"/>
              <a:t>in a sentence must </a:t>
            </a:r>
            <a:r>
              <a:rPr lang="tr-TR" dirty="0" err="1" smtClean="0"/>
              <a:t>occur</a:t>
            </a:r>
            <a:r>
              <a:rPr lang="tr-TR" dirty="0" smtClean="0"/>
              <a:t> </a:t>
            </a:r>
            <a:r>
              <a:rPr lang="en-US" dirty="0" smtClean="0"/>
              <a:t>in </a:t>
            </a:r>
            <a:r>
              <a:rPr lang="en-US" dirty="0"/>
              <a:t>a particular sequence if the sentence is to </a:t>
            </a:r>
            <a:r>
              <a:rPr lang="tr-TR" dirty="0" err="1" smtClean="0"/>
              <a:t>convey</a:t>
            </a:r>
            <a:r>
              <a:rPr lang="en-US" dirty="0" smtClean="0"/>
              <a:t> </a:t>
            </a:r>
            <a:r>
              <a:rPr lang="en-US" dirty="0"/>
              <a:t>the desired </a:t>
            </a:r>
            <a:r>
              <a:rPr lang="en-US" dirty="0" smtClean="0"/>
              <a:t>meaning</a:t>
            </a:r>
            <a:r>
              <a:rPr lang="tr-TR" dirty="0" smtClean="0"/>
              <a:t>.</a:t>
            </a:r>
            <a:r>
              <a:rPr lang="en-US" dirty="0" smtClean="0"/>
              <a:t> </a:t>
            </a:r>
            <a:r>
              <a:rPr lang="tr-TR" dirty="0" err="1" smtClean="0"/>
              <a:t>Co</a:t>
            </a:r>
            <a:r>
              <a:rPr lang="en-US" dirty="0" err="1" smtClean="0"/>
              <a:t>nsider</a:t>
            </a:r>
            <a:r>
              <a:rPr lang="tr-TR" dirty="0" smtClean="0"/>
              <a:t>,</a:t>
            </a:r>
            <a:r>
              <a:rPr lang="en-US" dirty="0" smtClean="0"/>
              <a:t> </a:t>
            </a:r>
            <a:r>
              <a:rPr lang="en-US" dirty="0"/>
              <a:t>for </a:t>
            </a:r>
            <a:r>
              <a:rPr lang="en-US" dirty="0" smtClean="0"/>
              <a:t>example</a:t>
            </a:r>
            <a:r>
              <a:rPr lang="tr-TR" dirty="0" smtClean="0"/>
              <a:t>,</a:t>
            </a:r>
            <a:r>
              <a:rPr lang="en-US" dirty="0" smtClean="0"/>
              <a:t> </a:t>
            </a:r>
            <a:r>
              <a:rPr lang="en-US" dirty="0"/>
              <a:t>the following sentence of </a:t>
            </a:r>
            <a:r>
              <a:rPr lang="en-US" dirty="0" smtClean="0"/>
              <a:t>English</a:t>
            </a:r>
            <a:r>
              <a:rPr lang="tr-TR" dirty="0" smtClean="0"/>
              <a:t>.</a:t>
            </a:r>
            <a:endParaRPr lang="en-US" dirty="0"/>
          </a:p>
          <a:p>
            <a:pPr marL="0" indent="0">
              <a:buNone/>
            </a:pPr>
            <a:r>
              <a:rPr lang="tr-TR" dirty="0" smtClean="0"/>
              <a:t>(1)</a:t>
            </a:r>
            <a:r>
              <a:rPr lang="en-US" dirty="0" smtClean="0"/>
              <a:t> </a:t>
            </a:r>
            <a:r>
              <a:rPr lang="en-US" dirty="0"/>
              <a:t>John </a:t>
            </a:r>
            <a:r>
              <a:rPr lang="tr-TR" dirty="0" err="1" smtClean="0"/>
              <a:t>glanced</a:t>
            </a:r>
            <a:r>
              <a:rPr lang="en-US" dirty="0" smtClean="0"/>
              <a:t> </a:t>
            </a:r>
            <a:r>
              <a:rPr lang="en-US" dirty="0"/>
              <a:t>at </a:t>
            </a:r>
            <a:r>
              <a:rPr lang="en-US" dirty="0" smtClean="0"/>
              <a:t>Mary</a:t>
            </a:r>
            <a:r>
              <a:rPr lang="tr-TR" dirty="0" smtClean="0"/>
              <a:t>.</a:t>
            </a:r>
            <a:r>
              <a:rPr lang="en-US" dirty="0" smtClean="0"/>
              <a:t> </a:t>
            </a:r>
            <a:endParaRPr lang="tr-TR" dirty="0" smtClean="0"/>
          </a:p>
          <a:p>
            <a:pPr marL="0" indent="0">
              <a:buNone/>
            </a:pPr>
            <a:r>
              <a:rPr lang="tr-TR" dirty="0" err="1" smtClean="0"/>
              <a:t>If</a:t>
            </a:r>
            <a:r>
              <a:rPr lang="tr-TR" dirty="0" smtClean="0"/>
              <a:t> </a:t>
            </a:r>
            <a:r>
              <a:rPr lang="tr-TR" dirty="0" err="1" smtClean="0"/>
              <a:t>we</a:t>
            </a:r>
            <a:r>
              <a:rPr lang="tr-TR" dirty="0" smtClean="0"/>
              <a:t> </a:t>
            </a:r>
            <a:r>
              <a:rPr lang="en-US" dirty="0" smtClean="0"/>
              <a:t>rearrange </a:t>
            </a:r>
            <a:r>
              <a:rPr lang="en-US" dirty="0"/>
              <a:t>the words in the </a:t>
            </a:r>
            <a:r>
              <a:rPr lang="en-US" dirty="0" smtClean="0"/>
              <a:t>sentence</a:t>
            </a:r>
            <a:r>
              <a:rPr lang="tr-TR" dirty="0" smtClean="0"/>
              <a:t>,</a:t>
            </a:r>
            <a:r>
              <a:rPr lang="en-US" dirty="0" smtClean="0"/>
              <a:t> </a:t>
            </a:r>
            <a:r>
              <a:rPr lang="en-US" dirty="0"/>
              <a:t>we either come up with </a:t>
            </a:r>
            <a:r>
              <a:rPr lang="en-US" dirty="0" smtClean="0"/>
              <a:t>nonsense</a:t>
            </a:r>
            <a:r>
              <a:rPr lang="tr-TR" dirty="0" smtClean="0"/>
              <a:t>,</a:t>
            </a:r>
            <a:r>
              <a:rPr lang="en-US" dirty="0" smtClean="0"/>
              <a:t> </a:t>
            </a:r>
            <a:r>
              <a:rPr lang="en-US" dirty="0"/>
              <a:t>as in </a:t>
            </a:r>
            <a:r>
              <a:rPr lang="tr-TR" dirty="0" smtClean="0"/>
              <a:t>(</a:t>
            </a:r>
            <a:r>
              <a:rPr lang="en-US" dirty="0" smtClean="0"/>
              <a:t>2</a:t>
            </a:r>
            <a:r>
              <a:rPr lang="tr-TR" dirty="0" smtClean="0"/>
              <a:t>),</a:t>
            </a:r>
            <a:r>
              <a:rPr lang="en-US" dirty="0" smtClean="0"/>
              <a:t> </a:t>
            </a:r>
            <a:r>
              <a:rPr lang="tr-TR" dirty="0" smtClean="0"/>
              <a:t>(</a:t>
            </a:r>
            <a:r>
              <a:rPr lang="en-US" dirty="0" smtClean="0"/>
              <a:t>the </a:t>
            </a:r>
            <a:r>
              <a:rPr lang="tr-TR" dirty="0" smtClean="0"/>
              <a:t>*</a:t>
            </a:r>
            <a:r>
              <a:rPr lang="en-US" dirty="0" smtClean="0"/>
              <a:t>denotes </a:t>
            </a:r>
            <a:r>
              <a:rPr lang="en-US" dirty="0"/>
              <a:t>an ungrammatical </a:t>
            </a:r>
            <a:r>
              <a:rPr lang="en-US" dirty="0" smtClean="0"/>
              <a:t>expression</a:t>
            </a:r>
            <a:r>
              <a:rPr lang="tr-TR" dirty="0" smtClean="0"/>
              <a:t>):</a:t>
            </a:r>
          </a:p>
          <a:p>
            <a:pPr marL="0" indent="0">
              <a:buNone/>
            </a:pPr>
            <a:r>
              <a:rPr lang="tr-TR" dirty="0" smtClean="0"/>
              <a:t>(2)</a:t>
            </a:r>
            <a:r>
              <a:rPr lang="en-US" dirty="0" smtClean="0"/>
              <a:t> </a:t>
            </a:r>
            <a:r>
              <a:rPr lang="tr-TR" dirty="0" smtClean="0"/>
              <a:t>*</a:t>
            </a:r>
            <a:r>
              <a:rPr lang="en-US" dirty="0" smtClean="0"/>
              <a:t>Mary </a:t>
            </a:r>
            <a:r>
              <a:rPr lang="en-US" dirty="0"/>
              <a:t>John at </a:t>
            </a:r>
            <a:r>
              <a:rPr lang="en-US" dirty="0" smtClean="0"/>
              <a:t>glance</a:t>
            </a:r>
            <a:r>
              <a:rPr lang="tr-TR" dirty="0" smtClean="0"/>
              <a:t>d.</a:t>
            </a:r>
          </a:p>
          <a:p>
            <a:pPr marL="0" indent="0">
              <a:buNone/>
            </a:pPr>
            <a:r>
              <a:rPr lang="en-US" dirty="0" smtClean="0"/>
              <a:t> </a:t>
            </a:r>
            <a:r>
              <a:rPr lang="en-US" dirty="0"/>
              <a:t>or with a sentence whose meaning is distinctly different from that of </a:t>
            </a:r>
            <a:r>
              <a:rPr lang="tr-TR" dirty="0" smtClean="0"/>
              <a:t>(1) - </a:t>
            </a:r>
          </a:p>
          <a:p>
            <a:pPr marL="0" indent="0">
              <a:buNone/>
            </a:pPr>
            <a:r>
              <a:rPr lang="tr-TR" dirty="0" smtClean="0"/>
              <a:t>(3)</a:t>
            </a:r>
            <a:r>
              <a:rPr lang="en-US" dirty="0" smtClean="0"/>
              <a:t> </a:t>
            </a:r>
            <a:r>
              <a:rPr lang="en-US" dirty="0"/>
              <a:t>Mary </a:t>
            </a:r>
            <a:r>
              <a:rPr lang="tr-TR" dirty="0" err="1" smtClean="0"/>
              <a:t>glanced</a:t>
            </a:r>
            <a:r>
              <a:rPr lang="en-US" dirty="0" smtClean="0"/>
              <a:t> at John</a:t>
            </a:r>
            <a:r>
              <a:rPr lang="tr-TR" dirty="0" smtClean="0"/>
              <a:t>.</a:t>
            </a:r>
            <a:endParaRPr lang="tr-TR" dirty="0"/>
          </a:p>
        </p:txBody>
      </p:sp>
      <p:sp>
        <p:nvSpPr>
          <p:cNvPr id="2" name="Metin kutusu 1"/>
          <p:cNvSpPr txBox="1"/>
          <p:nvPr/>
        </p:nvSpPr>
        <p:spPr>
          <a:xfrm>
            <a:off x="323528" y="332656"/>
            <a:ext cx="6264696" cy="646331"/>
          </a:xfrm>
          <a:prstGeom prst="rect">
            <a:avLst/>
          </a:prstGeom>
          <a:noFill/>
        </p:spPr>
        <p:txBody>
          <a:bodyPr wrap="square" rtlCol="0">
            <a:spAutoFit/>
          </a:bodyPr>
          <a:lstStyle/>
          <a:p>
            <a:r>
              <a:rPr lang="tr-TR" sz="3600" dirty="0" smtClean="0"/>
              <a:t>LINEAR ORDER</a:t>
            </a:r>
            <a:endParaRPr lang="tr-TR" sz="3600" dirty="0"/>
          </a:p>
        </p:txBody>
      </p:sp>
    </p:spTree>
    <p:extLst>
      <p:ext uri="{BB962C8B-B14F-4D97-AF65-F5344CB8AC3E}">
        <p14:creationId xmlns:p14="http://schemas.microsoft.com/office/powerpoint/2010/main" val="1533657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784976" cy="6552728"/>
          </a:xfrm>
        </p:spPr>
        <p:txBody>
          <a:bodyPr/>
          <a:lstStyle/>
          <a:p>
            <a:pPr marL="0" indent="0">
              <a:buNone/>
            </a:pPr>
            <a:r>
              <a:rPr lang="tr-TR" dirty="0"/>
              <a:t>C</a:t>
            </a:r>
            <a:r>
              <a:rPr lang="en-US" dirty="0" err="1" smtClean="0"/>
              <a:t>learly</a:t>
            </a:r>
            <a:r>
              <a:rPr lang="tr-TR" dirty="0" smtClean="0"/>
              <a:t>,</a:t>
            </a:r>
            <a:r>
              <a:rPr lang="en-US" dirty="0" smtClean="0"/>
              <a:t> </a:t>
            </a:r>
            <a:r>
              <a:rPr lang="tr-TR" dirty="0"/>
              <a:t>t</a:t>
            </a:r>
            <a:r>
              <a:rPr lang="en-US" dirty="0" smtClean="0"/>
              <a:t>he </a:t>
            </a:r>
            <a:r>
              <a:rPr lang="tr-TR" dirty="0" smtClean="0"/>
              <a:t>o</a:t>
            </a:r>
            <a:r>
              <a:rPr lang="en-US" dirty="0" err="1" smtClean="0"/>
              <a:t>rdering</a:t>
            </a:r>
            <a:r>
              <a:rPr lang="en-US" dirty="0" smtClean="0"/>
              <a:t> </a:t>
            </a:r>
            <a:r>
              <a:rPr lang="en-US" dirty="0"/>
              <a:t>of the </a:t>
            </a:r>
            <a:r>
              <a:rPr lang="tr-TR" dirty="0" err="1" smtClean="0"/>
              <a:t>words</a:t>
            </a:r>
            <a:r>
              <a:rPr lang="en-US" dirty="0" smtClean="0"/>
              <a:t> </a:t>
            </a:r>
            <a:r>
              <a:rPr lang="en-US" dirty="0"/>
              <a:t>in sentences </a:t>
            </a:r>
            <a:r>
              <a:rPr lang="en-US" dirty="0" smtClean="0"/>
              <a:t>determines</a:t>
            </a:r>
            <a:r>
              <a:rPr lang="tr-TR" dirty="0" smtClean="0"/>
              <a:t>,</a:t>
            </a:r>
            <a:r>
              <a:rPr lang="en-US" dirty="0" smtClean="0"/>
              <a:t> </a:t>
            </a:r>
            <a:r>
              <a:rPr lang="en-US" dirty="0"/>
              <a:t>in </a:t>
            </a:r>
            <a:r>
              <a:rPr lang="en-US" dirty="0" smtClean="0"/>
              <a:t>part</a:t>
            </a:r>
            <a:r>
              <a:rPr lang="tr-TR" dirty="0" smtClean="0"/>
              <a:t>,</a:t>
            </a:r>
            <a:r>
              <a:rPr lang="en-US" dirty="0" smtClean="0"/>
              <a:t> </a:t>
            </a:r>
            <a:r>
              <a:rPr lang="en-US" dirty="0"/>
              <a:t>whether a sentence is grammatically or </a:t>
            </a:r>
            <a:r>
              <a:rPr lang="en-US" dirty="0" smtClean="0"/>
              <a:t>not</a:t>
            </a:r>
            <a:r>
              <a:rPr lang="tr-TR" dirty="0" smtClean="0"/>
              <a:t>,</a:t>
            </a:r>
            <a:r>
              <a:rPr lang="en-US" dirty="0" smtClean="0"/>
              <a:t> </a:t>
            </a:r>
            <a:r>
              <a:rPr lang="en-US" dirty="0"/>
              <a:t>and what the sentence </a:t>
            </a:r>
            <a:r>
              <a:rPr lang="en-US" dirty="0" smtClean="0"/>
              <a:t>means</a:t>
            </a:r>
            <a:r>
              <a:rPr lang="tr-TR" dirty="0" smtClean="0"/>
              <a:t>.</a:t>
            </a:r>
          </a:p>
          <a:p>
            <a:pPr marL="0" indent="0">
              <a:buNone/>
            </a:pPr>
            <a:r>
              <a:rPr lang="tr-TR" dirty="0"/>
              <a:t>O</a:t>
            </a:r>
            <a:r>
              <a:rPr lang="en-US" dirty="0" smtClean="0"/>
              <a:t>ne </a:t>
            </a:r>
            <a:r>
              <a:rPr lang="en-US" dirty="0"/>
              <a:t>of the many rules of English requires that the grammatical subject of a sentence normally </a:t>
            </a:r>
            <a:r>
              <a:rPr lang="en-US" dirty="0" smtClean="0"/>
              <a:t>precedes </a:t>
            </a:r>
            <a:r>
              <a:rPr lang="en-US" dirty="0"/>
              <a:t>the main </a:t>
            </a:r>
            <a:r>
              <a:rPr lang="en-US" dirty="0" smtClean="0"/>
              <a:t>verb</a:t>
            </a:r>
            <a:r>
              <a:rPr lang="tr-TR" dirty="0" smtClean="0"/>
              <a:t>, w</a:t>
            </a:r>
            <a:r>
              <a:rPr lang="en-US" dirty="0" err="1" smtClean="0"/>
              <a:t>hich</a:t>
            </a:r>
            <a:r>
              <a:rPr lang="en-US" dirty="0" smtClean="0"/>
              <a:t> </a:t>
            </a:r>
            <a:r>
              <a:rPr lang="en-US" dirty="0"/>
              <a:t>in turn normally precedes its direct </a:t>
            </a:r>
            <a:r>
              <a:rPr lang="en-US" dirty="0" smtClean="0"/>
              <a:t>object</a:t>
            </a:r>
            <a:r>
              <a:rPr lang="tr-TR" dirty="0" smtClean="0"/>
              <a:t>;</a:t>
            </a:r>
            <a:r>
              <a:rPr lang="tr-TR" dirty="0"/>
              <a:t> </a:t>
            </a:r>
            <a:r>
              <a:rPr lang="tr-TR" dirty="0" err="1" smtClean="0"/>
              <a:t>thus</a:t>
            </a:r>
            <a:r>
              <a:rPr lang="tr-TR" dirty="0" smtClean="0"/>
              <a:t>, </a:t>
            </a:r>
            <a:r>
              <a:rPr lang="tr-TR" b="1" i="1" dirty="0"/>
              <a:t>s</a:t>
            </a:r>
            <a:r>
              <a:rPr lang="en-US" b="1" i="1" dirty="0" smtClean="0"/>
              <a:t>he </a:t>
            </a:r>
            <a:r>
              <a:rPr lang="en-US" b="1" i="1" dirty="0"/>
              <a:t>resembles him</a:t>
            </a:r>
            <a:r>
              <a:rPr lang="en-US" i="1" dirty="0"/>
              <a:t> </a:t>
            </a:r>
            <a:r>
              <a:rPr lang="en-US" dirty="0"/>
              <a:t>is English </a:t>
            </a:r>
            <a:r>
              <a:rPr lang="tr-TR" dirty="0" smtClean="0"/>
              <a:t>(</a:t>
            </a:r>
            <a:r>
              <a:rPr lang="en-US" dirty="0" smtClean="0"/>
              <a:t>where she</a:t>
            </a:r>
            <a:r>
              <a:rPr lang="tr-TR" dirty="0" smtClean="0"/>
              <a:t> i</a:t>
            </a:r>
            <a:r>
              <a:rPr lang="en-US" dirty="0" smtClean="0"/>
              <a:t>s </a:t>
            </a:r>
            <a:r>
              <a:rPr lang="en-US" dirty="0"/>
              <a:t>subject and </a:t>
            </a:r>
            <a:r>
              <a:rPr lang="en-US" b="1" i="1" dirty="0"/>
              <a:t>him</a:t>
            </a:r>
            <a:r>
              <a:rPr lang="en-US" dirty="0"/>
              <a:t> is the </a:t>
            </a:r>
            <a:r>
              <a:rPr lang="en-US" dirty="0" smtClean="0"/>
              <a:t>object</a:t>
            </a:r>
            <a:r>
              <a:rPr lang="tr-TR" dirty="0" smtClean="0"/>
              <a:t>),</a:t>
            </a:r>
            <a:r>
              <a:rPr lang="en-US" dirty="0" smtClean="0"/>
              <a:t> </a:t>
            </a:r>
            <a:r>
              <a:rPr lang="tr-TR" dirty="0" smtClean="0"/>
              <a:t>but</a:t>
            </a:r>
            <a:r>
              <a:rPr lang="en-US" dirty="0" smtClean="0"/>
              <a:t> </a:t>
            </a:r>
            <a:r>
              <a:rPr lang="en-US" b="1" i="1" dirty="0"/>
              <a:t>resembles she him</a:t>
            </a:r>
            <a:r>
              <a:rPr lang="en-US" dirty="0"/>
              <a:t> and </a:t>
            </a:r>
            <a:r>
              <a:rPr lang="en-US" b="1" i="1" dirty="0"/>
              <a:t>she </a:t>
            </a:r>
            <a:r>
              <a:rPr lang="en-US" b="1" i="1" dirty="0" smtClean="0"/>
              <a:t>him</a:t>
            </a:r>
            <a:r>
              <a:rPr lang="tr-TR" b="1" i="1" dirty="0" smtClean="0"/>
              <a:t> </a:t>
            </a:r>
            <a:r>
              <a:rPr lang="tr-TR" b="1" i="1" dirty="0" err="1" smtClean="0"/>
              <a:t>resembles</a:t>
            </a:r>
            <a:r>
              <a:rPr lang="tr-TR" b="1" i="1" dirty="0" smtClean="0"/>
              <a:t> </a:t>
            </a:r>
            <a:r>
              <a:rPr lang="en-US" dirty="0" smtClean="0"/>
              <a:t>are not</a:t>
            </a:r>
            <a:r>
              <a:rPr lang="tr-TR" dirty="0" smtClean="0"/>
              <a:t>.</a:t>
            </a:r>
            <a:r>
              <a:rPr lang="en-US" dirty="0" smtClean="0"/>
              <a:t> </a:t>
            </a:r>
            <a:r>
              <a:rPr lang="tr-TR" dirty="0"/>
              <a:t>H</a:t>
            </a:r>
            <a:r>
              <a:rPr lang="en-US" dirty="0" err="1" smtClean="0"/>
              <a:t>owever</a:t>
            </a:r>
            <a:r>
              <a:rPr lang="tr-TR" dirty="0" smtClean="0"/>
              <a:t>,</a:t>
            </a:r>
            <a:r>
              <a:rPr lang="en-US" dirty="0" smtClean="0"/>
              <a:t> </a:t>
            </a:r>
            <a:r>
              <a:rPr lang="en-US" dirty="0"/>
              <a:t>an important fact about rules of </a:t>
            </a:r>
            <a:r>
              <a:rPr lang="tr-TR" dirty="0" err="1" smtClean="0"/>
              <a:t>word</a:t>
            </a:r>
            <a:r>
              <a:rPr lang="en-US" dirty="0" smtClean="0"/>
              <a:t> order </a:t>
            </a:r>
            <a:r>
              <a:rPr lang="en-US" dirty="0"/>
              <a:t>is that they are </a:t>
            </a:r>
            <a:r>
              <a:rPr lang="en-US" dirty="0" smtClean="0"/>
              <a:t>language</a:t>
            </a:r>
            <a:r>
              <a:rPr lang="tr-TR" dirty="0" smtClean="0"/>
              <a:t>-</a:t>
            </a:r>
            <a:r>
              <a:rPr lang="en-US" dirty="0" smtClean="0"/>
              <a:t>specific</a:t>
            </a:r>
            <a:r>
              <a:rPr lang="tr-TR" dirty="0" smtClean="0"/>
              <a:t>--t</a:t>
            </a:r>
            <a:r>
              <a:rPr lang="en-US" dirty="0" smtClean="0"/>
              <a:t>hat is</a:t>
            </a:r>
            <a:r>
              <a:rPr lang="tr-TR" dirty="0" smtClean="0"/>
              <a:t>,</a:t>
            </a:r>
            <a:r>
              <a:rPr lang="en-US" dirty="0" smtClean="0"/>
              <a:t> </a:t>
            </a:r>
            <a:r>
              <a:rPr lang="en-US" dirty="0"/>
              <a:t>languages </a:t>
            </a:r>
            <a:r>
              <a:rPr lang="tr-TR" dirty="0" err="1" smtClean="0"/>
              <a:t>vary</a:t>
            </a:r>
            <a:r>
              <a:rPr lang="en-US" dirty="0" smtClean="0"/>
              <a:t> in </a:t>
            </a:r>
            <a:r>
              <a:rPr lang="en-US" dirty="0"/>
              <a:t>the ways in which they order </a:t>
            </a:r>
            <a:r>
              <a:rPr lang="en-US" dirty="0" smtClean="0"/>
              <a:t>words</a:t>
            </a:r>
            <a:r>
              <a:rPr lang="tr-TR" dirty="0" smtClean="0"/>
              <a:t>.</a:t>
            </a:r>
            <a:endParaRPr lang="tr-TR" dirty="0"/>
          </a:p>
        </p:txBody>
      </p:sp>
    </p:spTree>
    <p:extLst>
      <p:ext uri="{BB962C8B-B14F-4D97-AF65-F5344CB8AC3E}">
        <p14:creationId xmlns:p14="http://schemas.microsoft.com/office/powerpoint/2010/main" val="2657427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16632"/>
            <a:ext cx="9144000" cy="6741368"/>
          </a:xfrm>
        </p:spPr>
        <p:txBody>
          <a:bodyPr/>
          <a:lstStyle/>
          <a:p>
            <a:pPr marL="0" indent="0">
              <a:buNone/>
            </a:pPr>
            <a:r>
              <a:rPr lang="en-US" sz="3600" dirty="0" smtClean="0"/>
              <a:t>HIERARCHICAL </a:t>
            </a:r>
            <a:r>
              <a:rPr lang="tr-TR" sz="3600" dirty="0" smtClean="0"/>
              <a:t>S</a:t>
            </a:r>
            <a:r>
              <a:rPr lang="en-US" sz="3600" dirty="0" smtClean="0"/>
              <a:t>TRUCTURE</a:t>
            </a:r>
            <a:endParaRPr lang="tr-TR" sz="3600" dirty="0" smtClean="0"/>
          </a:p>
          <a:p>
            <a:pPr marL="0" indent="0">
              <a:buNone/>
            </a:pPr>
            <a:r>
              <a:rPr lang="tr-TR" dirty="0" err="1" smtClean="0"/>
              <a:t>Although</a:t>
            </a:r>
            <a:r>
              <a:rPr lang="tr-TR" dirty="0" smtClean="0"/>
              <a:t> </a:t>
            </a:r>
            <a:r>
              <a:rPr lang="tr-TR" dirty="0" err="1" smtClean="0"/>
              <a:t>linear</a:t>
            </a:r>
            <a:r>
              <a:rPr lang="en-US" dirty="0" smtClean="0"/>
              <a:t> or</a:t>
            </a:r>
            <a:r>
              <a:rPr lang="tr-TR" dirty="0" smtClean="0"/>
              <a:t>der</a:t>
            </a:r>
            <a:r>
              <a:rPr lang="en-US" dirty="0" smtClean="0"/>
              <a:t> </a:t>
            </a:r>
            <a:r>
              <a:rPr lang="en-US" dirty="0"/>
              <a:t>is an important principle of </a:t>
            </a:r>
            <a:r>
              <a:rPr lang="tr-TR" dirty="0" err="1" smtClean="0"/>
              <a:t>sentence</a:t>
            </a:r>
            <a:r>
              <a:rPr lang="en-US" dirty="0" smtClean="0"/>
              <a:t> organization</a:t>
            </a:r>
            <a:r>
              <a:rPr lang="tr-TR" dirty="0" smtClean="0"/>
              <a:t>,</a:t>
            </a:r>
            <a:r>
              <a:rPr lang="en-US" dirty="0" smtClean="0"/>
              <a:t> </a:t>
            </a:r>
            <a:r>
              <a:rPr lang="en-US" dirty="0"/>
              <a:t>sentences our world than just ordered sequences of </a:t>
            </a:r>
            <a:r>
              <a:rPr lang="en-US" dirty="0" smtClean="0"/>
              <a:t>words</a:t>
            </a:r>
            <a:r>
              <a:rPr lang="tr-TR" dirty="0" smtClean="0"/>
              <a:t>;</a:t>
            </a:r>
            <a:r>
              <a:rPr lang="en-US" dirty="0" smtClean="0"/>
              <a:t> </a:t>
            </a:r>
            <a:r>
              <a:rPr lang="en-US" dirty="0"/>
              <a:t>they have internal hierarchical structure as </a:t>
            </a:r>
            <a:r>
              <a:rPr lang="en-US" dirty="0" smtClean="0"/>
              <a:t>well</a:t>
            </a:r>
            <a:r>
              <a:rPr lang="tr-TR" dirty="0" smtClean="0"/>
              <a:t>.</a:t>
            </a:r>
            <a:r>
              <a:rPr lang="en-US" dirty="0" smtClean="0"/>
              <a:t> </a:t>
            </a:r>
            <a:r>
              <a:rPr lang="tr-TR" dirty="0"/>
              <a:t>T</a:t>
            </a:r>
            <a:r>
              <a:rPr lang="en-US" dirty="0" smtClean="0"/>
              <a:t>hat is</a:t>
            </a:r>
            <a:r>
              <a:rPr lang="tr-TR" dirty="0" smtClean="0"/>
              <a:t>,</a:t>
            </a:r>
            <a:r>
              <a:rPr lang="en-US" dirty="0" smtClean="0"/>
              <a:t> </a:t>
            </a:r>
            <a:r>
              <a:rPr lang="en-US" dirty="0"/>
              <a:t>the individual words in a sentence are organized into </a:t>
            </a:r>
            <a:r>
              <a:rPr lang="en-US" dirty="0" smtClean="0"/>
              <a:t>natural</a:t>
            </a:r>
            <a:r>
              <a:rPr lang="tr-TR" dirty="0" smtClean="0"/>
              <a:t>,</a:t>
            </a:r>
            <a:r>
              <a:rPr lang="en-US" dirty="0" smtClean="0"/>
              <a:t> </a:t>
            </a:r>
            <a:r>
              <a:rPr lang="en-US" dirty="0"/>
              <a:t>semantically coherent </a:t>
            </a:r>
            <a:r>
              <a:rPr lang="en-US" dirty="0" smtClean="0"/>
              <a:t>groupings</a:t>
            </a:r>
            <a:r>
              <a:rPr lang="tr-TR" dirty="0" smtClean="0"/>
              <a:t>,</a:t>
            </a:r>
            <a:r>
              <a:rPr lang="en-US" dirty="0" smtClean="0"/>
              <a:t> </a:t>
            </a:r>
            <a:r>
              <a:rPr lang="en-US" dirty="0"/>
              <a:t>which are themselves organized into larger </a:t>
            </a:r>
            <a:r>
              <a:rPr lang="en-US" dirty="0" smtClean="0"/>
              <a:t>groupings</a:t>
            </a:r>
            <a:r>
              <a:rPr lang="tr-TR" dirty="0" smtClean="0"/>
              <a:t>,</a:t>
            </a:r>
            <a:r>
              <a:rPr lang="en-US" dirty="0" smtClean="0"/>
              <a:t> </a:t>
            </a:r>
            <a:r>
              <a:rPr lang="en-US" dirty="0"/>
              <a:t>the largest grouping of all being the sentence itself </a:t>
            </a:r>
            <a:r>
              <a:rPr lang="tr-TR" dirty="0" smtClean="0"/>
              <a:t>(</a:t>
            </a:r>
            <a:r>
              <a:rPr lang="en-US" dirty="0" smtClean="0"/>
              <a:t>and </a:t>
            </a:r>
            <a:r>
              <a:rPr lang="en-US" dirty="0"/>
              <a:t>the smallest of all being individual </a:t>
            </a:r>
            <a:r>
              <a:rPr lang="en-US" dirty="0" smtClean="0"/>
              <a:t>words</a:t>
            </a:r>
            <a:r>
              <a:rPr lang="tr-TR" dirty="0" smtClean="0"/>
              <a:t>).</a:t>
            </a:r>
            <a:r>
              <a:rPr lang="en-US" dirty="0" smtClean="0"/>
              <a:t> </a:t>
            </a:r>
            <a:r>
              <a:rPr lang="tr-TR" dirty="0"/>
              <a:t>T</a:t>
            </a:r>
            <a:r>
              <a:rPr lang="en-US" dirty="0" err="1" smtClean="0"/>
              <a:t>hese</a:t>
            </a:r>
            <a:r>
              <a:rPr lang="en-US" dirty="0" smtClean="0"/>
              <a:t> </a:t>
            </a:r>
            <a:r>
              <a:rPr lang="en-US" dirty="0"/>
              <a:t>groupings within a sentence are called </a:t>
            </a:r>
            <a:r>
              <a:rPr lang="en-US" b="1" dirty="0"/>
              <a:t>constituents</a:t>
            </a:r>
            <a:r>
              <a:rPr lang="en-US" dirty="0"/>
              <a:t> of that </a:t>
            </a:r>
            <a:r>
              <a:rPr lang="en-US" dirty="0" smtClean="0"/>
              <a:t>sentence</a:t>
            </a:r>
            <a:r>
              <a:rPr lang="tr-TR" dirty="0" smtClean="0"/>
              <a:t>.</a:t>
            </a:r>
            <a:r>
              <a:rPr lang="en-US" dirty="0" smtClean="0"/>
              <a:t> </a:t>
            </a:r>
            <a:r>
              <a:rPr lang="tr-TR" dirty="0"/>
              <a:t>T</a:t>
            </a:r>
            <a:r>
              <a:rPr lang="en-US" dirty="0" smtClean="0"/>
              <a:t>he </a:t>
            </a:r>
            <a:r>
              <a:rPr lang="en-US" dirty="0"/>
              <a:t>relationships between constituents in a sentence </a:t>
            </a:r>
            <a:r>
              <a:rPr lang="en-US" dirty="0" smtClean="0"/>
              <a:t>f</a:t>
            </a:r>
            <a:r>
              <a:rPr lang="tr-TR" dirty="0" err="1" smtClean="0"/>
              <a:t>or</a:t>
            </a:r>
            <a:r>
              <a:rPr lang="en-US" dirty="0" smtClean="0"/>
              <a:t>m the </a:t>
            </a:r>
            <a:r>
              <a:rPr lang="en-US" b="1" dirty="0" smtClean="0"/>
              <a:t>constituent</a:t>
            </a:r>
            <a:r>
              <a:rPr lang="en-US" dirty="0" smtClean="0"/>
              <a:t> </a:t>
            </a:r>
            <a:r>
              <a:rPr lang="en-US" b="1" dirty="0"/>
              <a:t>structure</a:t>
            </a:r>
            <a:r>
              <a:rPr lang="en-US" dirty="0"/>
              <a:t> of the </a:t>
            </a:r>
            <a:r>
              <a:rPr lang="en-US" dirty="0" smtClean="0"/>
              <a:t>sentence</a:t>
            </a:r>
            <a:r>
              <a:rPr lang="tr-TR" dirty="0" smtClean="0"/>
              <a:t>.</a:t>
            </a:r>
          </a:p>
          <a:p>
            <a:pPr marL="0" indent="0">
              <a:buNone/>
            </a:pPr>
            <a:r>
              <a:rPr lang="tr-TR" dirty="0"/>
              <a:t>R</a:t>
            </a:r>
            <a:r>
              <a:rPr lang="en-US" dirty="0" smtClean="0"/>
              <a:t>or example</a:t>
            </a:r>
            <a:r>
              <a:rPr lang="tr-TR" dirty="0" smtClean="0"/>
              <a:t>,</a:t>
            </a:r>
            <a:r>
              <a:rPr lang="en-US" dirty="0" smtClean="0"/>
              <a:t> </a:t>
            </a:r>
            <a:r>
              <a:rPr lang="en-US" dirty="0"/>
              <a:t>consider the sentence in </a:t>
            </a:r>
            <a:r>
              <a:rPr lang="tr-TR" dirty="0" smtClean="0"/>
              <a:t>(4).</a:t>
            </a:r>
          </a:p>
          <a:p>
            <a:pPr marL="0" indent="0">
              <a:buNone/>
            </a:pPr>
            <a:r>
              <a:rPr lang="tr-TR" dirty="0"/>
              <a:t>(</a:t>
            </a:r>
            <a:r>
              <a:rPr lang="en-US" dirty="0" smtClean="0"/>
              <a:t>4</a:t>
            </a:r>
            <a:r>
              <a:rPr lang="tr-TR" dirty="0" smtClean="0"/>
              <a:t>)</a:t>
            </a:r>
            <a:r>
              <a:rPr lang="en-US" dirty="0" smtClean="0"/>
              <a:t> </a:t>
            </a:r>
            <a:r>
              <a:rPr lang="tr-TR" dirty="0" err="1" smtClean="0"/>
              <a:t>Many</a:t>
            </a:r>
            <a:r>
              <a:rPr lang="en-US" dirty="0" smtClean="0"/>
              <a:t> </a:t>
            </a:r>
            <a:r>
              <a:rPr lang="tr-TR" dirty="0"/>
              <a:t>e</a:t>
            </a:r>
            <a:r>
              <a:rPr lang="en-US" dirty="0" err="1" smtClean="0"/>
              <a:t>xecutives</a:t>
            </a:r>
            <a:r>
              <a:rPr lang="en-US" dirty="0" smtClean="0"/>
              <a:t> </a:t>
            </a:r>
            <a:r>
              <a:rPr lang="en-US" dirty="0"/>
              <a:t>eat at really fancy </a:t>
            </a:r>
            <a:r>
              <a:rPr lang="en-US" dirty="0" smtClean="0"/>
              <a:t>restaurants</a:t>
            </a:r>
            <a:r>
              <a:rPr lang="tr-TR" dirty="0" smtClean="0"/>
              <a:t>.</a:t>
            </a:r>
            <a:endParaRPr lang="tr-TR" dirty="0"/>
          </a:p>
        </p:txBody>
      </p:sp>
    </p:spTree>
    <p:extLst>
      <p:ext uri="{BB962C8B-B14F-4D97-AF65-F5344CB8AC3E}">
        <p14:creationId xmlns:p14="http://schemas.microsoft.com/office/powerpoint/2010/main" val="191697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84976" cy="6480720"/>
          </a:xfrm>
        </p:spPr>
        <p:txBody>
          <a:bodyPr/>
          <a:lstStyle/>
          <a:p>
            <a:pPr marL="0" indent="0">
              <a:buNone/>
            </a:pPr>
            <a:r>
              <a:rPr lang="en-US" dirty="0"/>
              <a:t>We can easily </a:t>
            </a:r>
            <a:r>
              <a:rPr lang="en-US" dirty="0" smtClean="0"/>
              <a:t>distinguish </a:t>
            </a:r>
            <a:r>
              <a:rPr lang="en-US" dirty="0"/>
              <a:t>and number of meaningful groups of words in this </a:t>
            </a:r>
            <a:r>
              <a:rPr lang="en-US" dirty="0" smtClean="0"/>
              <a:t>sentence</a:t>
            </a:r>
            <a:r>
              <a:rPr lang="tr-TR" dirty="0" smtClean="0"/>
              <a:t>:</a:t>
            </a:r>
            <a:r>
              <a:rPr lang="en-US" dirty="0" smtClean="0"/>
              <a:t> </a:t>
            </a:r>
            <a:r>
              <a:rPr lang="tr-TR" i="1" dirty="0" err="1" smtClean="0"/>
              <a:t>many</a:t>
            </a:r>
            <a:r>
              <a:rPr lang="tr-TR" i="1" dirty="0" smtClean="0"/>
              <a:t> e</a:t>
            </a:r>
            <a:r>
              <a:rPr lang="en-US" i="1" dirty="0" err="1" smtClean="0"/>
              <a:t>xecutives</a:t>
            </a:r>
            <a:r>
              <a:rPr lang="en-US" i="1" dirty="0" smtClean="0"/>
              <a:t> </a:t>
            </a:r>
            <a:r>
              <a:rPr lang="en-US" dirty="0"/>
              <a:t>and </a:t>
            </a:r>
            <a:r>
              <a:rPr lang="en-US" i="1" dirty="0"/>
              <a:t>eat at really fancy </a:t>
            </a:r>
            <a:r>
              <a:rPr lang="en-US" i="1" dirty="0" smtClean="0"/>
              <a:t>restaurants</a:t>
            </a:r>
            <a:r>
              <a:rPr lang="tr-TR" i="1" dirty="0" smtClean="0"/>
              <a:t>,</a:t>
            </a:r>
            <a:r>
              <a:rPr lang="en-US" dirty="0" smtClean="0"/>
              <a:t> </a:t>
            </a:r>
            <a:r>
              <a:rPr lang="en-US" dirty="0"/>
              <a:t>for </a:t>
            </a:r>
            <a:r>
              <a:rPr lang="en-US" dirty="0" smtClean="0"/>
              <a:t>instance</a:t>
            </a:r>
            <a:r>
              <a:rPr lang="tr-TR" dirty="0" smtClean="0"/>
              <a:t>,</a:t>
            </a:r>
            <a:r>
              <a:rPr lang="en-US" dirty="0" smtClean="0"/>
              <a:t> </a:t>
            </a:r>
            <a:r>
              <a:rPr lang="en-US" dirty="0"/>
              <a:t>clearly have meaning of their </a:t>
            </a:r>
            <a:r>
              <a:rPr lang="en-US" dirty="0" smtClean="0"/>
              <a:t>own</a:t>
            </a:r>
            <a:r>
              <a:rPr lang="tr-TR" dirty="0" smtClean="0"/>
              <a:t>,</a:t>
            </a:r>
            <a:r>
              <a:rPr lang="en-US" dirty="0" smtClean="0"/>
              <a:t> </a:t>
            </a:r>
            <a:r>
              <a:rPr lang="en-US" dirty="0"/>
              <a:t>and each </a:t>
            </a:r>
            <a:r>
              <a:rPr lang="tr-TR" dirty="0" err="1" smtClean="0"/>
              <a:t>makes</a:t>
            </a:r>
            <a:r>
              <a:rPr lang="en-US" dirty="0" smtClean="0"/>
              <a:t> </a:t>
            </a:r>
            <a:r>
              <a:rPr lang="tr-TR" dirty="0" smtClean="0"/>
              <a:t>a </a:t>
            </a:r>
            <a:r>
              <a:rPr lang="tr-TR" dirty="0" err="1" smtClean="0"/>
              <a:t>coherent</a:t>
            </a:r>
            <a:r>
              <a:rPr lang="en-US" dirty="0" smtClean="0"/>
              <a:t> </a:t>
            </a:r>
            <a:r>
              <a:rPr lang="en-US" dirty="0"/>
              <a:t>contribution to the meaning of </a:t>
            </a:r>
            <a:r>
              <a:rPr lang="tr-TR" dirty="0" smtClean="0"/>
              <a:t>(4)</a:t>
            </a:r>
            <a:r>
              <a:rPr lang="en-US" dirty="0" smtClean="0"/>
              <a:t> </a:t>
            </a:r>
            <a:r>
              <a:rPr lang="en-US" dirty="0"/>
              <a:t>as a </a:t>
            </a:r>
            <a:r>
              <a:rPr lang="en-US" dirty="0" smtClean="0"/>
              <a:t>whole</a:t>
            </a:r>
            <a:r>
              <a:rPr lang="tr-TR" dirty="0" smtClean="0"/>
              <a:t>.</a:t>
            </a:r>
            <a:r>
              <a:rPr lang="en-US" dirty="0" smtClean="0"/>
              <a:t> </a:t>
            </a:r>
            <a:r>
              <a:rPr lang="tr-TR" dirty="0"/>
              <a:t>F</a:t>
            </a:r>
            <a:r>
              <a:rPr lang="en-US" dirty="0" smtClean="0"/>
              <a:t>or </a:t>
            </a:r>
            <a:r>
              <a:rPr lang="en-US" dirty="0"/>
              <a:t>these </a:t>
            </a:r>
            <a:r>
              <a:rPr lang="en-US" dirty="0" smtClean="0"/>
              <a:t>reasons</a:t>
            </a:r>
            <a:r>
              <a:rPr lang="tr-TR" dirty="0" smtClean="0"/>
              <a:t>,</a:t>
            </a:r>
            <a:r>
              <a:rPr lang="en-US" dirty="0" smtClean="0"/>
              <a:t> </a:t>
            </a:r>
            <a:r>
              <a:rPr lang="en-US" dirty="0"/>
              <a:t>they are </a:t>
            </a:r>
            <a:r>
              <a:rPr lang="tr-TR" dirty="0" err="1" smtClean="0"/>
              <a:t>constituents</a:t>
            </a:r>
            <a:r>
              <a:rPr lang="tr-TR" dirty="0" smtClean="0"/>
              <a:t> </a:t>
            </a:r>
            <a:r>
              <a:rPr lang="en-US" dirty="0" smtClean="0"/>
              <a:t>of </a:t>
            </a:r>
            <a:r>
              <a:rPr lang="en-US" dirty="0"/>
              <a:t>this </a:t>
            </a:r>
            <a:r>
              <a:rPr lang="en-US" dirty="0" smtClean="0"/>
              <a:t>sentence</a:t>
            </a:r>
            <a:r>
              <a:rPr lang="tr-TR" dirty="0" smtClean="0"/>
              <a:t>.</a:t>
            </a:r>
            <a:r>
              <a:rPr lang="en-US" dirty="0" smtClean="0"/>
              <a:t> </a:t>
            </a:r>
            <a:r>
              <a:rPr lang="tr-TR" dirty="0"/>
              <a:t>O</a:t>
            </a:r>
            <a:r>
              <a:rPr lang="en-US" dirty="0" smtClean="0"/>
              <a:t>n </a:t>
            </a:r>
            <a:r>
              <a:rPr lang="en-US" dirty="0"/>
              <a:t>the other </a:t>
            </a:r>
            <a:r>
              <a:rPr lang="en-US" dirty="0" smtClean="0"/>
              <a:t>hand</a:t>
            </a:r>
            <a:r>
              <a:rPr lang="tr-TR" dirty="0" smtClean="0"/>
              <a:t>,</a:t>
            </a:r>
            <a:r>
              <a:rPr lang="en-US" dirty="0" smtClean="0"/>
              <a:t> </a:t>
            </a:r>
            <a:r>
              <a:rPr lang="en-US" dirty="0"/>
              <a:t>some groups of words in sentence </a:t>
            </a:r>
            <a:r>
              <a:rPr lang="tr-TR" dirty="0" smtClean="0"/>
              <a:t>(4)</a:t>
            </a:r>
            <a:r>
              <a:rPr lang="en-US" dirty="0" smtClean="0"/>
              <a:t> </a:t>
            </a:r>
            <a:r>
              <a:rPr lang="tr-TR" dirty="0" smtClean="0"/>
              <a:t>do</a:t>
            </a:r>
            <a:r>
              <a:rPr lang="en-US" dirty="0" smtClean="0"/>
              <a:t> </a:t>
            </a:r>
            <a:r>
              <a:rPr lang="en-US" dirty="0"/>
              <a:t>not naturally </a:t>
            </a:r>
            <a:r>
              <a:rPr lang="en-US" dirty="0" smtClean="0"/>
              <a:t>for</a:t>
            </a:r>
            <a:r>
              <a:rPr lang="tr-TR" dirty="0" smtClean="0"/>
              <a:t>m</a:t>
            </a:r>
            <a:r>
              <a:rPr lang="en-US" dirty="0" smtClean="0"/>
              <a:t> </a:t>
            </a:r>
            <a:r>
              <a:rPr lang="tr-TR" dirty="0"/>
              <a:t>m</a:t>
            </a:r>
            <a:r>
              <a:rPr lang="en-US" dirty="0" err="1" smtClean="0"/>
              <a:t>eaningful</a:t>
            </a:r>
            <a:r>
              <a:rPr lang="en-US" dirty="0" smtClean="0"/>
              <a:t> units</a:t>
            </a:r>
            <a:r>
              <a:rPr lang="tr-TR" dirty="0"/>
              <a:t>;</a:t>
            </a:r>
            <a:r>
              <a:rPr lang="en-US" dirty="0" smtClean="0"/>
              <a:t> </a:t>
            </a:r>
            <a:r>
              <a:rPr lang="en-US" i="1" dirty="0" smtClean="0"/>
              <a:t>executive</a:t>
            </a:r>
            <a:r>
              <a:rPr lang="tr-TR" i="1" dirty="0" smtClean="0"/>
              <a:t>s</a:t>
            </a:r>
            <a:r>
              <a:rPr lang="en-US" i="1" dirty="0" smtClean="0"/>
              <a:t> eat </a:t>
            </a:r>
            <a:r>
              <a:rPr lang="en-US" i="1" dirty="0"/>
              <a:t>at </a:t>
            </a:r>
            <a:r>
              <a:rPr lang="en-US" dirty="0"/>
              <a:t>and </a:t>
            </a:r>
            <a:r>
              <a:rPr lang="en-US" i="1" dirty="0"/>
              <a:t>eat at </a:t>
            </a:r>
            <a:r>
              <a:rPr lang="en-US" i="1" dirty="0" smtClean="0"/>
              <a:t>really</a:t>
            </a:r>
            <a:r>
              <a:rPr lang="tr-TR" i="1" dirty="0" smtClean="0"/>
              <a:t>,</a:t>
            </a:r>
            <a:r>
              <a:rPr lang="en-US" i="1" dirty="0" smtClean="0"/>
              <a:t> </a:t>
            </a:r>
            <a:r>
              <a:rPr lang="tr-TR" dirty="0" err="1" smtClean="0"/>
              <a:t>for</a:t>
            </a:r>
            <a:r>
              <a:rPr lang="en-US" dirty="0" smtClean="0"/>
              <a:t> </a:t>
            </a:r>
            <a:r>
              <a:rPr lang="tr-TR" dirty="0" err="1" smtClean="0"/>
              <a:t>ex</a:t>
            </a:r>
            <a:r>
              <a:rPr lang="en-US" dirty="0" smtClean="0"/>
              <a:t>ample</a:t>
            </a:r>
            <a:r>
              <a:rPr lang="tr-TR" dirty="0" smtClean="0"/>
              <a:t>,</a:t>
            </a:r>
            <a:r>
              <a:rPr lang="en-US" dirty="0" smtClean="0"/>
              <a:t> </a:t>
            </a:r>
            <a:r>
              <a:rPr lang="en-US" dirty="0"/>
              <a:t>don't clearly have meanings of their </a:t>
            </a:r>
            <a:r>
              <a:rPr lang="en-US" dirty="0" smtClean="0"/>
              <a:t>own</a:t>
            </a:r>
            <a:r>
              <a:rPr lang="tr-TR" dirty="0" smtClean="0"/>
              <a:t>.</a:t>
            </a:r>
            <a:r>
              <a:rPr lang="tr-TR" dirty="0"/>
              <a:t> </a:t>
            </a:r>
            <a:r>
              <a:rPr lang="tr-TR" dirty="0" smtClean="0"/>
              <a:t>T</a:t>
            </a:r>
            <a:r>
              <a:rPr lang="en-US" dirty="0" smtClean="0"/>
              <a:t>h</a:t>
            </a:r>
            <a:r>
              <a:rPr lang="tr-TR" dirty="0" smtClean="0"/>
              <a:t>us,</a:t>
            </a:r>
            <a:r>
              <a:rPr lang="en-US" dirty="0" smtClean="0"/>
              <a:t> </a:t>
            </a:r>
            <a:r>
              <a:rPr lang="en-US" dirty="0" err="1" smtClean="0"/>
              <a:t>th</a:t>
            </a:r>
            <a:r>
              <a:rPr lang="tr-TR" dirty="0" smtClean="0"/>
              <a:t>ese</a:t>
            </a:r>
            <a:r>
              <a:rPr lang="en-US" dirty="0" smtClean="0"/>
              <a:t> </a:t>
            </a:r>
            <a:r>
              <a:rPr lang="en-US" dirty="0"/>
              <a:t>groups of </a:t>
            </a:r>
            <a:r>
              <a:rPr lang="en-US" dirty="0" smtClean="0"/>
              <a:t>w</a:t>
            </a:r>
            <a:r>
              <a:rPr lang="tr-TR" dirty="0" err="1" smtClean="0"/>
              <a:t>ords</a:t>
            </a:r>
            <a:r>
              <a:rPr lang="en-US" dirty="0" smtClean="0"/>
              <a:t> </a:t>
            </a:r>
            <a:r>
              <a:rPr lang="en-US" dirty="0"/>
              <a:t>are not </a:t>
            </a:r>
            <a:r>
              <a:rPr lang="tr-TR" dirty="0" err="1" smtClean="0"/>
              <a:t>constituents</a:t>
            </a:r>
            <a:r>
              <a:rPr lang="tr-TR" dirty="0" smtClean="0"/>
              <a:t> of (4).</a:t>
            </a:r>
            <a:endParaRPr lang="tr-TR" dirty="0"/>
          </a:p>
        </p:txBody>
      </p:sp>
    </p:spTree>
    <p:extLst>
      <p:ext uri="{BB962C8B-B14F-4D97-AF65-F5344CB8AC3E}">
        <p14:creationId xmlns:p14="http://schemas.microsoft.com/office/powerpoint/2010/main" val="4328228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84976" cy="6525344"/>
          </a:xfrm>
        </p:spPr>
        <p:txBody>
          <a:bodyPr>
            <a:normAutofit fontScale="92500" lnSpcReduction="20000"/>
          </a:bodyPr>
          <a:lstStyle/>
          <a:p>
            <a:pPr marL="0" indent="0">
              <a:buNone/>
            </a:pPr>
            <a:r>
              <a:rPr lang="en-US" dirty="0" smtClean="0"/>
              <a:t>Constituents</a:t>
            </a:r>
            <a:r>
              <a:rPr lang="tr-TR" dirty="0" smtClean="0"/>
              <a:t> T</a:t>
            </a:r>
            <a:r>
              <a:rPr lang="en-US" dirty="0" err="1" smtClean="0"/>
              <a:t>est</a:t>
            </a:r>
            <a:r>
              <a:rPr lang="tr-TR" dirty="0" smtClean="0"/>
              <a:t>s</a:t>
            </a:r>
          </a:p>
          <a:p>
            <a:pPr marL="0" indent="0">
              <a:buNone/>
            </a:pPr>
            <a:r>
              <a:rPr lang="tr-TR" dirty="0"/>
              <a:t>I</a:t>
            </a:r>
            <a:r>
              <a:rPr lang="en-US" dirty="0" smtClean="0"/>
              <a:t>f </a:t>
            </a:r>
            <a:r>
              <a:rPr lang="tr-TR" dirty="0" smtClean="0"/>
              <a:t>a </a:t>
            </a:r>
            <a:r>
              <a:rPr lang="tr-TR" dirty="0" err="1" smtClean="0"/>
              <a:t>constituent</a:t>
            </a:r>
            <a:r>
              <a:rPr lang="en-US" dirty="0" smtClean="0"/>
              <a:t> is </a:t>
            </a:r>
            <a:r>
              <a:rPr lang="en-US" dirty="0"/>
              <a:t>a semantically coherent </a:t>
            </a:r>
            <a:r>
              <a:rPr lang="en-US" dirty="0" smtClean="0"/>
              <a:t>group</a:t>
            </a:r>
            <a:r>
              <a:rPr lang="tr-TR" dirty="0" smtClean="0"/>
              <a:t>,</a:t>
            </a:r>
            <a:r>
              <a:rPr lang="en-US" dirty="0" smtClean="0"/>
              <a:t> then</a:t>
            </a:r>
            <a:r>
              <a:rPr lang="tr-TR" dirty="0" smtClean="0"/>
              <a:t>,</a:t>
            </a:r>
            <a:r>
              <a:rPr lang="en-US" dirty="0" smtClean="0"/>
              <a:t> </a:t>
            </a:r>
            <a:r>
              <a:rPr lang="en-US" dirty="0"/>
              <a:t>of </a:t>
            </a:r>
            <a:r>
              <a:rPr lang="en-US" dirty="0" smtClean="0"/>
              <a:t>course</a:t>
            </a:r>
            <a:r>
              <a:rPr lang="tr-TR" dirty="0" smtClean="0"/>
              <a:t>,</a:t>
            </a:r>
            <a:r>
              <a:rPr lang="en-US" dirty="0" smtClean="0"/>
              <a:t> </a:t>
            </a:r>
            <a:r>
              <a:rPr lang="en-US" dirty="0"/>
              <a:t>sentences are always </a:t>
            </a:r>
            <a:r>
              <a:rPr lang="en-US" dirty="0" smtClean="0"/>
              <a:t>constituents</a:t>
            </a:r>
            <a:r>
              <a:rPr lang="tr-TR" dirty="0" smtClean="0"/>
              <a:t>,</a:t>
            </a:r>
            <a:r>
              <a:rPr lang="en-US" dirty="0" smtClean="0"/>
              <a:t> </a:t>
            </a:r>
            <a:r>
              <a:rPr lang="en-US" dirty="0"/>
              <a:t>as are the individual </a:t>
            </a:r>
            <a:r>
              <a:rPr lang="tr-TR" dirty="0" err="1" smtClean="0"/>
              <a:t>words</a:t>
            </a:r>
            <a:r>
              <a:rPr lang="en-US" dirty="0" smtClean="0"/>
              <a:t> </a:t>
            </a:r>
            <a:r>
              <a:rPr lang="en-US" dirty="0"/>
              <a:t>within a </a:t>
            </a:r>
            <a:r>
              <a:rPr lang="en-US" dirty="0" smtClean="0"/>
              <a:t>sentence</a:t>
            </a:r>
            <a:r>
              <a:rPr lang="tr-TR" dirty="0" smtClean="0"/>
              <a:t>.</a:t>
            </a:r>
            <a:r>
              <a:rPr lang="en-US" dirty="0" smtClean="0"/>
              <a:t> </a:t>
            </a:r>
            <a:r>
              <a:rPr lang="tr-TR" dirty="0"/>
              <a:t>I</a:t>
            </a:r>
            <a:r>
              <a:rPr lang="en-US" dirty="0" smtClean="0"/>
              <a:t>n </a:t>
            </a:r>
            <a:r>
              <a:rPr lang="en-US" dirty="0"/>
              <a:t>sentence </a:t>
            </a:r>
            <a:r>
              <a:rPr lang="tr-TR" dirty="0" smtClean="0"/>
              <a:t>(4),</a:t>
            </a:r>
            <a:r>
              <a:rPr lang="en-US" dirty="0" smtClean="0"/>
              <a:t> </a:t>
            </a:r>
            <a:r>
              <a:rPr lang="en-US" dirty="0"/>
              <a:t>for </a:t>
            </a:r>
            <a:r>
              <a:rPr lang="en-US" dirty="0" smtClean="0"/>
              <a:t>instance</a:t>
            </a:r>
            <a:r>
              <a:rPr lang="tr-TR" dirty="0" smtClean="0"/>
              <a:t>,</a:t>
            </a:r>
            <a:r>
              <a:rPr lang="en-US" dirty="0" smtClean="0"/>
              <a:t> </a:t>
            </a:r>
            <a:r>
              <a:rPr lang="en-US" dirty="0"/>
              <a:t>the largest constituent is the sentence </a:t>
            </a:r>
            <a:r>
              <a:rPr lang="en-US" dirty="0" smtClean="0"/>
              <a:t>itself</a:t>
            </a:r>
            <a:r>
              <a:rPr lang="tr-TR" dirty="0" smtClean="0"/>
              <a:t>;</a:t>
            </a:r>
            <a:r>
              <a:rPr lang="en-US" dirty="0" smtClean="0"/>
              <a:t> </a:t>
            </a:r>
            <a:r>
              <a:rPr lang="en-US" dirty="0"/>
              <a:t>the smallest </a:t>
            </a:r>
            <a:r>
              <a:rPr lang="tr-TR" dirty="0" err="1" smtClean="0"/>
              <a:t>con</a:t>
            </a:r>
            <a:r>
              <a:rPr lang="en-US" dirty="0" err="1" smtClean="0"/>
              <a:t>stitu</a:t>
            </a:r>
            <a:r>
              <a:rPr lang="tr-TR" dirty="0" err="1" smtClean="0"/>
              <a:t>ent</a:t>
            </a:r>
            <a:r>
              <a:rPr lang="en-US" dirty="0" smtClean="0"/>
              <a:t>s </a:t>
            </a:r>
            <a:r>
              <a:rPr lang="en-US" dirty="0"/>
              <a:t>are the individual </a:t>
            </a:r>
            <a:r>
              <a:rPr lang="tr-TR" dirty="0" err="1" smtClean="0"/>
              <a:t>words</a:t>
            </a:r>
            <a:r>
              <a:rPr lang="en-US" dirty="0" smtClean="0"/>
              <a:t> many</a:t>
            </a:r>
            <a:r>
              <a:rPr lang="tr-TR" dirty="0" smtClean="0"/>
              <a:t>,</a:t>
            </a:r>
            <a:r>
              <a:rPr lang="en-US" dirty="0" smtClean="0"/>
              <a:t> </a:t>
            </a:r>
            <a:r>
              <a:rPr lang="tr-TR" dirty="0"/>
              <a:t>e</a:t>
            </a:r>
            <a:r>
              <a:rPr lang="en-US" dirty="0" err="1" smtClean="0"/>
              <a:t>xecutives</a:t>
            </a:r>
            <a:r>
              <a:rPr lang="tr-TR" dirty="0" smtClean="0"/>
              <a:t>,</a:t>
            </a:r>
            <a:r>
              <a:rPr lang="en-US" dirty="0" smtClean="0"/>
              <a:t> eat</a:t>
            </a:r>
            <a:r>
              <a:rPr lang="tr-TR" dirty="0" smtClean="0"/>
              <a:t>,</a:t>
            </a:r>
            <a:r>
              <a:rPr lang="en-US" dirty="0" smtClean="0"/>
              <a:t> at</a:t>
            </a:r>
            <a:r>
              <a:rPr lang="tr-TR" dirty="0" smtClean="0"/>
              <a:t>,</a:t>
            </a:r>
            <a:r>
              <a:rPr lang="en-US" dirty="0" smtClean="0"/>
              <a:t> really</a:t>
            </a:r>
            <a:r>
              <a:rPr lang="tr-TR" dirty="0" smtClean="0"/>
              <a:t>,</a:t>
            </a:r>
            <a:r>
              <a:rPr lang="en-US" dirty="0" smtClean="0"/>
              <a:t> fancy</a:t>
            </a:r>
            <a:r>
              <a:rPr lang="tr-TR" dirty="0" smtClean="0"/>
              <a:t>, </a:t>
            </a:r>
            <a:r>
              <a:rPr lang="tr-TR" dirty="0" err="1" smtClean="0"/>
              <a:t>and</a:t>
            </a:r>
            <a:r>
              <a:rPr lang="en-US" dirty="0" smtClean="0"/>
              <a:t> restaurants</a:t>
            </a:r>
            <a:r>
              <a:rPr lang="tr-TR" dirty="0" smtClean="0"/>
              <a:t>.</a:t>
            </a:r>
            <a:r>
              <a:rPr lang="en-US" dirty="0" smtClean="0"/>
              <a:t> </a:t>
            </a:r>
            <a:r>
              <a:rPr lang="tr-TR" dirty="0"/>
              <a:t>O</a:t>
            </a:r>
            <a:r>
              <a:rPr lang="en-US" dirty="0" err="1" smtClean="0"/>
              <a:t>ther</a:t>
            </a:r>
            <a:r>
              <a:rPr lang="en-US" dirty="0" smtClean="0"/>
              <a:t> </a:t>
            </a:r>
            <a:r>
              <a:rPr lang="tr-TR" dirty="0" err="1" smtClean="0"/>
              <a:t>constutiuent</a:t>
            </a:r>
            <a:r>
              <a:rPr lang="en-US" dirty="0" smtClean="0"/>
              <a:t>s </a:t>
            </a:r>
            <a:r>
              <a:rPr lang="en-US" dirty="0"/>
              <a:t>within a sentence are not always so easy to </a:t>
            </a:r>
            <a:r>
              <a:rPr lang="en-US" dirty="0" smtClean="0"/>
              <a:t>identify</a:t>
            </a:r>
            <a:r>
              <a:rPr lang="tr-TR" dirty="0" smtClean="0"/>
              <a:t>.</a:t>
            </a:r>
            <a:r>
              <a:rPr lang="en-US" dirty="0" smtClean="0"/>
              <a:t> </a:t>
            </a:r>
            <a:r>
              <a:rPr lang="tr-TR" dirty="0"/>
              <a:t>H</a:t>
            </a:r>
            <a:r>
              <a:rPr lang="en-US" dirty="0" err="1" smtClean="0"/>
              <a:t>owever</a:t>
            </a:r>
            <a:r>
              <a:rPr lang="tr-TR" dirty="0" smtClean="0"/>
              <a:t>,</a:t>
            </a:r>
            <a:r>
              <a:rPr lang="en-US" dirty="0" smtClean="0"/>
              <a:t> </a:t>
            </a:r>
            <a:r>
              <a:rPr lang="en-US" dirty="0"/>
              <a:t>there are a number of useful tests for distinguishing </a:t>
            </a:r>
            <a:r>
              <a:rPr lang="en-US" dirty="0" err="1" smtClean="0"/>
              <a:t>constitue</a:t>
            </a:r>
            <a:r>
              <a:rPr lang="tr-TR" dirty="0" err="1" smtClean="0"/>
              <a:t>nt</a:t>
            </a:r>
            <a:r>
              <a:rPr lang="en-US" dirty="0" smtClean="0"/>
              <a:t>s</a:t>
            </a:r>
            <a:r>
              <a:rPr lang="tr-TR" dirty="0" smtClean="0"/>
              <a:t>,</a:t>
            </a:r>
            <a:r>
              <a:rPr lang="en-US" dirty="0" smtClean="0"/>
              <a:t> </a:t>
            </a:r>
            <a:r>
              <a:rPr lang="en-US" dirty="0"/>
              <a:t>which are synthetic </a:t>
            </a:r>
            <a:r>
              <a:rPr lang="en-US" dirty="0" smtClean="0"/>
              <a:t>units</a:t>
            </a:r>
            <a:r>
              <a:rPr lang="tr-TR" dirty="0" smtClean="0"/>
              <a:t>,</a:t>
            </a:r>
            <a:r>
              <a:rPr lang="en-US" dirty="0" smtClean="0"/>
              <a:t> </a:t>
            </a:r>
            <a:r>
              <a:rPr lang="en-US" dirty="0"/>
              <a:t>from </a:t>
            </a:r>
            <a:r>
              <a:rPr lang="tr-TR" dirty="0" smtClean="0"/>
              <a:t>m</a:t>
            </a:r>
            <a:r>
              <a:rPr lang="en-US" dirty="0" smtClean="0"/>
              <a:t>ere string</a:t>
            </a:r>
            <a:r>
              <a:rPr lang="tr-TR" dirty="0" smtClean="0"/>
              <a:t>s</a:t>
            </a:r>
            <a:r>
              <a:rPr lang="en-US" dirty="0" smtClean="0"/>
              <a:t> </a:t>
            </a:r>
            <a:r>
              <a:rPr lang="tr-TR" dirty="0" smtClean="0"/>
              <a:t>of </a:t>
            </a:r>
            <a:r>
              <a:rPr lang="tr-TR" dirty="0" err="1" smtClean="0"/>
              <a:t>words</a:t>
            </a:r>
            <a:r>
              <a:rPr lang="tr-TR" dirty="0" smtClean="0"/>
              <a:t>,</a:t>
            </a:r>
            <a:r>
              <a:rPr lang="en-US" dirty="0" smtClean="0"/>
              <a:t> </a:t>
            </a:r>
            <a:r>
              <a:rPr lang="en-US" dirty="0"/>
              <a:t>which </a:t>
            </a:r>
            <a:r>
              <a:rPr lang="en-US" dirty="0" err="1" smtClean="0"/>
              <a:t>ar</a:t>
            </a:r>
            <a:r>
              <a:rPr lang="tr-TR" dirty="0" err="1" smtClean="0"/>
              <a:t>en’t</a:t>
            </a:r>
            <a:r>
              <a:rPr lang="tr-TR" dirty="0" smtClean="0"/>
              <a:t> </a:t>
            </a:r>
            <a:r>
              <a:rPr lang="tr-TR" dirty="0" err="1" smtClean="0"/>
              <a:t>constituents</a:t>
            </a:r>
            <a:r>
              <a:rPr lang="tr-TR" dirty="0" smtClean="0"/>
              <a:t>,</a:t>
            </a:r>
            <a:r>
              <a:rPr lang="en-US" dirty="0" smtClean="0"/>
              <a:t> </a:t>
            </a:r>
            <a:r>
              <a:rPr lang="en-US" dirty="0"/>
              <a:t>and therefore do not behave as a single </a:t>
            </a:r>
            <a:r>
              <a:rPr lang="en-US" dirty="0" smtClean="0"/>
              <a:t>unit</a:t>
            </a:r>
            <a:r>
              <a:rPr lang="tr-TR" dirty="0" smtClean="0"/>
              <a:t>:</a:t>
            </a:r>
          </a:p>
          <a:p>
            <a:pPr marL="365760" lvl="1" indent="0">
              <a:buNone/>
            </a:pPr>
            <a:r>
              <a:rPr lang="tr-TR" dirty="0"/>
              <a:t>A</a:t>
            </a:r>
            <a:r>
              <a:rPr lang="en-US" dirty="0" err="1" smtClean="0"/>
              <a:t>bility</a:t>
            </a:r>
            <a:r>
              <a:rPr lang="en-US" dirty="0" smtClean="0"/>
              <a:t> </a:t>
            </a:r>
            <a:r>
              <a:rPr lang="en-US" dirty="0"/>
              <a:t>to </a:t>
            </a:r>
            <a:r>
              <a:rPr lang="tr-TR" dirty="0" smtClean="0"/>
              <a:t>S</a:t>
            </a:r>
            <a:r>
              <a:rPr lang="en-US" dirty="0" err="1" smtClean="0"/>
              <a:t>tand</a:t>
            </a:r>
            <a:r>
              <a:rPr lang="en-US" dirty="0" smtClean="0"/>
              <a:t> </a:t>
            </a:r>
            <a:r>
              <a:rPr lang="tr-TR" dirty="0"/>
              <a:t>A</a:t>
            </a:r>
            <a:r>
              <a:rPr lang="en-US" dirty="0" smtClean="0"/>
              <a:t>lone</a:t>
            </a:r>
            <a:endParaRPr lang="tr-TR" dirty="0" smtClean="0"/>
          </a:p>
          <a:p>
            <a:pPr marL="365760" lvl="1" indent="0">
              <a:buNone/>
            </a:pPr>
            <a:r>
              <a:rPr lang="tr-TR" dirty="0"/>
              <a:t>C</a:t>
            </a:r>
            <a:r>
              <a:rPr lang="en-US" dirty="0" err="1" smtClean="0"/>
              <a:t>onstituents</a:t>
            </a:r>
            <a:r>
              <a:rPr lang="en-US" dirty="0" smtClean="0"/>
              <a:t> </a:t>
            </a:r>
            <a:r>
              <a:rPr lang="en-US" dirty="0"/>
              <a:t>can often be sensibly used </a:t>
            </a:r>
            <a:r>
              <a:rPr lang="en-US" dirty="0" smtClean="0"/>
              <a:t>alone</a:t>
            </a:r>
            <a:r>
              <a:rPr lang="tr-TR" dirty="0" smtClean="0"/>
              <a:t>,</a:t>
            </a:r>
            <a:r>
              <a:rPr lang="en-US" dirty="0" smtClean="0"/>
              <a:t> </a:t>
            </a:r>
            <a:r>
              <a:rPr lang="en-US" dirty="0"/>
              <a:t>for example as exclamations or as answers to </a:t>
            </a:r>
            <a:r>
              <a:rPr lang="en-US" dirty="0" smtClean="0"/>
              <a:t>questions</a:t>
            </a:r>
            <a:r>
              <a:rPr lang="tr-TR" dirty="0" smtClean="0"/>
              <a:t>:</a:t>
            </a:r>
            <a:r>
              <a:rPr lang="en-US" dirty="0" smtClean="0"/>
              <a:t> </a:t>
            </a:r>
            <a:endParaRPr lang="tr-TR" dirty="0" smtClean="0"/>
          </a:p>
          <a:p>
            <a:pPr marL="365760" lvl="1" indent="0">
              <a:buNone/>
            </a:pPr>
            <a:r>
              <a:rPr lang="tr-TR" dirty="0" smtClean="0"/>
              <a:t>(5) </a:t>
            </a:r>
            <a:r>
              <a:rPr lang="tr-TR" dirty="0"/>
              <a:t>W</a:t>
            </a:r>
            <a:r>
              <a:rPr lang="en-US" dirty="0" smtClean="0"/>
              <a:t>hat </a:t>
            </a:r>
            <a:r>
              <a:rPr lang="en-US" dirty="0"/>
              <a:t>do </a:t>
            </a:r>
            <a:r>
              <a:rPr lang="en-US" dirty="0" smtClean="0"/>
              <a:t>m</a:t>
            </a:r>
            <a:r>
              <a:rPr lang="tr-TR" dirty="0" err="1" smtClean="0"/>
              <a:t>any</a:t>
            </a:r>
            <a:r>
              <a:rPr lang="en-US" dirty="0" smtClean="0"/>
              <a:t> </a:t>
            </a:r>
            <a:r>
              <a:rPr lang="tr-TR" dirty="0"/>
              <a:t>e</a:t>
            </a:r>
            <a:r>
              <a:rPr lang="en-US" dirty="0" err="1" smtClean="0"/>
              <a:t>xecutives</a:t>
            </a:r>
            <a:r>
              <a:rPr lang="en-US" dirty="0" smtClean="0"/>
              <a:t> do</a:t>
            </a:r>
            <a:r>
              <a:rPr lang="tr-TR" dirty="0" smtClean="0"/>
              <a:t>?</a:t>
            </a:r>
          </a:p>
          <a:p>
            <a:pPr marL="365760" lvl="1" indent="0">
              <a:buNone/>
            </a:pPr>
            <a:r>
              <a:rPr lang="en-US" dirty="0" smtClean="0"/>
              <a:t> </a:t>
            </a:r>
            <a:r>
              <a:rPr lang="tr-TR" dirty="0"/>
              <a:t>E</a:t>
            </a:r>
            <a:r>
              <a:rPr lang="en-US" dirty="0" smtClean="0"/>
              <a:t>at </a:t>
            </a:r>
            <a:r>
              <a:rPr lang="en-US" dirty="0"/>
              <a:t>at really fancy </a:t>
            </a:r>
            <a:r>
              <a:rPr lang="en-US" dirty="0" smtClean="0"/>
              <a:t>restaurants</a:t>
            </a:r>
            <a:r>
              <a:rPr lang="tr-TR" dirty="0" smtClean="0"/>
              <a:t>.</a:t>
            </a:r>
          </a:p>
          <a:p>
            <a:pPr marL="0" indent="0">
              <a:buNone/>
            </a:pPr>
            <a:r>
              <a:rPr lang="en-US" dirty="0"/>
              <a:t>This isn't true of </a:t>
            </a:r>
            <a:r>
              <a:rPr lang="en-US" dirty="0" smtClean="0"/>
              <a:t>n</a:t>
            </a:r>
            <a:r>
              <a:rPr lang="tr-TR" dirty="0" err="1" smtClean="0"/>
              <a:t>onconstituents</a:t>
            </a:r>
            <a:r>
              <a:rPr lang="tr-TR" dirty="0" smtClean="0"/>
              <a:t>: </a:t>
            </a:r>
            <a:r>
              <a:rPr lang="en-US" dirty="0" smtClean="0"/>
              <a:t>if </a:t>
            </a:r>
            <a:r>
              <a:rPr lang="en-US" dirty="0"/>
              <a:t>we were asked </a:t>
            </a:r>
            <a:r>
              <a:rPr lang="tr-TR" dirty="0" smtClean="0"/>
              <a:t>‘‘D</a:t>
            </a:r>
            <a:r>
              <a:rPr lang="en-US" dirty="0" smtClean="0"/>
              <a:t>o </a:t>
            </a:r>
            <a:r>
              <a:rPr lang="en-US" dirty="0"/>
              <a:t>fancy restaurants do much </a:t>
            </a:r>
            <a:r>
              <a:rPr lang="en-US" dirty="0" smtClean="0"/>
              <a:t>business</a:t>
            </a:r>
            <a:r>
              <a:rPr lang="tr-TR" dirty="0" smtClean="0"/>
              <a:t>?’’</a:t>
            </a:r>
            <a:r>
              <a:rPr lang="en-US" dirty="0" smtClean="0"/>
              <a:t> </a:t>
            </a:r>
            <a:r>
              <a:rPr lang="tr-TR" dirty="0" err="1" smtClean="0"/>
              <a:t>we</a:t>
            </a:r>
            <a:r>
              <a:rPr lang="tr-TR" dirty="0" smtClean="0"/>
              <a:t> </a:t>
            </a:r>
            <a:r>
              <a:rPr lang="tr-TR" dirty="0" err="1" smtClean="0"/>
              <a:t>couldn’t</a:t>
            </a:r>
            <a:r>
              <a:rPr lang="en-US" dirty="0" smtClean="0"/>
              <a:t> sensibly </a:t>
            </a:r>
            <a:r>
              <a:rPr lang="en-US" dirty="0"/>
              <a:t>answer </a:t>
            </a:r>
            <a:r>
              <a:rPr lang="tr-TR" dirty="0" smtClean="0"/>
              <a:t>*’’(</a:t>
            </a:r>
            <a:r>
              <a:rPr lang="tr-TR" dirty="0"/>
              <a:t>W</a:t>
            </a:r>
            <a:r>
              <a:rPr lang="en-US" dirty="0" smtClean="0"/>
              <a:t>ell</a:t>
            </a:r>
            <a:r>
              <a:rPr lang="tr-TR" dirty="0" smtClean="0"/>
              <a:t>),</a:t>
            </a:r>
            <a:r>
              <a:rPr lang="en-US" dirty="0" smtClean="0"/>
              <a:t> executive</a:t>
            </a:r>
            <a:r>
              <a:rPr lang="tr-TR" dirty="0" smtClean="0"/>
              <a:t>s</a:t>
            </a:r>
            <a:r>
              <a:rPr lang="en-US" dirty="0" smtClean="0"/>
              <a:t> </a:t>
            </a:r>
            <a:r>
              <a:rPr lang="en-US" dirty="0"/>
              <a:t>eat </a:t>
            </a:r>
            <a:r>
              <a:rPr lang="en-US" dirty="0" smtClean="0"/>
              <a:t>at</a:t>
            </a:r>
            <a:r>
              <a:rPr lang="tr-TR" dirty="0" smtClean="0"/>
              <a:t>.’’</a:t>
            </a:r>
            <a:endParaRPr lang="tr-TR" dirty="0"/>
          </a:p>
        </p:txBody>
      </p:sp>
    </p:spTree>
    <p:extLst>
      <p:ext uri="{BB962C8B-B14F-4D97-AF65-F5344CB8AC3E}">
        <p14:creationId xmlns:p14="http://schemas.microsoft.com/office/powerpoint/2010/main" val="27870661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332656"/>
            <a:ext cx="8784976" cy="6264696"/>
          </a:xfrm>
        </p:spPr>
        <p:txBody>
          <a:bodyPr/>
          <a:lstStyle/>
          <a:p>
            <a:pPr marL="0" indent="0">
              <a:buNone/>
            </a:pPr>
            <a:r>
              <a:rPr lang="tr-TR" dirty="0"/>
              <a:t>S</a:t>
            </a:r>
            <a:r>
              <a:rPr lang="en-US" dirty="0" err="1" smtClean="0"/>
              <a:t>ubstitution</a:t>
            </a:r>
            <a:r>
              <a:rPr lang="en-US" dirty="0" smtClean="0"/>
              <a:t> </a:t>
            </a:r>
            <a:r>
              <a:rPr lang="en-US" dirty="0"/>
              <a:t>by </a:t>
            </a:r>
            <a:r>
              <a:rPr lang="en-US" dirty="0" smtClean="0"/>
              <a:t>a Pro</a:t>
            </a:r>
            <a:r>
              <a:rPr lang="tr-TR" dirty="0" smtClean="0"/>
              <a:t>-</a:t>
            </a:r>
            <a:r>
              <a:rPr lang="en-US" dirty="0" smtClean="0"/>
              <a:t>Form</a:t>
            </a:r>
            <a:endParaRPr lang="tr-TR" dirty="0" smtClean="0"/>
          </a:p>
          <a:p>
            <a:pPr marL="0" indent="0">
              <a:buNone/>
            </a:pPr>
            <a:r>
              <a:rPr lang="tr-TR" dirty="0"/>
              <a:t>I</a:t>
            </a:r>
            <a:r>
              <a:rPr lang="en-US" dirty="0" smtClean="0"/>
              <a:t>t</a:t>
            </a:r>
            <a:r>
              <a:rPr lang="tr-TR" dirty="0" smtClean="0"/>
              <a:t> i</a:t>
            </a:r>
            <a:r>
              <a:rPr lang="en-US" dirty="0" smtClean="0"/>
              <a:t>s </a:t>
            </a:r>
            <a:r>
              <a:rPr lang="en-US" dirty="0"/>
              <a:t>often </a:t>
            </a:r>
            <a:r>
              <a:rPr lang="en-US" dirty="0" smtClean="0"/>
              <a:t>possible </a:t>
            </a:r>
            <a:r>
              <a:rPr lang="en-US" dirty="0"/>
              <a:t>to replace a constituent with a single word having the same meaning as that </a:t>
            </a:r>
            <a:r>
              <a:rPr lang="en-US" dirty="0" smtClean="0"/>
              <a:t>constituent</a:t>
            </a:r>
            <a:r>
              <a:rPr lang="tr-TR" dirty="0" smtClean="0"/>
              <a:t>.</a:t>
            </a:r>
            <a:r>
              <a:rPr lang="en-US" dirty="0" smtClean="0"/>
              <a:t> </a:t>
            </a:r>
            <a:r>
              <a:rPr lang="tr-TR" dirty="0"/>
              <a:t>F</a:t>
            </a:r>
            <a:r>
              <a:rPr lang="en-US" dirty="0" smtClean="0"/>
              <a:t>or example</a:t>
            </a:r>
            <a:r>
              <a:rPr lang="tr-TR" dirty="0" smtClean="0"/>
              <a:t>,</a:t>
            </a:r>
            <a:r>
              <a:rPr lang="en-US" dirty="0" smtClean="0"/>
              <a:t> </a:t>
            </a:r>
            <a:r>
              <a:rPr lang="en-US" dirty="0"/>
              <a:t>if someone </a:t>
            </a:r>
            <a:r>
              <a:rPr lang="en-US" dirty="0" smtClean="0"/>
              <a:t>ask</a:t>
            </a:r>
            <a:r>
              <a:rPr lang="tr-TR" dirty="0" err="1" smtClean="0"/>
              <a:t>ed</a:t>
            </a:r>
            <a:r>
              <a:rPr lang="en-US" dirty="0" smtClean="0"/>
              <a:t> </a:t>
            </a:r>
            <a:r>
              <a:rPr lang="tr-TR" dirty="0" smtClean="0"/>
              <a:t>‘‘</a:t>
            </a:r>
            <a:r>
              <a:rPr lang="tr-TR" dirty="0"/>
              <a:t>W</a:t>
            </a:r>
            <a:r>
              <a:rPr lang="en-US" dirty="0" smtClean="0"/>
              <a:t>hat </a:t>
            </a:r>
            <a:r>
              <a:rPr lang="en-US" dirty="0"/>
              <a:t>do many </a:t>
            </a:r>
            <a:r>
              <a:rPr lang="tr-TR" dirty="0" smtClean="0"/>
              <a:t>e</a:t>
            </a:r>
            <a:r>
              <a:rPr lang="en-US" dirty="0" err="1" smtClean="0"/>
              <a:t>xecutives</a:t>
            </a:r>
            <a:r>
              <a:rPr lang="en-US" dirty="0" smtClean="0"/>
              <a:t> do</a:t>
            </a:r>
            <a:r>
              <a:rPr lang="tr-TR" dirty="0" smtClean="0"/>
              <a:t>?’’</a:t>
            </a:r>
            <a:r>
              <a:rPr lang="en-US" dirty="0" smtClean="0"/>
              <a:t> </a:t>
            </a:r>
            <a:r>
              <a:rPr lang="tr-TR" dirty="0" err="1" smtClean="0"/>
              <a:t>we</a:t>
            </a:r>
            <a:r>
              <a:rPr lang="tr-TR" dirty="0" smtClean="0"/>
              <a:t> </a:t>
            </a:r>
            <a:r>
              <a:rPr lang="en-US" dirty="0" smtClean="0"/>
              <a:t>could </a:t>
            </a:r>
            <a:r>
              <a:rPr lang="en-US" dirty="0"/>
              <a:t>answer either </a:t>
            </a:r>
            <a:r>
              <a:rPr lang="tr-TR" dirty="0" err="1" smtClean="0"/>
              <a:t>with</a:t>
            </a:r>
            <a:r>
              <a:rPr lang="en-US" dirty="0" smtClean="0"/>
              <a:t> </a:t>
            </a:r>
            <a:r>
              <a:rPr lang="en-US" dirty="0"/>
              <a:t>sentence </a:t>
            </a:r>
            <a:r>
              <a:rPr lang="tr-TR" dirty="0" smtClean="0"/>
              <a:t>(4)</a:t>
            </a:r>
            <a:r>
              <a:rPr lang="en-US" dirty="0" smtClean="0"/>
              <a:t> </a:t>
            </a:r>
            <a:r>
              <a:rPr lang="en-US" dirty="0"/>
              <a:t>or </a:t>
            </a:r>
            <a:r>
              <a:rPr lang="tr-TR" dirty="0" err="1" smtClean="0"/>
              <a:t>with</a:t>
            </a:r>
            <a:r>
              <a:rPr lang="en-US" dirty="0" smtClean="0"/>
              <a:t> </a:t>
            </a:r>
            <a:r>
              <a:rPr lang="en-US" dirty="0"/>
              <a:t>sentence </a:t>
            </a:r>
            <a:r>
              <a:rPr lang="tr-TR" dirty="0" smtClean="0"/>
              <a:t>(</a:t>
            </a:r>
            <a:r>
              <a:rPr lang="en-US" dirty="0" smtClean="0"/>
              <a:t>6</a:t>
            </a:r>
            <a:r>
              <a:rPr lang="tr-TR" dirty="0" smtClean="0"/>
              <a:t>)</a:t>
            </a:r>
            <a:r>
              <a:rPr lang="en-US" dirty="0" smtClean="0"/>
              <a:t> </a:t>
            </a:r>
            <a:r>
              <a:rPr lang="en-US" dirty="0"/>
              <a:t>in which the constituent </a:t>
            </a:r>
            <a:r>
              <a:rPr lang="en-US" i="1" dirty="0"/>
              <a:t>many </a:t>
            </a:r>
            <a:r>
              <a:rPr lang="en-US" i="1" dirty="0" smtClean="0"/>
              <a:t>executive</a:t>
            </a:r>
            <a:r>
              <a:rPr lang="tr-TR" i="1" dirty="0" smtClean="0"/>
              <a:t>s</a:t>
            </a:r>
            <a:r>
              <a:rPr lang="en-US" i="1" dirty="0" smtClean="0"/>
              <a:t> </a:t>
            </a:r>
            <a:r>
              <a:rPr lang="en-US" dirty="0"/>
              <a:t>is replaced with the single word </a:t>
            </a:r>
            <a:r>
              <a:rPr lang="en-US" dirty="0" smtClean="0"/>
              <a:t>the</a:t>
            </a:r>
            <a:r>
              <a:rPr lang="tr-TR" dirty="0" smtClean="0"/>
              <a:t>y</a:t>
            </a:r>
            <a:r>
              <a:rPr lang="en-US" dirty="0" smtClean="0"/>
              <a:t> </a:t>
            </a:r>
            <a:r>
              <a:rPr lang="tr-TR" dirty="0" smtClean="0"/>
              <a:t>(</a:t>
            </a:r>
            <a:r>
              <a:rPr lang="en-US" dirty="0" smtClean="0"/>
              <a:t>w</a:t>
            </a:r>
            <a:r>
              <a:rPr lang="tr-TR" dirty="0" smtClean="0"/>
              <a:t>h</a:t>
            </a:r>
            <a:r>
              <a:rPr lang="en-US" dirty="0" err="1" smtClean="0"/>
              <a:t>ich</a:t>
            </a:r>
            <a:r>
              <a:rPr lang="tr-TR" dirty="0" smtClean="0"/>
              <a:t>,</a:t>
            </a:r>
            <a:r>
              <a:rPr lang="en-US" dirty="0" smtClean="0"/>
              <a:t> </a:t>
            </a:r>
            <a:r>
              <a:rPr lang="en-US" dirty="0"/>
              <a:t>in this </a:t>
            </a:r>
            <a:r>
              <a:rPr lang="en-US" dirty="0" smtClean="0"/>
              <a:t>context</a:t>
            </a:r>
            <a:r>
              <a:rPr lang="tr-TR" dirty="0" smtClean="0"/>
              <a:t>,</a:t>
            </a:r>
            <a:r>
              <a:rPr lang="en-US" dirty="0" smtClean="0"/>
              <a:t> </a:t>
            </a:r>
            <a:r>
              <a:rPr lang="en-US" dirty="0"/>
              <a:t>would mean the same thing as many </a:t>
            </a:r>
            <a:r>
              <a:rPr lang="tr-TR" dirty="0" smtClean="0"/>
              <a:t>e</a:t>
            </a:r>
            <a:r>
              <a:rPr lang="en-US" dirty="0" err="1" smtClean="0"/>
              <a:t>xecutives</a:t>
            </a:r>
            <a:r>
              <a:rPr lang="tr-TR" dirty="0" smtClean="0"/>
              <a:t>). N</a:t>
            </a:r>
            <a:r>
              <a:rPr lang="en-US" dirty="0" err="1" smtClean="0"/>
              <a:t>ot</a:t>
            </a:r>
            <a:r>
              <a:rPr lang="tr-TR" dirty="0" smtClean="0"/>
              <a:t>e</a:t>
            </a:r>
            <a:r>
              <a:rPr lang="en-US" dirty="0" smtClean="0"/>
              <a:t> </a:t>
            </a:r>
            <a:r>
              <a:rPr lang="en-US" dirty="0"/>
              <a:t>that it is a certain category of </a:t>
            </a:r>
            <a:r>
              <a:rPr lang="en-US" dirty="0" err="1" smtClean="0"/>
              <a:t>wor</a:t>
            </a:r>
            <a:r>
              <a:rPr lang="tr-TR" dirty="0" smtClean="0"/>
              <a:t>d</a:t>
            </a:r>
            <a:r>
              <a:rPr lang="en-US" dirty="0" smtClean="0"/>
              <a:t> </a:t>
            </a:r>
            <a:r>
              <a:rPr lang="en-US" dirty="0"/>
              <a:t>which is used for the substitution </a:t>
            </a:r>
            <a:r>
              <a:rPr lang="en-US" dirty="0" smtClean="0"/>
              <a:t>test</a:t>
            </a:r>
            <a:r>
              <a:rPr lang="tr-TR" dirty="0" smtClean="0"/>
              <a:t>,</a:t>
            </a:r>
            <a:r>
              <a:rPr lang="en-US" dirty="0" smtClean="0"/>
              <a:t> namely</a:t>
            </a:r>
            <a:r>
              <a:rPr lang="tr-TR" dirty="0" smtClean="0"/>
              <a:t>,</a:t>
            </a:r>
            <a:r>
              <a:rPr lang="en-US" dirty="0" smtClean="0"/>
              <a:t> </a:t>
            </a:r>
            <a:r>
              <a:rPr lang="en-US" dirty="0"/>
              <a:t>a </a:t>
            </a:r>
            <a:r>
              <a:rPr lang="en-US" dirty="0" smtClean="0"/>
              <a:t>pro</a:t>
            </a:r>
            <a:r>
              <a:rPr lang="tr-TR" dirty="0" smtClean="0"/>
              <a:t>-</a:t>
            </a:r>
            <a:r>
              <a:rPr lang="tr-TR" dirty="0" err="1" smtClean="0"/>
              <a:t>word</a:t>
            </a:r>
            <a:r>
              <a:rPr lang="en-US" dirty="0" smtClean="0"/>
              <a:t> </a:t>
            </a:r>
            <a:r>
              <a:rPr lang="en-US" dirty="0"/>
              <a:t>or </a:t>
            </a:r>
            <a:r>
              <a:rPr lang="tr-TR" dirty="0" smtClean="0"/>
              <a:t>(</a:t>
            </a:r>
            <a:r>
              <a:rPr lang="tr-TR" dirty="0"/>
              <a:t>p</a:t>
            </a:r>
            <a:r>
              <a:rPr lang="en-US" dirty="0" err="1" smtClean="0"/>
              <a:t>ro</a:t>
            </a:r>
            <a:r>
              <a:rPr lang="tr-TR" dirty="0" smtClean="0"/>
              <a:t>-</a:t>
            </a:r>
            <a:r>
              <a:rPr lang="tr-TR" dirty="0"/>
              <a:t>f</a:t>
            </a:r>
            <a:r>
              <a:rPr lang="en-US" dirty="0" err="1" smtClean="0"/>
              <a:t>orm</a:t>
            </a:r>
            <a:r>
              <a:rPr lang="tr-TR" dirty="0" smtClean="0"/>
              <a:t>).</a:t>
            </a:r>
            <a:r>
              <a:rPr lang="en-US" dirty="0" smtClean="0"/>
              <a:t> </a:t>
            </a:r>
            <a:r>
              <a:rPr lang="tr-TR" dirty="0"/>
              <a:t>P</a:t>
            </a:r>
            <a:r>
              <a:rPr lang="en-US" dirty="0" err="1" smtClean="0"/>
              <a:t>ronoun</a:t>
            </a:r>
            <a:r>
              <a:rPr lang="tr-TR" dirty="0" smtClean="0"/>
              <a:t>s</a:t>
            </a:r>
            <a:r>
              <a:rPr lang="en-US" dirty="0" smtClean="0"/>
              <a:t> </a:t>
            </a:r>
            <a:r>
              <a:rPr lang="tr-TR" dirty="0" err="1" smtClean="0"/>
              <a:t>are</a:t>
            </a:r>
            <a:r>
              <a:rPr lang="en-US" dirty="0" smtClean="0"/>
              <a:t> </a:t>
            </a:r>
            <a:r>
              <a:rPr lang="tr-TR" dirty="0" err="1" smtClean="0"/>
              <a:t>one</a:t>
            </a:r>
            <a:r>
              <a:rPr lang="en-US" dirty="0" smtClean="0"/>
              <a:t> </a:t>
            </a:r>
            <a:r>
              <a:rPr lang="en-US" dirty="0"/>
              <a:t>type of </a:t>
            </a:r>
            <a:r>
              <a:rPr lang="tr-TR" dirty="0"/>
              <a:t>p</a:t>
            </a:r>
            <a:r>
              <a:rPr lang="en-US" dirty="0" err="1" smtClean="0"/>
              <a:t>ro</a:t>
            </a:r>
            <a:r>
              <a:rPr lang="tr-TR" dirty="0" smtClean="0"/>
              <a:t>f</a:t>
            </a:r>
            <a:r>
              <a:rPr lang="en-US" dirty="0" err="1" smtClean="0"/>
              <a:t>orm</a:t>
            </a:r>
            <a:r>
              <a:rPr lang="en-US" dirty="0" smtClean="0"/>
              <a:t> </a:t>
            </a:r>
            <a:r>
              <a:rPr lang="tr-TR" dirty="0" smtClean="0"/>
              <a:t>(</a:t>
            </a:r>
            <a:r>
              <a:rPr lang="tr-TR" dirty="0" err="1" smtClean="0"/>
              <a:t>e.g</a:t>
            </a:r>
            <a:r>
              <a:rPr lang="tr-TR" dirty="0" smtClean="0"/>
              <a:t>.,</a:t>
            </a:r>
            <a:r>
              <a:rPr lang="en-US" dirty="0" smtClean="0"/>
              <a:t> he</a:t>
            </a:r>
            <a:r>
              <a:rPr lang="tr-TR" dirty="0" smtClean="0"/>
              <a:t>,</a:t>
            </a:r>
            <a:r>
              <a:rPr lang="en-US" dirty="0" smtClean="0"/>
              <a:t> she</a:t>
            </a:r>
            <a:r>
              <a:rPr lang="tr-TR" dirty="0" smtClean="0"/>
              <a:t>,</a:t>
            </a:r>
            <a:r>
              <a:rPr lang="en-US" dirty="0" smtClean="0"/>
              <a:t> it</a:t>
            </a:r>
            <a:r>
              <a:rPr lang="tr-TR" dirty="0" smtClean="0"/>
              <a:t>,</a:t>
            </a:r>
            <a:r>
              <a:rPr lang="en-US" dirty="0" smtClean="0"/>
              <a:t> they</a:t>
            </a:r>
            <a:r>
              <a:rPr lang="tr-TR" dirty="0" smtClean="0"/>
              <a:t>,</a:t>
            </a:r>
            <a:r>
              <a:rPr lang="en-US" dirty="0" smtClean="0"/>
              <a:t> </a:t>
            </a:r>
            <a:r>
              <a:rPr lang="tr-TR" dirty="0" smtClean="0"/>
              <a:t>us,</a:t>
            </a:r>
            <a:r>
              <a:rPr lang="en-US" dirty="0" smtClean="0"/>
              <a:t> her</a:t>
            </a:r>
            <a:r>
              <a:rPr lang="tr-TR" dirty="0" smtClean="0"/>
              <a:t>,</a:t>
            </a:r>
            <a:r>
              <a:rPr lang="en-US" dirty="0" smtClean="0"/>
              <a:t> </a:t>
            </a:r>
            <a:r>
              <a:rPr lang="en-US" dirty="0"/>
              <a:t>and </a:t>
            </a:r>
            <a:r>
              <a:rPr lang="tr-TR" dirty="0" err="1" smtClean="0"/>
              <a:t>that</a:t>
            </a:r>
            <a:r>
              <a:rPr lang="tr-TR" dirty="0" smtClean="0"/>
              <a:t>).</a:t>
            </a:r>
            <a:r>
              <a:rPr lang="en-US" dirty="0" smtClean="0"/>
              <a:t> </a:t>
            </a:r>
            <a:r>
              <a:rPr lang="tr-TR" dirty="0"/>
              <a:t>T</a:t>
            </a:r>
            <a:r>
              <a:rPr lang="en-US" dirty="0" smtClean="0"/>
              <a:t>here </a:t>
            </a:r>
            <a:r>
              <a:rPr lang="en-US" dirty="0"/>
              <a:t>are </a:t>
            </a:r>
            <a:r>
              <a:rPr lang="en-US" dirty="0" err="1" smtClean="0"/>
              <a:t>pr</a:t>
            </a:r>
            <a:r>
              <a:rPr lang="tr-TR" dirty="0" smtClean="0"/>
              <a:t>o-</a:t>
            </a:r>
            <a:r>
              <a:rPr lang="tr-TR" dirty="0" err="1" smtClean="0"/>
              <a:t>verbs</a:t>
            </a:r>
            <a:r>
              <a:rPr lang="en-US" dirty="0" smtClean="0"/>
              <a:t> </a:t>
            </a:r>
            <a:r>
              <a:rPr lang="en-US" dirty="0"/>
              <a:t>such as </a:t>
            </a:r>
            <a:r>
              <a:rPr lang="en-US" dirty="0" smtClean="0"/>
              <a:t>do</a:t>
            </a:r>
            <a:r>
              <a:rPr lang="tr-TR" dirty="0" smtClean="0"/>
              <a:t>, be</a:t>
            </a:r>
            <a:r>
              <a:rPr lang="en-US" dirty="0" smtClean="0"/>
              <a:t> </a:t>
            </a:r>
            <a:r>
              <a:rPr lang="en-US" dirty="0"/>
              <a:t>and </a:t>
            </a:r>
            <a:r>
              <a:rPr lang="en-US" dirty="0" smtClean="0"/>
              <a:t>h</a:t>
            </a:r>
            <a:r>
              <a:rPr lang="tr-TR" dirty="0" err="1" smtClean="0"/>
              <a:t>ave</a:t>
            </a:r>
            <a:r>
              <a:rPr lang="tr-TR" dirty="0" smtClean="0"/>
              <a:t>,</a:t>
            </a:r>
            <a:r>
              <a:rPr lang="en-US" dirty="0" smtClean="0"/>
              <a:t> </a:t>
            </a:r>
            <a:r>
              <a:rPr lang="tr-TR" dirty="0"/>
              <a:t>p</a:t>
            </a:r>
            <a:r>
              <a:rPr lang="en-US" dirty="0" err="1" smtClean="0"/>
              <a:t>ro</a:t>
            </a:r>
            <a:r>
              <a:rPr lang="tr-TR" dirty="0" smtClean="0"/>
              <a:t>-ad</a:t>
            </a:r>
            <a:r>
              <a:rPr lang="en-US" dirty="0" smtClean="0"/>
              <a:t>verbs </a:t>
            </a:r>
            <a:r>
              <a:rPr lang="en-US" dirty="0"/>
              <a:t>such as there and </a:t>
            </a:r>
            <a:r>
              <a:rPr lang="en-US" dirty="0" smtClean="0"/>
              <a:t>then</a:t>
            </a:r>
            <a:r>
              <a:rPr lang="tr-TR" dirty="0" smtClean="0"/>
              <a:t>,</a:t>
            </a:r>
            <a:r>
              <a:rPr lang="en-US" dirty="0" smtClean="0"/>
              <a:t> </a:t>
            </a:r>
            <a:r>
              <a:rPr lang="en-US" dirty="0"/>
              <a:t>as well as a </a:t>
            </a:r>
            <a:r>
              <a:rPr lang="en-US" dirty="0" smtClean="0"/>
              <a:t>pro</a:t>
            </a:r>
            <a:r>
              <a:rPr lang="tr-TR" dirty="0" smtClean="0"/>
              <a:t>-ad</a:t>
            </a:r>
            <a:r>
              <a:rPr lang="en-US" dirty="0" err="1" smtClean="0"/>
              <a:t>jective</a:t>
            </a:r>
            <a:r>
              <a:rPr lang="en-US" dirty="0" smtClean="0"/>
              <a:t> such</a:t>
            </a:r>
            <a:r>
              <a:rPr lang="tr-TR" dirty="0" smtClean="0"/>
              <a:t>.</a:t>
            </a:r>
            <a:r>
              <a:rPr lang="en-US" dirty="0" smtClean="0"/>
              <a:t> </a:t>
            </a:r>
            <a:r>
              <a:rPr lang="tr-TR" dirty="0"/>
              <a:t>Y</a:t>
            </a:r>
            <a:r>
              <a:rPr lang="en-US" dirty="0" err="1" smtClean="0"/>
              <a:t>ou</a:t>
            </a:r>
            <a:r>
              <a:rPr lang="en-US" dirty="0" smtClean="0"/>
              <a:t> </a:t>
            </a:r>
            <a:r>
              <a:rPr lang="en-US" dirty="0"/>
              <a:t>may use this </a:t>
            </a:r>
            <a:r>
              <a:rPr lang="tr-TR" dirty="0"/>
              <a:t>p</a:t>
            </a:r>
            <a:r>
              <a:rPr lang="en-US" dirty="0" err="1" smtClean="0"/>
              <a:t>roforms</a:t>
            </a:r>
            <a:r>
              <a:rPr lang="en-US" dirty="0" smtClean="0"/>
              <a:t> </a:t>
            </a:r>
            <a:r>
              <a:rPr lang="en-US" dirty="0"/>
              <a:t>when attempting to determine </a:t>
            </a:r>
            <a:r>
              <a:rPr lang="tr-TR" dirty="0" err="1" smtClean="0"/>
              <a:t>constituency</a:t>
            </a:r>
            <a:r>
              <a:rPr lang="tr-TR" dirty="0" smtClean="0"/>
              <a:t>.</a:t>
            </a:r>
            <a:endParaRPr lang="tr-TR" dirty="0"/>
          </a:p>
        </p:txBody>
      </p:sp>
    </p:spTree>
    <p:extLst>
      <p:ext uri="{BB962C8B-B14F-4D97-AF65-F5344CB8AC3E}">
        <p14:creationId xmlns:p14="http://schemas.microsoft.com/office/powerpoint/2010/main" val="9712654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332656"/>
            <a:ext cx="8784976" cy="6264696"/>
          </a:xfrm>
        </p:spPr>
        <p:txBody>
          <a:bodyPr/>
          <a:lstStyle/>
          <a:p>
            <a:pPr marL="365760" lvl="1" indent="0">
              <a:buNone/>
            </a:pPr>
            <a:r>
              <a:rPr lang="tr-TR" dirty="0" smtClean="0"/>
              <a:t>(</a:t>
            </a:r>
            <a:r>
              <a:rPr lang="en-US" dirty="0" smtClean="0"/>
              <a:t>6</a:t>
            </a:r>
            <a:r>
              <a:rPr lang="tr-TR" dirty="0" smtClean="0"/>
              <a:t>)</a:t>
            </a:r>
            <a:r>
              <a:rPr lang="en-US" dirty="0" smtClean="0"/>
              <a:t> </a:t>
            </a:r>
            <a:r>
              <a:rPr lang="tr-TR" dirty="0" err="1" smtClean="0"/>
              <a:t>They</a:t>
            </a:r>
            <a:r>
              <a:rPr lang="en-US" dirty="0" smtClean="0"/>
              <a:t> </a:t>
            </a:r>
            <a:r>
              <a:rPr lang="en-US" dirty="0"/>
              <a:t>eat at really fancy </a:t>
            </a:r>
            <a:r>
              <a:rPr lang="en-US" dirty="0" smtClean="0"/>
              <a:t>restaurants</a:t>
            </a:r>
            <a:r>
              <a:rPr lang="tr-TR" dirty="0" smtClean="0"/>
              <a:t>.</a:t>
            </a:r>
          </a:p>
          <a:p>
            <a:pPr marL="0" indent="0">
              <a:buNone/>
            </a:pPr>
            <a:r>
              <a:rPr lang="tr-TR" dirty="0"/>
              <a:t>S</a:t>
            </a:r>
            <a:r>
              <a:rPr lang="en-US" dirty="0" err="1" smtClean="0"/>
              <a:t>im</a:t>
            </a:r>
            <a:r>
              <a:rPr lang="tr-TR" dirty="0" err="1" smtClean="0"/>
              <a:t>ilarly</a:t>
            </a:r>
            <a:r>
              <a:rPr lang="tr-TR" dirty="0" smtClean="0"/>
              <a:t>,</a:t>
            </a:r>
            <a:r>
              <a:rPr lang="en-US" dirty="0" smtClean="0"/>
              <a:t> </a:t>
            </a:r>
            <a:r>
              <a:rPr lang="en-US" dirty="0"/>
              <a:t>if someone </a:t>
            </a:r>
            <a:r>
              <a:rPr lang="tr-TR" dirty="0" err="1" smtClean="0"/>
              <a:t>asked</a:t>
            </a:r>
            <a:r>
              <a:rPr lang="en-US" dirty="0" smtClean="0"/>
              <a:t> </a:t>
            </a:r>
            <a:r>
              <a:rPr lang="tr-TR" dirty="0" smtClean="0"/>
              <a:t>‘‘</a:t>
            </a:r>
            <a:r>
              <a:rPr lang="tr-TR" dirty="0"/>
              <a:t>W</a:t>
            </a:r>
            <a:r>
              <a:rPr lang="en-US" dirty="0" smtClean="0"/>
              <a:t>ho </a:t>
            </a:r>
            <a:r>
              <a:rPr lang="en-US" dirty="0"/>
              <a:t>eats </a:t>
            </a:r>
            <a:r>
              <a:rPr lang="en-US" dirty="0" smtClean="0"/>
              <a:t>a</a:t>
            </a:r>
            <a:r>
              <a:rPr lang="tr-TR" dirty="0" smtClean="0"/>
              <a:t>t</a:t>
            </a:r>
            <a:r>
              <a:rPr lang="en-US" dirty="0" smtClean="0"/>
              <a:t> </a:t>
            </a:r>
            <a:r>
              <a:rPr lang="en-US" dirty="0"/>
              <a:t>really fancy </a:t>
            </a:r>
            <a:r>
              <a:rPr lang="en-US" dirty="0" smtClean="0"/>
              <a:t>restaurants</a:t>
            </a:r>
            <a:r>
              <a:rPr lang="tr-TR" dirty="0" smtClean="0"/>
              <a:t>?’’</a:t>
            </a:r>
            <a:r>
              <a:rPr lang="en-US" dirty="0" smtClean="0"/>
              <a:t> </a:t>
            </a:r>
            <a:r>
              <a:rPr lang="tr-TR" dirty="0"/>
              <a:t>w</a:t>
            </a:r>
            <a:r>
              <a:rPr lang="en-US" dirty="0" smtClean="0"/>
              <a:t>e </a:t>
            </a:r>
            <a:r>
              <a:rPr lang="en-US" dirty="0"/>
              <a:t>could answer either with </a:t>
            </a:r>
            <a:r>
              <a:rPr lang="tr-TR" dirty="0" smtClean="0"/>
              <a:t>(4)</a:t>
            </a:r>
            <a:r>
              <a:rPr lang="en-US" dirty="0" smtClean="0"/>
              <a:t> </a:t>
            </a:r>
            <a:r>
              <a:rPr lang="en-US" dirty="0"/>
              <a:t>or with </a:t>
            </a:r>
            <a:r>
              <a:rPr lang="tr-TR" dirty="0" smtClean="0"/>
              <a:t>(7),</a:t>
            </a:r>
            <a:r>
              <a:rPr lang="en-US" dirty="0" smtClean="0"/>
              <a:t> </a:t>
            </a:r>
            <a:r>
              <a:rPr lang="en-US" dirty="0"/>
              <a:t>in which the constituent eat at </a:t>
            </a:r>
            <a:r>
              <a:rPr lang="tr-TR" dirty="0" err="1" smtClean="0"/>
              <a:t>really</a:t>
            </a:r>
            <a:r>
              <a:rPr lang="en-US" dirty="0" smtClean="0"/>
              <a:t> f</a:t>
            </a:r>
            <a:r>
              <a:rPr lang="tr-TR" dirty="0" err="1" smtClean="0"/>
              <a:t>ancy</a:t>
            </a:r>
            <a:r>
              <a:rPr lang="en-US" dirty="0" smtClean="0"/>
              <a:t> </a:t>
            </a:r>
            <a:r>
              <a:rPr lang="en-US" dirty="0"/>
              <a:t>restaurants is replaced with the single word </a:t>
            </a:r>
            <a:r>
              <a:rPr lang="tr-TR" dirty="0" smtClean="0"/>
              <a:t>do (</a:t>
            </a:r>
            <a:r>
              <a:rPr lang="en-US" dirty="0" smtClean="0"/>
              <a:t>which </a:t>
            </a:r>
            <a:r>
              <a:rPr lang="en-US" dirty="0"/>
              <a:t>would mean the same thing in this </a:t>
            </a:r>
            <a:r>
              <a:rPr lang="en-US" dirty="0" smtClean="0"/>
              <a:t>context</a:t>
            </a:r>
            <a:r>
              <a:rPr lang="tr-TR" dirty="0" smtClean="0"/>
              <a:t>)</a:t>
            </a:r>
          </a:p>
          <a:p>
            <a:pPr marL="365760" lvl="1" indent="0">
              <a:buNone/>
            </a:pPr>
            <a:r>
              <a:rPr lang="tr-TR" dirty="0" smtClean="0"/>
              <a:t>(</a:t>
            </a:r>
            <a:r>
              <a:rPr lang="en-US" dirty="0" smtClean="0"/>
              <a:t>7</a:t>
            </a:r>
            <a:r>
              <a:rPr lang="tr-TR" dirty="0" smtClean="0"/>
              <a:t>)</a:t>
            </a:r>
            <a:r>
              <a:rPr lang="en-US" dirty="0" smtClean="0"/>
              <a:t> M</a:t>
            </a:r>
            <a:r>
              <a:rPr lang="tr-TR" dirty="0" err="1" smtClean="0"/>
              <a:t>any</a:t>
            </a:r>
            <a:r>
              <a:rPr lang="en-US" dirty="0" smtClean="0"/>
              <a:t> </a:t>
            </a:r>
            <a:r>
              <a:rPr lang="tr-TR" dirty="0"/>
              <a:t>e</a:t>
            </a:r>
            <a:r>
              <a:rPr lang="en-US" dirty="0" err="1" smtClean="0"/>
              <a:t>xecutives</a:t>
            </a:r>
            <a:r>
              <a:rPr lang="en-US" dirty="0" smtClean="0"/>
              <a:t> </a:t>
            </a:r>
            <a:r>
              <a:rPr lang="tr-TR" dirty="0" smtClean="0"/>
              <a:t>do.</a:t>
            </a:r>
            <a:endParaRPr lang="tr-TR" dirty="0"/>
          </a:p>
          <a:p>
            <a:pPr marL="0" indent="0">
              <a:buNone/>
            </a:pPr>
            <a:r>
              <a:rPr lang="tr-TR" dirty="0" smtClean="0"/>
              <a:t>B</a:t>
            </a:r>
            <a:r>
              <a:rPr lang="en-US" dirty="0" err="1" smtClean="0"/>
              <a:t>ut</a:t>
            </a:r>
            <a:r>
              <a:rPr lang="en-US" dirty="0" smtClean="0"/>
              <a:t> </a:t>
            </a:r>
            <a:r>
              <a:rPr lang="en-US" dirty="0"/>
              <a:t>there is no </a:t>
            </a:r>
            <a:r>
              <a:rPr lang="en-US" dirty="0" err="1" smtClean="0"/>
              <a:t>wor</a:t>
            </a:r>
            <a:r>
              <a:rPr lang="tr-TR" dirty="0" smtClean="0"/>
              <a:t>d</a:t>
            </a:r>
            <a:r>
              <a:rPr lang="en-US" dirty="0" smtClean="0"/>
              <a:t> </a:t>
            </a:r>
            <a:r>
              <a:rPr lang="en-US" dirty="0"/>
              <a:t>that could possibly </a:t>
            </a:r>
            <a:r>
              <a:rPr lang="tr-TR" dirty="0" smtClean="0"/>
              <a:t>re</a:t>
            </a:r>
            <a:r>
              <a:rPr lang="en-US" dirty="0" smtClean="0"/>
              <a:t>place </a:t>
            </a:r>
            <a:r>
              <a:rPr lang="tr-TR" dirty="0" err="1" smtClean="0"/>
              <a:t>nonconstituent</a:t>
            </a:r>
            <a:r>
              <a:rPr lang="tr-TR" dirty="0" smtClean="0"/>
              <a:t> </a:t>
            </a:r>
            <a:r>
              <a:rPr lang="tr-TR" dirty="0" err="1" smtClean="0"/>
              <a:t>eat</a:t>
            </a:r>
            <a:r>
              <a:rPr lang="tr-TR" dirty="0" smtClean="0"/>
              <a:t> at </a:t>
            </a:r>
            <a:r>
              <a:rPr lang="tr-TR" dirty="0" err="1" smtClean="0"/>
              <a:t>really</a:t>
            </a:r>
            <a:r>
              <a:rPr lang="tr-TR" dirty="0" smtClean="0"/>
              <a:t> in (4) </a:t>
            </a:r>
            <a:r>
              <a:rPr lang="en-US" dirty="0" smtClean="0"/>
              <a:t>and </a:t>
            </a:r>
            <a:r>
              <a:rPr lang="en-US" dirty="0"/>
              <a:t>mean the same </a:t>
            </a:r>
            <a:r>
              <a:rPr lang="en-US" dirty="0" smtClean="0"/>
              <a:t>thing</a:t>
            </a:r>
            <a:r>
              <a:rPr lang="tr-TR" dirty="0" smtClean="0"/>
              <a:t>,</a:t>
            </a:r>
            <a:r>
              <a:rPr lang="en-US" dirty="0" smtClean="0"/>
              <a:t> </a:t>
            </a:r>
            <a:r>
              <a:rPr lang="en-US" dirty="0"/>
              <a:t>no matter what the question was </a:t>
            </a:r>
            <a:r>
              <a:rPr lang="en-US" dirty="0" smtClean="0"/>
              <a:t>asked</a:t>
            </a:r>
            <a:r>
              <a:rPr lang="tr-TR" dirty="0" smtClean="0"/>
              <a:t>.</a:t>
            </a:r>
            <a:endParaRPr lang="en-US" dirty="0"/>
          </a:p>
        </p:txBody>
      </p:sp>
    </p:spTree>
    <p:extLst>
      <p:ext uri="{BB962C8B-B14F-4D97-AF65-F5344CB8AC3E}">
        <p14:creationId xmlns:p14="http://schemas.microsoft.com/office/powerpoint/2010/main" val="28905776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332656"/>
            <a:ext cx="8784976" cy="6264696"/>
          </a:xfrm>
        </p:spPr>
        <p:txBody>
          <a:bodyPr/>
          <a:lstStyle/>
          <a:p>
            <a:pPr marL="0" indent="0">
              <a:buNone/>
            </a:pPr>
            <a:r>
              <a:rPr lang="en-US" dirty="0" smtClean="0"/>
              <a:t>Movement</a:t>
            </a:r>
            <a:endParaRPr lang="tr-TR" dirty="0" smtClean="0"/>
          </a:p>
          <a:p>
            <a:pPr marL="0" indent="0">
              <a:buNone/>
            </a:pPr>
            <a:r>
              <a:rPr lang="tr-TR" dirty="0" err="1" smtClean="0"/>
              <a:t>If</a:t>
            </a:r>
            <a:r>
              <a:rPr lang="en-US" dirty="0" smtClean="0"/>
              <a:t> </a:t>
            </a:r>
            <a:r>
              <a:rPr lang="en-US" dirty="0"/>
              <a:t>some part of a sentence can be moved </a:t>
            </a:r>
            <a:r>
              <a:rPr lang="en-US" dirty="0" smtClean="0"/>
              <a:t>around</a:t>
            </a:r>
            <a:r>
              <a:rPr lang="tr-TR" dirty="0" smtClean="0"/>
              <a:t> - </a:t>
            </a:r>
            <a:r>
              <a:rPr lang="en-US" dirty="0" smtClean="0"/>
              <a:t>usually </a:t>
            </a:r>
            <a:r>
              <a:rPr lang="en-US" dirty="0"/>
              <a:t>to the beginning or the end of the </a:t>
            </a:r>
            <a:r>
              <a:rPr lang="en-US" dirty="0" smtClean="0"/>
              <a:t>sentence</a:t>
            </a:r>
            <a:r>
              <a:rPr lang="tr-TR" dirty="0" smtClean="0"/>
              <a:t> -</a:t>
            </a:r>
            <a:r>
              <a:rPr lang="en-US" dirty="0" smtClean="0"/>
              <a:t> </a:t>
            </a:r>
            <a:r>
              <a:rPr lang="en-US" dirty="0"/>
              <a:t>it is a </a:t>
            </a:r>
            <a:r>
              <a:rPr lang="en-US" dirty="0" smtClean="0"/>
              <a:t>constituent</a:t>
            </a:r>
            <a:r>
              <a:rPr lang="tr-TR" dirty="0" smtClean="0"/>
              <a:t>.</a:t>
            </a:r>
            <a:r>
              <a:rPr lang="en-US" dirty="0" smtClean="0"/>
              <a:t> </a:t>
            </a:r>
            <a:r>
              <a:rPr lang="tr-TR" dirty="0"/>
              <a:t>F</a:t>
            </a:r>
            <a:r>
              <a:rPr lang="en-US" dirty="0" smtClean="0"/>
              <a:t>or example</a:t>
            </a:r>
            <a:r>
              <a:rPr lang="tr-TR" dirty="0" smtClean="0"/>
              <a:t>,</a:t>
            </a:r>
            <a:r>
              <a:rPr lang="en-US" dirty="0" smtClean="0"/>
              <a:t> </a:t>
            </a:r>
            <a:r>
              <a:rPr lang="tr-TR" dirty="0" err="1" smtClean="0"/>
              <a:t>one</a:t>
            </a:r>
            <a:r>
              <a:rPr lang="tr-TR" dirty="0" smtClean="0"/>
              <a:t> </a:t>
            </a:r>
            <a:r>
              <a:rPr lang="en-US" dirty="0" smtClean="0"/>
              <a:t>could say</a:t>
            </a:r>
            <a:r>
              <a:rPr lang="tr-TR" dirty="0" smtClean="0"/>
              <a:t>:</a:t>
            </a:r>
          </a:p>
          <a:p>
            <a:pPr marL="365760" lvl="1" indent="0">
              <a:buNone/>
            </a:pPr>
            <a:r>
              <a:rPr lang="tr-TR" dirty="0" smtClean="0"/>
              <a:t>(8)</a:t>
            </a:r>
            <a:r>
              <a:rPr lang="en-US" dirty="0" smtClean="0"/>
              <a:t> </a:t>
            </a:r>
            <a:r>
              <a:rPr lang="tr-TR" dirty="0" smtClean="0"/>
              <a:t>At </a:t>
            </a:r>
            <a:r>
              <a:rPr lang="en-US" dirty="0" smtClean="0"/>
              <a:t>really </a:t>
            </a:r>
            <a:r>
              <a:rPr lang="en-US" dirty="0"/>
              <a:t>fancy </a:t>
            </a:r>
            <a:r>
              <a:rPr lang="en-US" dirty="0" smtClean="0"/>
              <a:t>restaurants</a:t>
            </a:r>
            <a:r>
              <a:rPr lang="tr-TR" dirty="0" smtClean="0"/>
              <a:t>,</a:t>
            </a:r>
            <a:r>
              <a:rPr lang="en-US" dirty="0" smtClean="0"/>
              <a:t> </a:t>
            </a:r>
            <a:r>
              <a:rPr lang="en-US" dirty="0"/>
              <a:t>many </a:t>
            </a:r>
            <a:r>
              <a:rPr lang="tr-TR" dirty="0" smtClean="0"/>
              <a:t>e</a:t>
            </a:r>
            <a:r>
              <a:rPr lang="en-US" dirty="0" err="1" smtClean="0"/>
              <a:t>xecutives</a:t>
            </a:r>
            <a:r>
              <a:rPr lang="en-US" dirty="0" smtClean="0"/>
              <a:t> eat</a:t>
            </a:r>
            <a:r>
              <a:rPr lang="tr-TR" dirty="0" smtClean="0"/>
              <a:t>.</a:t>
            </a:r>
          </a:p>
          <a:p>
            <a:pPr marL="0" indent="0">
              <a:buNone/>
            </a:pPr>
            <a:r>
              <a:rPr lang="tr-TR" dirty="0" smtClean="0"/>
              <a:t>I</a:t>
            </a:r>
            <a:r>
              <a:rPr lang="en-US" dirty="0" smtClean="0"/>
              <a:t>t </a:t>
            </a:r>
            <a:r>
              <a:rPr lang="en-US" dirty="0"/>
              <a:t>may sound a bit </a:t>
            </a:r>
            <a:r>
              <a:rPr lang="en-US" dirty="0" err="1" smtClean="0"/>
              <a:t>stil</a:t>
            </a:r>
            <a:r>
              <a:rPr lang="tr-TR" dirty="0" err="1" smtClean="0"/>
              <a:t>ted</a:t>
            </a:r>
            <a:r>
              <a:rPr lang="tr-TR" dirty="0" smtClean="0"/>
              <a:t>,</a:t>
            </a:r>
            <a:r>
              <a:rPr lang="en-US" dirty="0" smtClean="0"/>
              <a:t> </a:t>
            </a:r>
            <a:r>
              <a:rPr lang="en-US" dirty="0"/>
              <a:t>but it sounds grammatical </a:t>
            </a:r>
            <a:r>
              <a:rPr lang="en-US" dirty="0" smtClean="0"/>
              <a:t>to </a:t>
            </a:r>
            <a:r>
              <a:rPr lang="en-US" dirty="0"/>
              <a:t>many English speakers in the right </a:t>
            </a:r>
            <a:r>
              <a:rPr lang="en-US" dirty="0" smtClean="0"/>
              <a:t>context</a:t>
            </a:r>
            <a:r>
              <a:rPr lang="tr-TR" dirty="0" smtClean="0"/>
              <a:t>.</a:t>
            </a:r>
            <a:r>
              <a:rPr lang="en-US" dirty="0" smtClean="0"/>
              <a:t> </a:t>
            </a:r>
            <a:r>
              <a:rPr lang="tr-TR" dirty="0"/>
              <a:t>T</a:t>
            </a:r>
            <a:r>
              <a:rPr lang="en-US" dirty="0" smtClean="0"/>
              <a:t>h</a:t>
            </a:r>
            <a:r>
              <a:rPr lang="tr-TR" dirty="0" smtClean="0"/>
              <a:t>us,</a:t>
            </a:r>
            <a:r>
              <a:rPr lang="en-US" dirty="0" smtClean="0"/>
              <a:t> </a:t>
            </a:r>
            <a:r>
              <a:rPr lang="tr-TR" dirty="0" smtClean="0"/>
              <a:t>at </a:t>
            </a:r>
            <a:r>
              <a:rPr lang="en-US" dirty="0" smtClean="0"/>
              <a:t>real</a:t>
            </a:r>
            <a:r>
              <a:rPr lang="tr-TR" dirty="0" err="1" smtClean="0"/>
              <a:t>ly</a:t>
            </a:r>
            <a:r>
              <a:rPr lang="en-US" dirty="0" smtClean="0"/>
              <a:t> fa</a:t>
            </a:r>
            <a:r>
              <a:rPr lang="tr-TR" dirty="0" err="1" smtClean="0"/>
              <a:t>ncy</a:t>
            </a:r>
            <a:r>
              <a:rPr lang="en-US" dirty="0" smtClean="0"/>
              <a:t> </a:t>
            </a:r>
            <a:r>
              <a:rPr lang="en-US" dirty="0"/>
              <a:t>restaurants must be a constituent because it can be moved to the front of the </a:t>
            </a:r>
            <a:r>
              <a:rPr lang="en-US" dirty="0" smtClean="0"/>
              <a:t>sentence</a:t>
            </a:r>
            <a:r>
              <a:rPr lang="tr-TR" dirty="0" smtClean="0"/>
              <a:t>.</a:t>
            </a:r>
            <a:r>
              <a:rPr lang="en-US" dirty="0" smtClean="0"/>
              <a:t> </a:t>
            </a:r>
            <a:r>
              <a:rPr lang="tr-TR" dirty="0"/>
              <a:t>C</a:t>
            </a:r>
            <a:r>
              <a:rPr lang="en-US" dirty="0" err="1" smtClean="0"/>
              <a:t>ompare</a:t>
            </a:r>
            <a:r>
              <a:rPr lang="en-US" dirty="0" smtClean="0"/>
              <a:t> </a:t>
            </a:r>
            <a:r>
              <a:rPr lang="en-US" dirty="0"/>
              <a:t>this </a:t>
            </a:r>
            <a:r>
              <a:rPr lang="en-US" dirty="0" smtClean="0"/>
              <a:t>with</a:t>
            </a:r>
            <a:r>
              <a:rPr lang="tr-TR" dirty="0" smtClean="0"/>
              <a:t>:</a:t>
            </a:r>
          </a:p>
          <a:p>
            <a:pPr marL="365760" lvl="1" indent="0">
              <a:buNone/>
            </a:pPr>
            <a:r>
              <a:rPr lang="tr-TR" dirty="0" smtClean="0"/>
              <a:t>(9) *f</a:t>
            </a:r>
            <a:r>
              <a:rPr lang="en-US" dirty="0" err="1" smtClean="0"/>
              <a:t>ancy</a:t>
            </a:r>
            <a:r>
              <a:rPr lang="en-US" dirty="0" smtClean="0"/>
              <a:t> </a:t>
            </a:r>
            <a:r>
              <a:rPr lang="en-US" dirty="0"/>
              <a:t>restaurants many </a:t>
            </a:r>
            <a:r>
              <a:rPr lang="tr-TR" dirty="0" smtClean="0"/>
              <a:t>e</a:t>
            </a:r>
            <a:r>
              <a:rPr lang="en-US" dirty="0" err="1" smtClean="0"/>
              <a:t>xecutives</a:t>
            </a:r>
            <a:r>
              <a:rPr lang="en-US" dirty="0" smtClean="0"/>
              <a:t> </a:t>
            </a:r>
            <a:r>
              <a:rPr lang="en-US" dirty="0"/>
              <a:t>at </a:t>
            </a:r>
            <a:r>
              <a:rPr lang="en-US" dirty="0" smtClean="0"/>
              <a:t>really</a:t>
            </a:r>
            <a:r>
              <a:rPr lang="tr-TR" dirty="0" smtClean="0"/>
              <a:t>.</a:t>
            </a:r>
          </a:p>
          <a:p>
            <a:pPr marL="0" indent="0">
              <a:buNone/>
            </a:pPr>
            <a:r>
              <a:rPr lang="tr-TR" dirty="0"/>
              <a:t>T</a:t>
            </a:r>
            <a:r>
              <a:rPr lang="en-US" dirty="0" smtClean="0"/>
              <a:t>his </a:t>
            </a:r>
            <a:r>
              <a:rPr lang="en-US" dirty="0"/>
              <a:t>is not </a:t>
            </a:r>
            <a:r>
              <a:rPr lang="en-US" dirty="0" smtClean="0"/>
              <a:t>grammatical</a:t>
            </a:r>
            <a:r>
              <a:rPr lang="tr-TR" dirty="0" smtClean="0"/>
              <a:t>:</a:t>
            </a:r>
            <a:r>
              <a:rPr lang="en-US" dirty="0" smtClean="0"/>
              <a:t> </a:t>
            </a:r>
            <a:r>
              <a:rPr lang="en-US" dirty="0"/>
              <a:t>fancy restaurants is not a constituent in this sentence according to the movement test since it cannot be </a:t>
            </a:r>
            <a:r>
              <a:rPr lang="en-US" dirty="0" smtClean="0"/>
              <a:t>moved</a:t>
            </a:r>
            <a:r>
              <a:rPr lang="tr-TR" dirty="0" smtClean="0"/>
              <a:t>.</a:t>
            </a:r>
            <a:endParaRPr lang="en-US" dirty="0"/>
          </a:p>
          <a:p>
            <a:pPr marL="0" indent="0">
              <a:buNone/>
            </a:pPr>
            <a:endParaRPr lang="en-US" dirty="0"/>
          </a:p>
        </p:txBody>
      </p:sp>
    </p:spTree>
    <p:extLst>
      <p:ext uri="{BB962C8B-B14F-4D97-AF65-F5344CB8AC3E}">
        <p14:creationId xmlns:p14="http://schemas.microsoft.com/office/powerpoint/2010/main" val="7317333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332656"/>
            <a:ext cx="8784976" cy="6264696"/>
          </a:xfrm>
        </p:spPr>
        <p:txBody>
          <a:bodyPr/>
          <a:lstStyle/>
          <a:p>
            <a:pPr marL="0" indent="0">
              <a:buNone/>
            </a:pPr>
            <a:r>
              <a:rPr lang="en-US" dirty="0"/>
              <a:t>Other </a:t>
            </a:r>
            <a:r>
              <a:rPr lang="tr-TR" dirty="0" smtClean="0"/>
              <a:t>I</a:t>
            </a:r>
            <a:r>
              <a:rPr lang="en-US" dirty="0" err="1" smtClean="0"/>
              <a:t>ssues</a:t>
            </a:r>
            <a:r>
              <a:rPr lang="en-US" dirty="0" smtClean="0"/>
              <a:t> </a:t>
            </a:r>
            <a:r>
              <a:rPr lang="tr-TR" dirty="0"/>
              <a:t>C</a:t>
            </a:r>
            <a:r>
              <a:rPr lang="en-US" dirty="0" err="1" smtClean="0"/>
              <a:t>oncerning</a:t>
            </a:r>
            <a:r>
              <a:rPr lang="en-US" dirty="0" smtClean="0"/>
              <a:t> </a:t>
            </a:r>
            <a:r>
              <a:rPr lang="tr-TR" dirty="0" err="1" smtClean="0"/>
              <a:t>Co</a:t>
            </a:r>
            <a:r>
              <a:rPr lang="en-US" dirty="0" err="1" smtClean="0"/>
              <a:t>nstituents</a:t>
            </a:r>
            <a:endParaRPr lang="tr-TR" dirty="0" smtClean="0"/>
          </a:p>
          <a:p>
            <a:pPr marL="0" indent="0">
              <a:buNone/>
            </a:pPr>
            <a:r>
              <a:rPr lang="tr-TR" dirty="0"/>
              <a:t>T</a:t>
            </a:r>
            <a:r>
              <a:rPr lang="en-US" dirty="0" smtClean="0"/>
              <a:t>wo </a:t>
            </a:r>
            <a:r>
              <a:rPr lang="en-US" dirty="0"/>
              <a:t>points must be kept in mind regarding </a:t>
            </a:r>
            <a:r>
              <a:rPr lang="tr-TR" dirty="0" err="1" smtClean="0"/>
              <a:t>constituents</a:t>
            </a:r>
            <a:r>
              <a:rPr lang="tr-TR" dirty="0" smtClean="0"/>
              <a:t>.</a:t>
            </a:r>
            <a:r>
              <a:rPr lang="en-US" dirty="0" smtClean="0"/>
              <a:t> </a:t>
            </a:r>
            <a:r>
              <a:rPr lang="tr-TR" dirty="0" smtClean="0"/>
              <a:t>First,</a:t>
            </a:r>
            <a:r>
              <a:rPr lang="en-US" dirty="0" smtClean="0"/>
              <a:t> </a:t>
            </a:r>
            <a:r>
              <a:rPr lang="tr-TR" dirty="0" err="1" smtClean="0"/>
              <a:t>given</a:t>
            </a:r>
            <a:r>
              <a:rPr lang="tr-TR" dirty="0" smtClean="0"/>
              <a:t> a</a:t>
            </a:r>
            <a:r>
              <a:rPr lang="en-US" dirty="0" smtClean="0"/>
              <a:t> </a:t>
            </a:r>
            <a:r>
              <a:rPr lang="en-US" dirty="0"/>
              <a:t>group of </a:t>
            </a:r>
            <a:r>
              <a:rPr lang="en-US" dirty="0" smtClean="0"/>
              <a:t>words</a:t>
            </a:r>
            <a:r>
              <a:rPr lang="tr-TR" dirty="0" smtClean="0"/>
              <a:t>,</a:t>
            </a:r>
            <a:r>
              <a:rPr lang="en-US" dirty="0" smtClean="0"/>
              <a:t> </a:t>
            </a:r>
            <a:r>
              <a:rPr lang="en-US" dirty="0"/>
              <a:t>we cannot say once and for all whether or not it is a </a:t>
            </a:r>
            <a:r>
              <a:rPr lang="en-US" dirty="0" smtClean="0"/>
              <a:t>constituent</a:t>
            </a:r>
            <a:r>
              <a:rPr lang="tr-TR" dirty="0" smtClean="0"/>
              <a:t>;</a:t>
            </a:r>
            <a:r>
              <a:rPr lang="en-US" dirty="0" smtClean="0"/>
              <a:t> rather</a:t>
            </a:r>
            <a:r>
              <a:rPr lang="tr-TR" dirty="0" smtClean="0"/>
              <a:t>,</a:t>
            </a:r>
            <a:r>
              <a:rPr lang="en-US" dirty="0" smtClean="0"/>
              <a:t> </a:t>
            </a:r>
            <a:r>
              <a:rPr lang="en-US" dirty="0"/>
              <a:t>we can only say whether or not it is </a:t>
            </a:r>
            <a:r>
              <a:rPr lang="tr-TR" dirty="0"/>
              <a:t>a</a:t>
            </a:r>
            <a:r>
              <a:rPr lang="en-US" dirty="0" smtClean="0"/>
              <a:t> co</a:t>
            </a:r>
            <a:r>
              <a:rPr lang="tr-TR" dirty="0" err="1" smtClean="0"/>
              <a:t>nstituent</a:t>
            </a:r>
            <a:r>
              <a:rPr lang="en-US" dirty="0" smtClean="0"/>
              <a:t> </a:t>
            </a:r>
            <a:r>
              <a:rPr lang="en-US" dirty="0" err="1" smtClean="0"/>
              <a:t>relat</a:t>
            </a:r>
            <a:r>
              <a:rPr lang="tr-TR" dirty="0" smtClean="0"/>
              <a:t>ive</a:t>
            </a:r>
            <a:r>
              <a:rPr lang="en-US" dirty="0" smtClean="0"/>
              <a:t> </a:t>
            </a:r>
            <a:r>
              <a:rPr lang="en-US" dirty="0"/>
              <a:t>to a particular </a:t>
            </a:r>
            <a:r>
              <a:rPr lang="en-US" dirty="0" smtClean="0"/>
              <a:t>sentence</a:t>
            </a:r>
            <a:r>
              <a:rPr lang="tr-TR" dirty="0" smtClean="0"/>
              <a:t>.</a:t>
            </a:r>
            <a:r>
              <a:rPr lang="en-US" dirty="0" smtClean="0"/>
              <a:t> </a:t>
            </a:r>
            <a:r>
              <a:rPr lang="tr-TR" dirty="0"/>
              <a:t>T</a:t>
            </a:r>
            <a:r>
              <a:rPr lang="en-US" dirty="0" smtClean="0"/>
              <a:t>o </a:t>
            </a:r>
            <a:r>
              <a:rPr lang="en-US" dirty="0"/>
              <a:t>illustrate </a:t>
            </a:r>
            <a:r>
              <a:rPr lang="en-US" dirty="0" smtClean="0"/>
              <a:t>this</a:t>
            </a:r>
            <a:r>
              <a:rPr lang="tr-TR" dirty="0" smtClean="0"/>
              <a:t>,</a:t>
            </a:r>
            <a:r>
              <a:rPr lang="en-US" dirty="0" smtClean="0"/>
              <a:t> </a:t>
            </a:r>
            <a:r>
              <a:rPr lang="en-US" dirty="0"/>
              <a:t>consider sentence </a:t>
            </a:r>
            <a:r>
              <a:rPr lang="tr-TR" dirty="0" smtClean="0"/>
              <a:t>(9)</a:t>
            </a:r>
            <a:r>
              <a:rPr lang="en-US" dirty="0" smtClean="0"/>
              <a:t> </a:t>
            </a:r>
            <a:r>
              <a:rPr lang="en-US" dirty="0"/>
              <a:t>and </a:t>
            </a:r>
            <a:r>
              <a:rPr lang="tr-TR" dirty="0" smtClean="0"/>
              <a:t>(10).</a:t>
            </a:r>
          </a:p>
          <a:p>
            <a:pPr marL="0" indent="0">
              <a:buNone/>
            </a:pPr>
            <a:r>
              <a:rPr lang="tr-TR" dirty="0" smtClean="0"/>
              <a:t>(10) John </a:t>
            </a:r>
            <a:r>
              <a:rPr lang="en-US" dirty="0" smtClean="0"/>
              <a:t>and </a:t>
            </a:r>
            <a:r>
              <a:rPr lang="en-US" dirty="0"/>
              <a:t>Bill </a:t>
            </a:r>
            <a:r>
              <a:rPr lang="tr-TR" dirty="0" err="1" smtClean="0"/>
              <a:t>raise</a:t>
            </a:r>
            <a:r>
              <a:rPr lang="en-US" dirty="0" smtClean="0"/>
              <a:t> </a:t>
            </a:r>
            <a:r>
              <a:rPr lang="tr-TR" dirty="0" err="1" smtClean="0"/>
              <a:t>weasels</a:t>
            </a:r>
            <a:r>
              <a:rPr lang="tr-TR" dirty="0" smtClean="0"/>
              <a:t>.</a:t>
            </a:r>
            <a:r>
              <a:rPr lang="en-US" dirty="0" smtClean="0"/>
              <a:t> </a:t>
            </a:r>
            <a:endParaRPr lang="tr-TR" dirty="0" smtClean="0"/>
          </a:p>
          <a:p>
            <a:pPr marL="0" indent="0">
              <a:buNone/>
            </a:pPr>
            <a:r>
              <a:rPr lang="tr-TR" dirty="0"/>
              <a:t>(</a:t>
            </a:r>
            <a:r>
              <a:rPr lang="en-US" dirty="0" smtClean="0"/>
              <a:t>11</a:t>
            </a:r>
            <a:r>
              <a:rPr lang="tr-TR" dirty="0" smtClean="0"/>
              <a:t>)</a:t>
            </a:r>
            <a:r>
              <a:rPr lang="en-US" dirty="0" smtClean="0"/>
              <a:t> </a:t>
            </a:r>
            <a:r>
              <a:rPr lang="en-US" dirty="0"/>
              <a:t>Mary </a:t>
            </a:r>
            <a:r>
              <a:rPr lang="en-US" dirty="0" smtClean="0"/>
              <a:t>s</a:t>
            </a:r>
            <a:r>
              <a:rPr lang="tr-TR" dirty="0" err="1" smtClean="0"/>
              <a:t>aw</a:t>
            </a:r>
            <a:r>
              <a:rPr lang="tr-TR" dirty="0" smtClean="0"/>
              <a:t> </a:t>
            </a:r>
            <a:r>
              <a:rPr lang="en-US" dirty="0" smtClean="0"/>
              <a:t>John </a:t>
            </a:r>
            <a:r>
              <a:rPr lang="en-US" dirty="0"/>
              <a:t>and Bill </a:t>
            </a:r>
            <a:r>
              <a:rPr lang="en-US" dirty="0" smtClean="0"/>
              <a:t>talk</a:t>
            </a:r>
            <a:r>
              <a:rPr lang="tr-TR" dirty="0" err="1" smtClean="0"/>
              <a:t>ed</a:t>
            </a:r>
            <a:r>
              <a:rPr lang="en-US" dirty="0" smtClean="0"/>
              <a:t> </a:t>
            </a:r>
            <a:r>
              <a:rPr lang="en-US" dirty="0"/>
              <a:t>to </a:t>
            </a:r>
            <a:r>
              <a:rPr lang="en-US" dirty="0" smtClean="0"/>
              <a:t>J</a:t>
            </a:r>
            <a:r>
              <a:rPr lang="tr-TR" dirty="0" err="1" smtClean="0"/>
              <a:t>ane</a:t>
            </a:r>
            <a:r>
              <a:rPr lang="tr-TR" dirty="0" smtClean="0"/>
              <a:t>.</a:t>
            </a:r>
            <a:endParaRPr lang="en-US" dirty="0"/>
          </a:p>
          <a:p>
            <a:pPr marL="0" indent="0">
              <a:buNone/>
            </a:pPr>
            <a:endParaRPr lang="en-US" dirty="0"/>
          </a:p>
        </p:txBody>
      </p:sp>
    </p:spTree>
    <p:extLst>
      <p:ext uri="{BB962C8B-B14F-4D97-AF65-F5344CB8AC3E}">
        <p14:creationId xmlns:p14="http://schemas.microsoft.com/office/powerpoint/2010/main" val="2256816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p:cNvSpPr>
          <p:nvPr/>
        </p:nvSpPr>
        <p:spPr>
          <a:xfrm>
            <a:off x="179512" y="332656"/>
            <a:ext cx="8784976" cy="626469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endParaRPr lang="en-US" dirty="0"/>
          </a:p>
        </p:txBody>
      </p:sp>
      <p:sp>
        <p:nvSpPr>
          <p:cNvPr id="5" name="İçerik Yer Tutucusu 2"/>
          <p:cNvSpPr>
            <a:spLocks noGrp="1"/>
          </p:cNvSpPr>
          <p:nvPr>
            <p:ph idx="1"/>
          </p:nvPr>
        </p:nvSpPr>
        <p:spPr>
          <a:xfrm>
            <a:off x="331912" y="485056"/>
            <a:ext cx="8784976" cy="6264696"/>
          </a:xfrm>
        </p:spPr>
        <p:txBody>
          <a:bodyPr>
            <a:normAutofit/>
          </a:bodyPr>
          <a:lstStyle/>
          <a:p>
            <a:pPr marL="0" indent="0">
              <a:buNone/>
            </a:pPr>
            <a:r>
              <a:rPr lang="tr-TR" dirty="0" smtClean="0"/>
              <a:t>I</a:t>
            </a:r>
            <a:r>
              <a:rPr lang="en-US" dirty="0" smtClean="0"/>
              <a:t>n</a:t>
            </a:r>
            <a:r>
              <a:rPr lang="tr-TR" dirty="0" smtClean="0"/>
              <a:t> (10)</a:t>
            </a:r>
            <a:r>
              <a:rPr lang="en-US" dirty="0" smtClean="0"/>
              <a:t> John</a:t>
            </a:r>
            <a:r>
              <a:rPr lang="tr-TR" dirty="0" smtClean="0"/>
              <a:t> </a:t>
            </a:r>
            <a:r>
              <a:rPr lang="tr-TR" dirty="0" err="1" smtClean="0"/>
              <a:t>and</a:t>
            </a:r>
            <a:r>
              <a:rPr lang="tr-TR" dirty="0" smtClean="0"/>
              <a:t> Bill is a </a:t>
            </a:r>
            <a:r>
              <a:rPr lang="tr-TR" dirty="0" err="1" smtClean="0"/>
              <a:t>constituent</a:t>
            </a:r>
            <a:r>
              <a:rPr lang="tr-TR" dirty="0"/>
              <a:t>:</a:t>
            </a:r>
            <a:r>
              <a:rPr lang="en-US" dirty="0" smtClean="0"/>
              <a:t> </a:t>
            </a:r>
            <a:r>
              <a:rPr lang="en-US" dirty="0" err="1" smtClean="0"/>
              <a:t>i</a:t>
            </a:r>
            <a:r>
              <a:rPr lang="tr-TR" dirty="0" smtClean="0"/>
              <a:t>t </a:t>
            </a:r>
            <a:r>
              <a:rPr lang="tr-TR" dirty="0" err="1" smtClean="0"/>
              <a:t>functions</a:t>
            </a:r>
            <a:r>
              <a:rPr lang="en-US" dirty="0" smtClean="0"/>
              <a:t> </a:t>
            </a:r>
            <a:r>
              <a:rPr lang="en-US" dirty="0"/>
              <a:t>as a </a:t>
            </a:r>
            <a:r>
              <a:rPr lang="en-US" dirty="0" smtClean="0"/>
              <a:t>coherent</a:t>
            </a:r>
            <a:r>
              <a:rPr lang="tr-TR" dirty="0" smtClean="0"/>
              <a:t>,</a:t>
            </a:r>
            <a:r>
              <a:rPr lang="en-US" dirty="0" smtClean="0"/>
              <a:t> </a:t>
            </a:r>
            <a:r>
              <a:rPr lang="en-US" dirty="0"/>
              <a:t>meaningful </a:t>
            </a:r>
            <a:r>
              <a:rPr lang="en-US" dirty="0" smtClean="0"/>
              <a:t>unit </a:t>
            </a:r>
            <a:r>
              <a:rPr lang="en-US" dirty="0"/>
              <a:t>within the </a:t>
            </a:r>
            <a:r>
              <a:rPr lang="en-US" dirty="0" smtClean="0"/>
              <a:t>sentence</a:t>
            </a:r>
            <a:r>
              <a:rPr lang="tr-TR" dirty="0" smtClean="0"/>
              <a:t> -</a:t>
            </a:r>
            <a:r>
              <a:rPr lang="en-US" dirty="0" smtClean="0"/>
              <a:t> </a:t>
            </a:r>
            <a:r>
              <a:rPr lang="en-US" dirty="0"/>
              <a:t>in </a:t>
            </a:r>
            <a:r>
              <a:rPr lang="en-US" dirty="0" smtClean="0"/>
              <a:t>particular</a:t>
            </a:r>
            <a:r>
              <a:rPr lang="tr-TR" dirty="0" smtClean="0"/>
              <a:t>,</a:t>
            </a:r>
            <a:r>
              <a:rPr lang="en-US" dirty="0" smtClean="0"/>
              <a:t> </a:t>
            </a:r>
            <a:r>
              <a:rPr lang="en-US" dirty="0"/>
              <a:t>as its </a:t>
            </a:r>
            <a:r>
              <a:rPr lang="en-US" dirty="0" smtClean="0"/>
              <a:t>subject</a:t>
            </a:r>
            <a:r>
              <a:rPr lang="tr-TR" dirty="0" smtClean="0"/>
              <a:t>.</a:t>
            </a:r>
            <a:r>
              <a:rPr lang="en-US" dirty="0" smtClean="0"/>
              <a:t> </a:t>
            </a:r>
            <a:r>
              <a:rPr lang="tr-TR" dirty="0"/>
              <a:t>I</a:t>
            </a:r>
            <a:r>
              <a:rPr lang="en-US" dirty="0" smtClean="0"/>
              <a:t>n </a:t>
            </a:r>
            <a:r>
              <a:rPr lang="tr-TR" dirty="0" smtClean="0"/>
              <a:t>(</a:t>
            </a:r>
            <a:r>
              <a:rPr lang="en-US" dirty="0" smtClean="0"/>
              <a:t>11</a:t>
            </a:r>
            <a:r>
              <a:rPr lang="tr-TR" dirty="0" smtClean="0"/>
              <a:t>),</a:t>
            </a:r>
            <a:r>
              <a:rPr lang="en-US" dirty="0" smtClean="0"/>
              <a:t> however</a:t>
            </a:r>
            <a:r>
              <a:rPr lang="tr-TR" dirty="0" smtClean="0"/>
              <a:t>,</a:t>
            </a:r>
            <a:r>
              <a:rPr lang="en-US" dirty="0" smtClean="0"/>
              <a:t> </a:t>
            </a:r>
            <a:r>
              <a:rPr lang="en-US" dirty="0"/>
              <a:t>the very same sequence of </a:t>
            </a:r>
            <a:r>
              <a:rPr lang="en-US" dirty="0" smtClean="0"/>
              <a:t>w</a:t>
            </a:r>
            <a:r>
              <a:rPr lang="tr-TR" dirty="0" err="1" smtClean="0"/>
              <a:t>ords</a:t>
            </a:r>
            <a:r>
              <a:rPr lang="en-US" dirty="0" smtClean="0"/>
              <a:t> </a:t>
            </a:r>
            <a:r>
              <a:rPr lang="en-US" dirty="0"/>
              <a:t>is not a </a:t>
            </a:r>
            <a:r>
              <a:rPr lang="en-US" dirty="0" smtClean="0"/>
              <a:t>constituent</a:t>
            </a:r>
            <a:r>
              <a:rPr lang="tr-TR" dirty="0" smtClean="0"/>
              <a:t>:</a:t>
            </a:r>
            <a:r>
              <a:rPr lang="en-US" dirty="0" smtClean="0"/>
              <a:t> </a:t>
            </a:r>
            <a:r>
              <a:rPr lang="en-US" dirty="0"/>
              <a:t>because John is the direct object of the </a:t>
            </a:r>
            <a:r>
              <a:rPr lang="tr-TR" dirty="0" smtClean="0"/>
              <a:t>f</a:t>
            </a:r>
            <a:r>
              <a:rPr lang="en-US" dirty="0" err="1" smtClean="0"/>
              <a:t>irst</a:t>
            </a:r>
            <a:r>
              <a:rPr lang="en-US" dirty="0" smtClean="0"/>
              <a:t> cl</a:t>
            </a:r>
            <a:r>
              <a:rPr lang="tr-TR" dirty="0" err="1" smtClean="0"/>
              <a:t>ause</a:t>
            </a:r>
            <a:r>
              <a:rPr lang="en-US" dirty="0" smtClean="0"/>
              <a:t> </a:t>
            </a:r>
            <a:r>
              <a:rPr lang="en-US" dirty="0"/>
              <a:t>and Bill is the subject of the second </a:t>
            </a:r>
            <a:r>
              <a:rPr lang="en-US" dirty="0" smtClean="0"/>
              <a:t>cl</a:t>
            </a:r>
            <a:r>
              <a:rPr lang="tr-TR" dirty="0" err="1" smtClean="0"/>
              <a:t>au</a:t>
            </a:r>
            <a:r>
              <a:rPr lang="en-US" dirty="0" smtClean="0"/>
              <a:t>se</a:t>
            </a:r>
            <a:r>
              <a:rPr lang="tr-TR" dirty="0" smtClean="0"/>
              <a:t>,</a:t>
            </a:r>
            <a:r>
              <a:rPr lang="en-US" dirty="0" smtClean="0"/>
              <a:t> </a:t>
            </a:r>
            <a:r>
              <a:rPr lang="en-US" dirty="0"/>
              <a:t>the </a:t>
            </a:r>
            <a:r>
              <a:rPr lang="en-US" dirty="0" err="1" smtClean="0"/>
              <a:t>seque</a:t>
            </a:r>
            <a:r>
              <a:rPr lang="tr-TR" dirty="0" err="1" smtClean="0"/>
              <a:t>nce</a:t>
            </a:r>
            <a:r>
              <a:rPr lang="en-US" dirty="0" smtClean="0"/>
              <a:t> </a:t>
            </a:r>
            <a:r>
              <a:rPr lang="en-US" dirty="0"/>
              <a:t>John and Bill does not make a coherent contribution to the meaning of </a:t>
            </a:r>
            <a:r>
              <a:rPr lang="en-US" dirty="0" err="1" smtClean="0"/>
              <a:t>th</a:t>
            </a:r>
            <a:r>
              <a:rPr lang="tr-TR" dirty="0" smtClean="0"/>
              <a:t>is</a:t>
            </a:r>
            <a:r>
              <a:rPr lang="en-US" dirty="0" smtClean="0"/>
              <a:t> sentence</a:t>
            </a:r>
            <a:r>
              <a:rPr lang="tr-TR" dirty="0" smtClean="0"/>
              <a:t>.</a:t>
            </a:r>
            <a:r>
              <a:rPr lang="en-US" dirty="0" smtClean="0"/>
              <a:t> </a:t>
            </a:r>
            <a:r>
              <a:rPr lang="tr-TR" dirty="0"/>
              <a:t>W</a:t>
            </a:r>
            <a:r>
              <a:rPr lang="en-US" dirty="0" smtClean="0"/>
              <a:t>e </a:t>
            </a:r>
            <a:r>
              <a:rPr lang="en-US" dirty="0"/>
              <a:t>can apply the </a:t>
            </a:r>
            <a:r>
              <a:rPr lang="tr-TR" dirty="0" smtClean="0"/>
              <a:t>c</a:t>
            </a:r>
            <a:r>
              <a:rPr lang="en-US" dirty="0" err="1" smtClean="0"/>
              <a:t>onstitu</a:t>
            </a:r>
            <a:r>
              <a:rPr lang="tr-TR" dirty="0" err="1" smtClean="0"/>
              <a:t>ent</a:t>
            </a:r>
            <a:r>
              <a:rPr lang="en-US" dirty="0" smtClean="0"/>
              <a:t> </a:t>
            </a:r>
            <a:r>
              <a:rPr lang="en-US" dirty="0"/>
              <a:t>tests to verify this </a:t>
            </a:r>
            <a:r>
              <a:rPr lang="en-US" dirty="0" smtClean="0"/>
              <a:t>claim</a:t>
            </a:r>
            <a:r>
              <a:rPr lang="tr-TR" dirty="0" smtClean="0"/>
              <a:t>.</a:t>
            </a:r>
            <a:r>
              <a:rPr lang="en-US" dirty="0" smtClean="0"/>
              <a:t> </a:t>
            </a:r>
            <a:r>
              <a:rPr lang="tr-TR" dirty="0"/>
              <a:t>F</a:t>
            </a:r>
            <a:r>
              <a:rPr lang="en-US" dirty="0" smtClean="0"/>
              <a:t>or example</a:t>
            </a:r>
            <a:r>
              <a:rPr lang="tr-TR" dirty="0" smtClean="0"/>
              <a:t>,</a:t>
            </a:r>
            <a:r>
              <a:rPr lang="en-US" dirty="0" smtClean="0"/>
              <a:t> al</a:t>
            </a:r>
            <a:r>
              <a:rPr lang="tr-TR" dirty="0" err="1" smtClean="0"/>
              <a:t>though</a:t>
            </a:r>
            <a:r>
              <a:rPr lang="en-US" dirty="0" smtClean="0"/>
              <a:t> </a:t>
            </a:r>
            <a:r>
              <a:rPr lang="en-US" dirty="0"/>
              <a:t>John and </a:t>
            </a:r>
            <a:r>
              <a:rPr lang="tr-TR" dirty="0" smtClean="0"/>
              <a:t>Bill</a:t>
            </a:r>
            <a:r>
              <a:rPr lang="en-US" dirty="0" smtClean="0"/>
              <a:t> </a:t>
            </a:r>
            <a:r>
              <a:rPr lang="en-US" dirty="0"/>
              <a:t>can be replaced with they </a:t>
            </a:r>
            <a:r>
              <a:rPr lang="en-US" dirty="0" smtClean="0"/>
              <a:t>in</a:t>
            </a:r>
            <a:r>
              <a:rPr lang="tr-TR" dirty="0" smtClean="0"/>
              <a:t> (10),</a:t>
            </a:r>
            <a:r>
              <a:rPr lang="en-US" dirty="0" smtClean="0"/>
              <a:t> </a:t>
            </a:r>
            <a:r>
              <a:rPr lang="en-US" dirty="0"/>
              <a:t>this </a:t>
            </a:r>
            <a:r>
              <a:rPr lang="en-US" dirty="0" smtClean="0"/>
              <a:t>is</a:t>
            </a:r>
            <a:r>
              <a:rPr lang="tr-TR" dirty="0" err="1" smtClean="0"/>
              <a:t>n’t</a:t>
            </a:r>
            <a:r>
              <a:rPr lang="en-US" dirty="0" smtClean="0"/>
              <a:t> </a:t>
            </a:r>
            <a:r>
              <a:rPr lang="en-US" dirty="0"/>
              <a:t>impossible in sentence </a:t>
            </a:r>
            <a:r>
              <a:rPr lang="tr-TR" dirty="0" smtClean="0"/>
              <a:t>(</a:t>
            </a:r>
            <a:r>
              <a:rPr lang="en-US" dirty="0" smtClean="0"/>
              <a:t>11</a:t>
            </a:r>
            <a:r>
              <a:rPr lang="tr-TR" dirty="0" smtClean="0"/>
              <a:t>).</a:t>
            </a:r>
            <a:r>
              <a:rPr lang="en-US" dirty="0" smtClean="0"/>
              <a:t> </a:t>
            </a:r>
            <a:r>
              <a:rPr lang="tr-TR" dirty="0" err="1" smtClean="0"/>
              <a:t>Thus</a:t>
            </a:r>
            <a:r>
              <a:rPr lang="tr-TR" dirty="0" smtClean="0"/>
              <a:t>,</a:t>
            </a:r>
            <a:r>
              <a:rPr lang="en-US" dirty="0" smtClean="0"/>
              <a:t> </a:t>
            </a:r>
            <a:r>
              <a:rPr lang="en-US" dirty="0"/>
              <a:t>we can properly say that a string of words is a constituent only with respect to a particular </a:t>
            </a:r>
            <a:r>
              <a:rPr lang="en-US" dirty="0" smtClean="0"/>
              <a:t>sentence</a:t>
            </a:r>
            <a:r>
              <a:rPr lang="tr-TR" dirty="0" smtClean="0"/>
              <a:t>.</a:t>
            </a:r>
            <a:endParaRPr lang="en-US" dirty="0"/>
          </a:p>
        </p:txBody>
      </p:sp>
    </p:spTree>
    <p:extLst>
      <p:ext uri="{BB962C8B-B14F-4D97-AF65-F5344CB8AC3E}">
        <p14:creationId xmlns:p14="http://schemas.microsoft.com/office/powerpoint/2010/main" val="22756242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84976" cy="6336704"/>
          </a:xfrm>
        </p:spPr>
        <p:txBody>
          <a:bodyPr>
            <a:normAutofit lnSpcReduction="10000"/>
          </a:bodyPr>
          <a:lstStyle/>
          <a:p>
            <a:pPr marL="0" indent="0">
              <a:buNone/>
            </a:pPr>
            <a:r>
              <a:rPr lang="tr-TR" dirty="0" err="1" smtClean="0"/>
              <a:t>The</a:t>
            </a:r>
            <a:r>
              <a:rPr lang="en-US" dirty="0" smtClean="0"/>
              <a:t> </a:t>
            </a:r>
            <a:r>
              <a:rPr lang="tr-TR" dirty="0" err="1" smtClean="0"/>
              <a:t>second</a:t>
            </a:r>
            <a:r>
              <a:rPr lang="tr-TR" dirty="0" smtClean="0"/>
              <a:t> </a:t>
            </a:r>
            <a:r>
              <a:rPr lang="en-US" dirty="0" smtClean="0"/>
              <a:t>thin</a:t>
            </a:r>
            <a:r>
              <a:rPr lang="tr-TR" dirty="0" smtClean="0"/>
              <a:t>g</a:t>
            </a:r>
            <a:r>
              <a:rPr lang="en-US" dirty="0" smtClean="0"/>
              <a:t> </a:t>
            </a:r>
            <a:r>
              <a:rPr lang="en-US" dirty="0"/>
              <a:t>that must be kept in mind is that </a:t>
            </a:r>
            <a:r>
              <a:rPr lang="tr-TR" dirty="0" err="1" smtClean="0"/>
              <a:t>constituent</a:t>
            </a:r>
            <a:r>
              <a:rPr lang="en-US" dirty="0" smtClean="0"/>
              <a:t> </a:t>
            </a:r>
            <a:r>
              <a:rPr lang="en-US" dirty="0"/>
              <a:t>structure is hierarchical </a:t>
            </a:r>
            <a:r>
              <a:rPr lang="tr-TR" dirty="0" smtClean="0"/>
              <a:t>- </a:t>
            </a:r>
            <a:r>
              <a:rPr lang="en-US" dirty="0" smtClean="0"/>
              <a:t>that is</a:t>
            </a:r>
            <a:r>
              <a:rPr lang="tr-TR" dirty="0" smtClean="0"/>
              <a:t>,</a:t>
            </a:r>
            <a:r>
              <a:rPr lang="en-US" dirty="0" smtClean="0"/>
              <a:t> </a:t>
            </a:r>
            <a:r>
              <a:rPr lang="en-US" dirty="0"/>
              <a:t>one constituent </a:t>
            </a:r>
            <a:r>
              <a:rPr lang="en-US" dirty="0" smtClean="0"/>
              <a:t>may</a:t>
            </a:r>
            <a:r>
              <a:rPr lang="tr-TR" dirty="0" smtClean="0"/>
              <a:t> </a:t>
            </a:r>
            <a:r>
              <a:rPr lang="en-US" dirty="0" smtClean="0"/>
              <a:t>be </a:t>
            </a:r>
            <a:r>
              <a:rPr lang="en-US" dirty="0"/>
              <a:t>part of </a:t>
            </a:r>
            <a:r>
              <a:rPr lang="en-US" dirty="0" smtClean="0"/>
              <a:t>another</a:t>
            </a:r>
            <a:r>
              <a:rPr lang="tr-TR" dirty="0" smtClean="0"/>
              <a:t>.</a:t>
            </a:r>
            <a:r>
              <a:rPr lang="en-US" dirty="0" smtClean="0"/>
              <a:t> </a:t>
            </a:r>
            <a:r>
              <a:rPr lang="tr-TR" dirty="0"/>
              <a:t>W</a:t>
            </a:r>
            <a:r>
              <a:rPr lang="en-US" dirty="0" smtClean="0"/>
              <a:t>hat </a:t>
            </a:r>
            <a:r>
              <a:rPr lang="en-US" dirty="0"/>
              <a:t>this </a:t>
            </a:r>
            <a:r>
              <a:rPr lang="en-US" dirty="0" smtClean="0"/>
              <a:t>means</a:t>
            </a:r>
            <a:r>
              <a:rPr lang="tr-TR" dirty="0" smtClean="0"/>
              <a:t>,</a:t>
            </a:r>
            <a:r>
              <a:rPr lang="en-US" dirty="0" smtClean="0"/>
              <a:t> </a:t>
            </a:r>
            <a:r>
              <a:rPr lang="en-US" dirty="0"/>
              <a:t>in </a:t>
            </a:r>
            <a:r>
              <a:rPr lang="en-US" dirty="0" smtClean="0"/>
              <a:t>turn</a:t>
            </a:r>
            <a:r>
              <a:rPr lang="tr-TR" dirty="0" smtClean="0"/>
              <a:t>,</a:t>
            </a:r>
            <a:r>
              <a:rPr lang="en-US" dirty="0" smtClean="0"/>
              <a:t> </a:t>
            </a:r>
            <a:r>
              <a:rPr lang="en-US" dirty="0"/>
              <a:t>is that sentences are composed of </a:t>
            </a:r>
            <a:r>
              <a:rPr lang="tr-TR" dirty="0" smtClean="0"/>
              <a:t>p</a:t>
            </a:r>
            <a:r>
              <a:rPr lang="en-US" dirty="0" smtClean="0"/>
              <a:t>arts </a:t>
            </a:r>
            <a:r>
              <a:rPr lang="en-US" dirty="0"/>
              <a:t>which has been grouped together before they are grouped into the </a:t>
            </a:r>
            <a:r>
              <a:rPr lang="en-US" dirty="0" smtClean="0"/>
              <a:t>sentence</a:t>
            </a:r>
            <a:r>
              <a:rPr lang="tr-TR" dirty="0" smtClean="0"/>
              <a:t>.</a:t>
            </a:r>
            <a:r>
              <a:rPr lang="en-US" dirty="0" smtClean="0"/>
              <a:t> </a:t>
            </a:r>
            <a:r>
              <a:rPr lang="tr-TR" dirty="0"/>
              <a:t>C</a:t>
            </a:r>
            <a:r>
              <a:rPr lang="en-US" dirty="0" err="1" smtClean="0"/>
              <a:t>onsider</a:t>
            </a:r>
            <a:r>
              <a:rPr lang="en-US" dirty="0" smtClean="0"/>
              <a:t> </a:t>
            </a:r>
            <a:r>
              <a:rPr lang="en-US" dirty="0"/>
              <a:t>sentence </a:t>
            </a:r>
            <a:r>
              <a:rPr lang="tr-TR" dirty="0" smtClean="0"/>
              <a:t>(4)</a:t>
            </a:r>
            <a:r>
              <a:rPr lang="en-US" dirty="0" smtClean="0"/>
              <a:t> again</a:t>
            </a:r>
            <a:r>
              <a:rPr lang="tr-TR" dirty="0" smtClean="0"/>
              <a:t>.</a:t>
            </a:r>
          </a:p>
          <a:p>
            <a:pPr marL="365760" lvl="1" indent="0">
              <a:buNone/>
            </a:pPr>
            <a:r>
              <a:rPr lang="tr-TR" dirty="0" smtClean="0"/>
              <a:t>(4)</a:t>
            </a:r>
            <a:r>
              <a:rPr lang="en-US" dirty="0" smtClean="0"/>
              <a:t> ma</a:t>
            </a:r>
            <a:r>
              <a:rPr lang="tr-TR" dirty="0" err="1" smtClean="0"/>
              <a:t>ny</a:t>
            </a:r>
            <a:r>
              <a:rPr lang="en-US" dirty="0" smtClean="0"/>
              <a:t> executive</a:t>
            </a:r>
            <a:r>
              <a:rPr lang="tr-TR" dirty="0" smtClean="0"/>
              <a:t>s</a:t>
            </a:r>
            <a:r>
              <a:rPr lang="en-US" dirty="0" smtClean="0"/>
              <a:t> </a:t>
            </a:r>
            <a:r>
              <a:rPr lang="en-US" dirty="0"/>
              <a:t>eat at really fancy </a:t>
            </a:r>
            <a:r>
              <a:rPr lang="en-US" dirty="0" smtClean="0"/>
              <a:t>restaurants</a:t>
            </a:r>
            <a:r>
              <a:rPr lang="tr-TR" dirty="0" smtClean="0"/>
              <a:t>.</a:t>
            </a:r>
          </a:p>
          <a:p>
            <a:pPr marL="0" indent="0">
              <a:buNone/>
            </a:pPr>
            <a:endParaRPr lang="tr-TR" dirty="0"/>
          </a:p>
          <a:p>
            <a:pPr marL="0" indent="0">
              <a:buNone/>
            </a:pPr>
            <a:r>
              <a:rPr lang="tr-TR" dirty="0" err="1" smtClean="0"/>
              <a:t>Among</a:t>
            </a:r>
            <a:r>
              <a:rPr lang="tr-TR" dirty="0" smtClean="0"/>
              <a:t> </a:t>
            </a:r>
            <a:r>
              <a:rPr lang="tr-TR" dirty="0" err="1" smtClean="0"/>
              <a:t>the</a:t>
            </a:r>
            <a:r>
              <a:rPr lang="en-US" dirty="0" smtClean="0"/>
              <a:t> </a:t>
            </a:r>
            <a:r>
              <a:rPr lang="tr-TR" dirty="0" err="1" smtClean="0"/>
              <a:t>constituents</a:t>
            </a:r>
            <a:r>
              <a:rPr lang="en-US" dirty="0" smtClean="0"/>
              <a:t> </a:t>
            </a:r>
            <a:r>
              <a:rPr lang="en-US" dirty="0"/>
              <a:t>in this sentence is the sequence really </a:t>
            </a:r>
            <a:r>
              <a:rPr lang="en-US" dirty="0" smtClean="0"/>
              <a:t>fancy</a:t>
            </a:r>
            <a:r>
              <a:rPr lang="tr-TR" dirty="0" smtClean="0"/>
              <a:t>.</a:t>
            </a:r>
            <a:r>
              <a:rPr lang="en-US" dirty="0" smtClean="0"/>
              <a:t> </a:t>
            </a:r>
            <a:r>
              <a:rPr lang="tr-TR" dirty="0"/>
              <a:t>T</a:t>
            </a:r>
            <a:r>
              <a:rPr lang="en-US" dirty="0" smtClean="0"/>
              <a:t>o </a:t>
            </a:r>
            <a:r>
              <a:rPr lang="en-US" dirty="0"/>
              <a:t>see </a:t>
            </a:r>
            <a:r>
              <a:rPr lang="en-US" dirty="0" smtClean="0"/>
              <a:t>this</a:t>
            </a:r>
            <a:r>
              <a:rPr lang="tr-TR" dirty="0" smtClean="0"/>
              <a:t>,</a:t>
            </a:r>
            <a:r>
              <a:rPr lang="en-US" dirty="0" smtClean="0"/>
              <a:t> not</a:t>
            </a:r>
            <a:r>
              <a:rPr lang="tr-TR" dirty="0" smtClean="0"/>
              <a:t>e</a:t>
            </a:r>
            <a:r>
              <a:rPr lang="en-US" dirty="0" smtClean="0"/>
              <a:t> </a:t>
            </a:r>
            <a:r>
              <a:rPr lang="en-US" dirty="0"/>
              <a:t>that really fancy can be used by </a:t>
            </a:r>
            <a:r>
              <a:rPr lang="en-US" dirty="0" smtClean="0"/>
              <a:t>itself</a:t>
            </a:r>
            <a:r>
              <a:rPr lang="tr-TR" dirty="0" smtClean="0"/>
              <a:t>:</a:t>
            </a:r>
          </a:p>
          <a:p>
            <a:pPr marL="365760" lvl="1" indent="0">
              <a:buNone/>
            </a:pPr>
            <a:r>
              <a:rPr lang="en-US" dirty="0" smtClean="0"/>
              <a:t> </a:t>
            </a:r>
            <a:r>
              <a:rPr lang="tr-TR" dirty="0" smtClean="0"/>
              <a:t>(</a:t>
            </a:r>
            <a:r>
              <a:rPr lang="en-US" dirty="0" smtClean="0"/>
              <a:t>12</a:t>
            </a:r>
            <a:r>
              <a:rPr lang="tr-TR" dirty="0" smtClean="0"/>
              <a:t>)</a:t>
            </a:r>
            <a:r>
              <a:rPr lang="en-US" dirty="0" smtClean="0"/>
              <a:t> </a:t>
            </a:r>
            <a:r>
              <a:rPr lang="tr-TR" dirty="0"/>
              <a:t>H</a:t>
            </a:r>
            <a:r>
              <a:rPr lang="en-US" dirty="0" smtClean="0"/>
              <a:t>ow </a:t>
            </a:r>
            <a:r>
              <a:rPr lang="en-US" dirty="0"/>
              <a:t>fancy was </a:t>
            </a:r>
            <a:r>
              <a:rPr lang="en-US" dirty="0" smtClean="0"/>
              <a:t>it</a:t>
            </a:r>
            <a:r>
              <a:rPr lang="tr-TR" dirty="0" smtClean="0"/>
              <a:t>? -</a:t>
            </a:r>
            <a:r>
              <a:rPr lang="en-US" dirty="0" smtClean="0"/>
              <a:t> </a:t>
            </a:r>
            <a:r>
              <a:rPr lang="tr-TR" dirty="0"/>
              <a:t>R</a:t>
            </a:r>
            <a:r>
              <a:rPr lang="en-US" dirty="0" err="1" smtClean="0"/>
              <a:t>eally</a:t>
            </a:r>
            <a:r>
              <a:rPr lang="en-US" dirty="0" smtClean="0"/>
              <a:t> fancy</a:t>
            </a:r>
            <a:r>
              <a:rPr lang="tr-TR" dirty="0" smtClean="0"/>
              <a:t>.</a:t>
            </a:r>
          </a:p>
          <a:p>
            <a:pPr marL="0" indent="0">
              <a:buNone/>
            </a:pPr>
            <a:r>
              <a:rPr lang="en-US" dirty="0" smtClean="0"/>
              <a:t>and </a:t>
            </a:r>
            <a:r>
              <a:rPr lang="en-US" dirty="0"/>
              <a:t>that it can be replaced with the single word </a:t>
            </a:r>
            <a:r>
              <a:rPr lang="en-US" dirty="0" smtClean="0"/>
              <a:t>s</a:t>
            </a:r>
            <a:r>
              <a:rPr lang="tr-TR" dirty="0" err="1" smtClean="0"/>
              <a:t>uch</a:t>
            </a:r>
            <a:r>
              <a:rPr lang="tr-TR" dirty="0" smtClean="0"/>
              <a:t>:</a:t>
            </a:r>
          </a:p>
          <a:p>
            <a:pPr marL="365760" lvl="1" indent="0">
              <a:buNone/>
            </a:pPr>
            <a:r>
              <a:rPr lang="tr-TR" dirty="0" smtClean="0"/>
              <a:t>(</a:t>
            </a:r>
            <a:r>
              <a:rPr lang="en-US" dirty="0" smtClean="0"/>
              <a:t> 13</a:t>
            </a:r>
            <a:r>
              <a:rPr lang="tr-TR" dirty="0" smtClean="0"/>
              <a:t>)</a:t>
            </a:r>
            <a:r>
              <a:rPr lang="en-US" dirty="0" smtClean="0"/>
              <a:t> </a:t>
            </a:r>
            <a:r>
              <a:rPr lang="tr-TR" dirty="0"/>
              <a:t>W</a:t>
            </a:r>
            <a:r>
              <a:rPr lang="en-US" dirty="0" smtClean="0"/>
              <a:t>ho </a:t>
            </a:r>
            <a:r>
              <a:rPr lang="en-US" dirty="0"/>
              <a:t>eats at really fancy </a:t>
            </a:r>
            <a:r>
              <a:rPr lang="en-US" dirty="0" smtClean="0"/>
              <a:t>restaurants</a:t>
            </a:r>
            <a:r>
              <a:rPr lang="tr-TR" dirty="0" smtClean="0"/>
              <a:t>?</a:t>
            </a:r>
            <a:endParaRPr lang="tr-TR" dirty="0"/>
          </a:p>
          <a:p>
            <a:pPr marL="365760" lvl="1" indent="0">
              <a:buNone/>
            </a:pPr>
            <a:r>
              <a:rPr lang="tr-TR" dirty="0" err="1" smtClean="0"/>
              <a:t>Mant</a:t>
            </a:r>
            <a:r>
              <a:rPr lang="tr-TR" dirty="0" smtClean="0"/>
              <a:t> </a:t>
            </a:r>
            <a:r>
              <a:rPr lang="en-US" dirty="0" smtClean="0"/>
              <a:t>executives</a:t>
            </a:r>
            <a:r>
              <a:rPr lang="tr-TR" dirty="0" smtClean="0"/>
              <a:t> </a:t>
            </a:r>
            <a:r>
              <a:rPr lang="en-US" dirty="0" smtClean="0"/>
              <a:t>eat </a:t>
            </a:r>
            <a:r>
              <a:rPr lang="en-US" dirty="0"/>
              <a:t>at such </a:t>
            </a:r>
            <a:r>
              <a:rPr lang="en-US" dirty="0" smtClean="0"/>
              <a:t>restaurants</a:t>
            </a:r>
            <a:r>
              <a:rPr lang="tr-TR" dirty="0" smtClean="0"/>
              <a:t>.</a:t>
            </a:r>
            <a:endParaRPr lang="tr-TR" dirty="0"/>
          </a:p>
        </p:txBody>
      </p:sp>
    </p:spTree>
    <p:extLst>
      <p:ext uri="{BB962C8B-B14F-4D97-AF65-F5344CB8AC3E}">
        <p14:creationId xmlns:p14="http://schemas.microsoft.com/office/powerpoint/2010/main" val="28214831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260648"/>
            <a:ext cx="8784976" cy="6336704"/>
          </a:xfrm>
        </p:spPr>
        <p:txBody>
          <a:bodyPr/>
          <a:lstStyle/>
          <a:p>
            <a:pPr marL="0" indent="0">
              <a:buNone/>
            </a:pPr>
            <a:r>
              <a:rPr lang="en-US" dirty="0"/>
              <a:t>But really fancy is also part of a larger </a:t>
            </a:r>
            <a:r>
              <a:rPr lang="en-US" dirty="0" err="1" smtClean="0"/>
              <a:t>constitu</a:t>
            </a:r>
            <a:r>
              <a:rPr lang="tr-TR" dirty="0" err="1" smtClean="0"/>
              <a:t>ent</a:t>
            </a:r>
            <a:r>
              <a:rPr lang="tr-TR" dirty="0" smtClean="0"/>
              <a:t>,</a:t>
            </a:r>
            <a:r>
              <a:rPr lang="en-US" dirty="0" smtClean="0"/>
              <a:t> </a:t>
            </a:r>
            <a:r>
              <a:rPr lang="en-US" dirty="0"/>
              <a:t>namely really fancy </a:t>
            </a:r>
            <a:r>
              <a:rPr lang="en-US" dirty="0" smtClean="0"/>
              <a:t>restaurants</a:t>
            </a:r>
            <a:r>
              <a:rPr lang="tr-TR" dirty="0" smtClean="0"/>
              <a:t>;</a:t>
            </a:r>
            <a:r>
              <a:rPr lang="en-US" dirty="0" smtClean="0"/>
              <a:t> </a:t>
            </a:r>
            <a:r>
              <a:rPr lang="en-US" dirty="0"/>
              <a:t>this in turn is part of a larger </a:t>
            </a:r>
            <a:r>
              <a:rPr lang="en-US" dirty="0" smtClean="0"/>
              <a:t>constituent</a:t>
            </a:r>
            <a:r>
              <a:rPr lang="tr-TR" dirty="0" smtClean="0"/>
              <a:t>,</a:t>
            </a:r>
            <a:r>
              <a:rPr lang="en-US" dirty="0" smtClean="0"/>
              <a:t> </a:t>
            </a:r>
            <a:r>
              <a:rPr lang="en-US" dirty="0"/>
              <a:t>at really fast </a:t>
            </a:r>
            <a:r>
              <a:rPr lang="en-US" dirty="0" smtClean="0"/>
              <a:t>restaurants</a:t>
            </a:r>
            <a:r>
              <a:rPr lang="tr-TR" dirty="0" smtClean="0"/>
              <a:t>,</a:t>
            </a:r>
            <a:r>
              <a:rPr lang="en-US" dirty="0" smtClean="0"/>
              <a:t> </a:t>
            </a:r>
            <a:r>
              <a:rPr lang="en-US" dirty="0"/>
              <a:t>which is itself part of </a:t>
            </a:r>
            <a:r>
              <a:rPr lang="tr-TR" dirty="0" err="1" smtClean="0"/>
              <a:t>the</a:t>
            </a:r>
            <a:r>
              <a:rPr lang="tr-TR" dirty="0" smtClean="0"/>
              <a:t> </a:t>
            </a:r>
            <a:r>
              <a:rPr lang="tr-TR" dirty="0" err="1" smtClean="0"/>
              <a:t>still</a:t>
            </a:r>
            <a:r>
              <a:rPr lang="tr-TR" dirty="0" smtClean="0"/>
              <a:t> </a:t>
            </a:r>
            <a:r>
              <a:rPr lang="en-US" dirty="0" smtClean="0"/>
              <a:t>large</a:t>
            </a:r>
            <a:r>
              <a:rPr lang="tr-TR" dirty="0" smtClean="0"/>
              <a:t>r</a:t>
            </a:r>
            <a:r>
              <a:rPr lang="en-US" dirty="0" smtClean="0"/>
              <a:t> </a:t>
            </a:r>
            <a:r>
              <a:rPr lang="tr-TR" dirty="0" err="1" smtClean="0"/>
              <a:t>constituent</a:t>
            </a:r>
            <a:r>
              <a:rPr lang="tr-TR" dirty="0" smtClean="0"/>
              <a:t> </a:t>
            </a:r>
            <a:r>
              <a:rPr lang="en-US" dirty="0" smtClean="0"/>
              <a:t>eat </a:t>
            </a:r>
            <a:r>
              <a:rPr lang="en-US" dirty="0"/>
              <a:t>at really </a:t>
            </a:r>
            <a:r>
              <a:rPr lang="en-US" dirty="0" smtClean="0"/>
              <a:t>fa</a:t>
            </a:r>
            <a:r>
              <a:rPr lang="tr-TR" dirty="0" err="1" smtClean="0"/>
              <a:t>ncy</a:t>
            </a:r>
            <a:r>
              <a:rPr lang="en-US" dirty="0" smtClean="0"/>
              <a:t> </a:t>
            </a:r>
            <a:r>
              <a:rPr lang="en-US" dirty="0"/>
              <a:t>restaurants and ultimately the largest </a:t>
            </a:r>
            <a:r>
              <a:rPr lang="en-US" dirty="0" err="1" smtClean="0"/>
              <a:t>constituen</a:t>
            </a:r>
            <a:r>
              <a:rPr lang="tr-TR" dirty="0" smtClean="0"/>
              <a:t>t</a:t>
            </a:r>
            <a:r>
              <a:rPr lang="en-US" dirty="0" smtClean="0"/>
              <a:t> </a:t>
            </a:r>
            <a:r>
              <a:rPr lang="en-US" dirty="0"/>
              <a:t>in the </a:t>
            </a:r>
            <a:r>
              <a:rPr lang="en-US" dirty="0" smtClean="0"/>
              <a:t>sentence</a:t>
            </a:r>
            <a:r>
              <a:rPr lang="tr-TR" dirty="0" smtClean="0"/>
              <a:t>,</a:t>
            </a:r>
            <a:r>
              <a:rPr lang="en-US" dirty="0" smtClean="0"/>
              <a:t> </a:t>
            </a:r>
            <a:r>
              <a:rPr lang="en-US" dirty="0"/>
              <a:t>namely the sentence </a:t>
            </a:r>
            <a:r>
              <a:rPr lang="en-US" dirty="0" smtClean="0"/>
              <a:t>itself</a:t>
            </a:r>
            <a:r>
              <a:rPr lang="tr-TR" dirty="0" smtClean="0"/>
              <a:t>.</a:t>
            </a:r>
            <a:r>
              <a:rPr lang="en-US" dirty="0" smtClean="0"/>
              <a:t> </a:t>
            </a:r>
            <a:r>
              <a:rPr lang="tr-TR" dirty="0"/>
              <a:t>I</a:t>
            </a:r>
            <a:r>
              <a:rPr lang="en-US" dirty="0" smtClean="0"/>
              <a:t>f </a:t>
            </a:r>
            <a:r>
              <a:rPr lang="tr-TR" dirty="0" err="1" smtClean="0"/>
              <a:t>we</a:t>
            </a:r>
            <a:r>
              <a:rPr lang="en-US" dirty="0" smtClean="0"/>
              <a:t> </a:t>
            </a:r>
            <a:r>
              <a:rPr lang="en-US" dirty="0"/>
              <a:t>underline each of the </a:t>
            </a:r>
            <a:r>
              <a:rPr lang="tr-TR" dirty="0" err="1" smtClean="0"/>
              <a:t>constituents</a:t>
            </a:r>
            <a:r>
              <a:rPr lang="en-US" dirty="0" smtClean="0"/>
              <a:t> </a:t>
            </a:r>
            <a:r>
              <a:rPr lang="en-US" dirty="0"/>
              <a:t>in </a:t>
            </a:r>
            <a:r>
              <a:rPr lang="tr-TR" dirty="0" smtClean="0"/>
              <a:t>(4),</a:t>
            </a:r>
            <a:r>
              <a:rPr lang="en-US" dirty="0" smtClean="0"/>
              <a:t> </a:t>
            </a:r>
            <a:r>
              <a:rPr lang="en-US" dirty="0"/>
              <a:t>the hierarchical nature of its </a:t>
            </a:r>
            <a:r>
              <a:rPr lang="en-US" dirty="0" smtClean="0"/>
              <a:t>c</a:t>
            </a:r>
            <a:r>
              <a:rPr lang="tr-TR" dirty="0" err="1" smtClean="0"/>
              <a:t>onstituent</a:t>
            </a:r>
            <a:r>
              <a:rPr lang="en-US" dirty="0" smtClean="0"/>
              <a:t> </a:t>
            </a:r>
            <a:r>
              <a:rPr lang="en-US" dirty="0"/>
              <a:t>structure is easier to </a:t>
            </a:r>
            <a:r>
              <a:rPr lang="tr-TR" dirty="0" err="1" smtClean="0"/>
              <a:t>see</a:t>
            </a:r>
            <a:r>
              <a:rPr lang="tr-TR" dirty="0" smtClean="0"/>
              <a:t>:</a:t>
            </a:r>
          </a:p>
          <a:p>
            <a:pPr marL="0" indent="0">
              <a:buNone/>
            </a:pPr>
            <a:endParaRPr lang="tr-TR" dirty="0" smtClean="0"/>
          </a:p>
        </p:txBody>
      </p:sp>
      <p:sp>
        <p:nvSpPr>
          <p:cNvPr id="3" name="İçerik Yer Tutucusu 2"/>
          <p:cNvSpPr txBox="1">
            <a:spLocks/>
          </p:cNvSpPr>
          <p:nvPr/>
        </p:nvSpPr>
        <p:spPr>
          <a:xfrm>
            <a:off x="194792" y="3889412"/>
            <a:ext cx="8769696" cy="2563924"/>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tr-TR" dirty="0" smtClean="0">
                <a:solidFill>
                  <a:schemeClr val="accent3">
                    <a:lumMod val="60000"/>
                    <a:lumOff val="40000"/>
                  </a:schemeClr>
                </a:solidFill>
                <a:latin typeface="+mj-lt"/>
              </a:rPr>
              <a:t>(</a:t>
            </a:r>
            <a:r>
              <a:rPr lang="en-US" dirty="0" smtClean="0">
                <a:solidFill>
                  <a:schemeClr val="accent3">
                    <a:lumMod val="60000"/>
                    <a:lumOff val="40000"/>
                  </a:schemeClr>
                </a:solidFill>
                <a:latin typeface="+mj-lt"/>
              </a:rPr>
              <a:t>1</a:t>
            </a:r>
            <a:r>
              <a:rPr lang="tr-TR" dirty="0" smtClean="0">
                <a:solidFill>
                  <a:schemeClr val="accent3">
                    <a:lumMod val="60000"/>
                    <a:lumOff val="40000"/>
                  </a:schemeClr>
                </a:solidFill>
                <a:latin typeface="+mj-lt"/>
              </a:rPr>
              <a:t>4</a:t>
            </a:r>
            <a:r>
              <a:rPr lang="en-US" dirty="0" smtClean="0">
                <a:solidFill>
                  <a:schemeClr val="accent3">
                    <a:lumMod val="60000"/>
                    <a:lumOff val="40000"/>
                  </a:schemeClr>
                </a:solidFill>
                <a:latin typeface="+mj-lt"/>
              </a:rPr>
              <a:t>) </a:t>
            </a:r>
            <a:r>
              <a:rPr lang="en-US" dirty="0" smtClean="0">
                <a:latin typeface="+mj-lt"/>
              </a:rPr>
              <a:t>Many   executives   eat   at   really   fancy   restaurants.</a:t>
            </a:r>
          </a:p>
        </p:txBody>
      </p:sp>
      <p:cxnSp>
        <p:nvCxnSpPr>
          <p:cNvPr id="8" name="Düz Bağlayıcı 7"/>
          <p:cNvCxnSpPr/>
          <p:nvPr/>
        </p:nvCxnSpPr>
        <p:spPr>
          <a:xfrm>
            <a:off x="853950" y="4636092"/>
            <a:ext cx="2411526" cy="19224"/>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9" name="Düz Bağlayıcı 8"/>
          <p:cNvCxnSpPr/>
          <p:nvPr/>
        </p:nvCxnSpPr>
        <p:spPr>
          <a:xfrm>
            <a:off x="4741640" y="4655316"/>
            <a:ext cx="1606499" cy="22002"/>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3" name="Düz Bağlayıcı 12"/>
          <p:cNvCxnSpPr/>
          <p:nvPr/>
        </p:nvCxnSpPr>
        <p:spPr>
          <a:xfrm flipV="1">
            <a:off x="4741640" y="4993692"/>
            <a:ext cx="3456384" cy="19484"/>
          </a:xfrm>
          <a:prstGeom prst="line">
            <a:avLst/>
          </a:prstGeom>
          <a:ln>
            <a:solidFill>
              <a:srgbClr val="FFFF00"/>
            </a:solidFill>
          </a:ln>
        </p:spPr>
        <p:style>
          <a:lnRef idx="1">
            <a:schemeClr val="dk1"/>
          </a:lnRef>
          <a:fillRef idx="0">
            <a:schemeClr val="dk1"/>
          </a:fillRef>
          <a:effectRef idx="0">
            <a:schemeClr val="dk1"/>
          </a:effectRef>
          <a:fontRef idx="minor">
            <a:schemeClr val="tx1"/>
          </a:fontRef>
        </p:style>
      </p:cxnSp>
      <p:cxnSp>
        <p:nvCxnSpPr>
          <p:cNvPr id="17" name="Düz Bağlayıcı 16"/>
          <p:cNvCxnSpPr/>
          <p:nvPr/>
        </p:nvCxnSpPr>
        <p:spPr>
          <a:xfrm>
            <a:off x="4144768" y="5329550"/>
            <a:ext cx="4053256" cy="22"/>
          </a:xfrm>
          <a:prstGeom prst="line">
            <a:avLst/>
          </a:prstGeom>
          <a:ln>
            <a:solidFill>
              <a:schemeClr val="accent3">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24" name="Düz Bağlayıcı 23"/>
          <p:cNvCxnSpPr/>
          <p:nvPr/>
        </p:nvCxnSpPr>
        <p:spPr>
          <a:xfrm flipV="1">
            <a:off x="3424688" y="5587604"/>
            <a:ext cx="4845344" cy="1636"/>
          </a:xfrm>
          <a:prstGeom prst="line">
            <a:avLst/>
          </a:prstGeom>
          <a:ln>
            <a:solidFill>
              <a:srgbClr val="FF00FF"/>
            </a:solidFill>
          </a:ln>
        </p:spPr>
        <p:style>
          <a:lnRef idx="1">
            <a:schemeClr val="dk1"/>
          </a:lnRef>
          <a:fillRef idx="0">
            <a:schemeClr val="dk1"/>
          </a:fillRef>
          <a:effectRef idx="0">
            <a:schemeClr val="dk1"/>
          </a:effectRef>
          <a:fontRef idx="minor">
            <a:schemeClr val="tx1"/>
          </a:fontRef>
        </p:style>
      </p:cxnSp>
      <p:cxnSp>
        <p:nvCxnSpPr>
          <p:cNvPr id="25" name="Düz Bağlayıcı 24"/>
          <p:cNvCxnSpPr/>
          <p:nvPr/>
        </p:nvCxnSpPr>
        <p:spPr>
          <a:xfrm>
            <a:off x="853950" y="4365104"/>
            <a:ext cx="720080"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26" name="Düz Bağlayıcı 25"/>
          <p:cNvCxnSpPr/>
          <p:nvPr/>
        </p:nvCxnSpPr>
        <p:spPr>
          <a:xfrm>
            <a:off x="1717304" y="4365104"/>
            <a:ext cx="1548172"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27" name="Düz Bağlayıcı 26"/>
          <p:cNvCxnSpPr/>
          <p:nvPr/>
        </p:nvCxnSpPr>
        <p:spPr>
          <a:xfrm flipV="1">
            <a:off x="3424688" y="4360144"/>
            <a:ext cx="452856" cy="496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28" name="Düz Bağlayıcı 27"/>
          <p:cNvCxnSpPr/>
          <p:nvPr/>
        </p:nvCxnSpPr>
        <p:spPr>
          <a:xfrm flipV="1">
            <a:off x="4037781" y="4364784"/>
            <a:ext cx="452856" cy="496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29" name="Düz Bağlayıcı 28"/>
          <p:cNvCxnSpPr/>
          <p:nvPr/>
        </p:nvCxnSpPr>
        <p:spPr>
          <a:xfrm>
            <a:off x="4727648" y="4360144"/>
            <a:ext cx="720080"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30" name="Düz Bağlayıcı 29"/>
          <p:cNvCxnSpPr/>
          <p:nvPr/>
        </p:nvCxnSpPr>
        <p:spPr>
          <a:xfrm>
            <a:off x="5628059" y="4389974"/>
            <a:ext cx="720080"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31" name="Düz Bağlayıcı 30"/>
          <p:cNvCxnSpPr/>
          <p:nvPr/>
        </p:nvCxnSpPr>
        <p:spPr>
          <a:xfrm>
            <a:off x="6549030" y="4389974"/>
            <a:ext cx="1648994" cy="0"/>
          </a:xfrm>
          <a:prstGeom prst="line">
            <a:avLst/>
          </a:prstGeom>
          <a:ln>
            <a:solidFill>
              <a:srgbClr val="00FF00"/>
            </a:solidFill>
          </a:ln>
        </p:spPr>
        <p:style>
          <a:lnRef idx="1">
            <a:schemeClr val="dk1"/>
          </a:lnRef>
          <a:fillRef idx="0">
            <a:schemeClr val="dk1"/>
          </a:fillRef>
          <a:effectRef idx="0">
            <a:schemeClr val="dk1"/>
          </a:effectRef>
          <a:fontRef idx="minor">
            <a:schemeClr val="tx1"/>
          </a:fontRef>
        </p:style>
      </p:cxnSp>
      <p:cxnSp>
        <p:nvCxnSpPr>
          <p:cNvPr id="38" name="Düz Bağlayıcı 37"/>
          <p:cNvCxnSpPr/>
          <p:nvPr/>
        </p:nvCxnSpPr>
        <p:spPr>
          <a:xfrm>
            <a:off x="853950" y="5847272"/>
            <a:ext cx="7416082" cy="5672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715657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260648"/>
            <a:ext cx="8784976" cy="6597352"/>
          </a:xfrm>
        </p:spPr>
        <p:txBody>
          <a:bodyPr>
            <a:normAutofit/>
          </a:bodyPr>
          <a:lstStyle/>
          <a:p>
            <a:r>
              <a:rPr lang="en-US" dirty="0"/>
              <a:t>Underlining </a:t>
            </a:r>
            <a:r>
              <a:rPr lang="en-US" dirty="0" smtClean="0"/>
              <a:t>is</a:t>
            </a:r>
            <a:r>
              <a:rPr lang="tr-TR" dirty="0" smtClean="0"/>
              <a:t>,</a:t>
            </a:r>
            <a:r>
              <a:rPr lang="en-US" dirty="0" smtClean="0"/>
              <a:t> </a:t>
            </a:r>
            <a:r>
              <a:rPr lang="tr-TR" dirty="0"/>
              <a:t>a</a:t>
            </a:r>
            <a:r>
              <a:rPr lang="en-US" dirty="0" smtClean="0"/>
              <a:t>s </a:t>
            </a:r>
            <a:r>
              <a:rPr lang="en-US" dirty="0"/>
              <a:t>in </a:t>
            </a:r>
            <a:r>
              <a:rPr lang="tr-TR" dirty="0" smtClean="0"/>
              <a:t>(</a:t>
            </a:r>
            <a:r>
              <a:rPr lang="en-US" dirty="0" smtClean="0"/>
              <a:t>14</a:t>
            </a:r>
            <a:r>
              <a:rPr lang="tr-TR" dirty="0" smtClean="0"/>
              <a:t>),</a:t>
            </a:r>
            <a:r>
              <a:rPr lang="en-US" dirty="0" smtClean="0"/>
              <a:t> </a:t>
            </a:r>
            <a:r>
              <a:rPr lang="en-US" dirty="0"/>
              <a:t>on </a:t>
            </a:r>
            <a:r>
              <a:rPr lang="tr-TR" dirty="0" err="1" smtClean="0"/>
              <a:t>way</a:t>
            </a:r>
            <a:r>
              <a:rPr lang="tr-TR" dirty="0" smtClean="0"/>
              <a:t> of</a:t>
            </a:r>
            <a:r>
              <a:rPr lang="en-US" dirty="0" smtClean="0"/>
              <a:t> </a:t>
            </a:r>
            <a:r>
              <a:rPr lang="en-US" dirty="0"/>
              <a:t>presenting the hierarchical nature of constituent </a:t>
            </a:r>
            <a:r>
              <a:rPr lang="en-US" dirty="0" smtClean="0"/>
              <a:t>structure</a:t>
            </a:r>
            <a:r>
              <a:rPr lang="tr-TR" dirty="0" smtClean="0"/>
              <a:t>.</a:t>
            </a:r>
            <a:r>
              <a:rPr lang="en-US" dirty="0" smtClean="0"/>
              <a:t> </a:t>
            </a:r>
            <a:r>
              <a:rPr lang="tr-TR" dirty="0" err="1" smtClean="0"/>
              <a:t>Another</a:t>
            </a:r>
            <a:r>
              <a:rPr lang="en-US" dirty="0" smtClean="0"/>
              <a:t> </a:t>
            </a:r>
            <a:r>
              <a:rPr lang="en-US" dirty="0"/>
              <a:t>way is </a:t>
            </a:r>
            <a:r>
              <a:rPr lang="tr-TR" dirty="0" err="1" smtClean="0"/>
              <a:t>with</a:t>
            </a:r>
            <a:r>
              <a:rPr lang="en-US" dirty="0" smtClean="0"/>
              <a:t> </a:t>
            </a:r>
            <a:r>
              <a:rPr lang="en-US" dirty="0"/>
              <a:t>tree </a:t>
            </a:r>
            <a:r>
              <a:rPr lang="en-US" dirty="0" smtClean="0"/>
              <a:t>diagrams</a:t>
            </a:r>
            <a:r>
              <a:rPr lang="tr-TR" dirty="0" smtClean="0"/>
              <a:t>:</a:t>
            </a:r>
            <a:r>
              <a:rPr lang="en-US" dirty="0" smtClean="0"/>
              <a:t> </a:t>
            </a:r>
            <a:r>
              <a:rPr lang="en-US" dirty="0"/>
              <a:t>branching structures in which each </a:t>
            </a:r>
            <a:r>
              <a:rPr lang="tr-TR" dirty="0" err="1" smtClean="0"/>
              <a:t>constituent</a:t>
            </a:r>
            <a:r>
              <a:rPr lang="en-US" dirty="0" smtClean="0"/>
              <a:t> f</a:t>
            </a:r>
            <a:r>
              <a:rPr lang="tr-TR" dirty="0" err="1" smtClean="0"/>
              <a:t>or</a:t>
            </a:r>
            <a:r>
              <a:rPr lang="en-US" dirty="0" smtClean="0"/>
              <a:t>m</a:t>
            </a:r>
            <a:r>
              <a:rPr lang="tr-TR" dirty="0" smtClean="0"/>
              <a:t>s</a:t>
            </a:r>
            <a:r>
              <a:rPr lang="en-US" dirty="0" smtClean="0"/>
              <a:t> </a:t>
            </a:r>
            <a:r>
              <a:rPr lang="en-US" dirty="0"/>
              <a:t>a </a:t>
            </a:r>
            <a:r>
              <a:rPr lang="tr-TR" dirty="0" smtClean="0"/>
              <a:t>‘‘</a:t>
            </a:r>
            <a:r>
              <a:rPr lang="en-US" dirty="0" smtClean="0"/>
              <a:t>branch</a:t>
            </a:r>
            <a:r>
              <a:rPr lang="tr-TR" dirty="0" smtClean="0"/>
              <a:t>.’’</a:t>
            </a:r>
            <a:r>
              <a:rPr lang="en-US" dirty="0" smtClean="0"/>
              <a:t> </a:t>
            </a:r>
            <a:r>
              <a:rPr lang="tr-TR" dirty="0"/>
              <a:t>F</a:t>
            </a:r>
            <a:r>
              <a:rPr lang="en-US" dirty="0" smtClean="0"/>
              <a:t>or example</a:t>
            </a:r>
            <a:r>
              <a:rPr lang="tr-TR" dirty="0" smtClean="0"/>
              <a:t>,</a:t>
            </a:r>
            <a:r>
              <a:rPr lang="en-US" dirty="0" smtClean="0"/>
              <a:t> </a:t>
            </a:r>
            <a:r>
              <a:rPr lang="en-US" dirty="0"/>
              <a:t>the tree diagram for sentence </a:t>
            </a:r>
            <a:r>
              <a:rPr lang="tr-TR" dirty="0" smtClean="0"/>
              <a:t>(4)</a:t>
            </a:r>
            <a:r>
              <a:rPr lang="en-US" dirty="0" smtClean="0"/>
              <a:t> is</a:t>
            </a:r>
            <a:r>
              <a:rPr lang="tr-TR" dirty="0" smtClean="0"/>
              <a:t> i</a:t>
            </a:r>
            <a:r>
              <a:rPr lang="en-US" dirty="0" smtClean="0"/>
              <a:t>n</a:t>
            </a:r>
            <a:r>
              <a:rPr lang="tr-TR" dirty="0" smtClean="0"/>
              <a:t> (</a:t>
            </a:r>
            <a:r>
              <a:rPr lang="en-US" dirty="0" smtClean="0"/>
              <a:t>15</a:t>
            </a:r>
            <a:r>
              <a:rPr lang="tr-TR" dirty="0" smtClean="0"/>
              <a:t>):</a:t>
            </a:r>
          </a:p>
          <a:p>
            <a:pPr marL="0" indent="0">
              <a:buNone/>
            </a:pPr>
            <a:r>
              <a:rPr lang="tr-TR" dirty="0"/>
              <a:t> </a:t>
            </a:r>
            <a:r>
              <a:rPr lang="tr-TR" dirty="0" smtClean="0"/>
              <a:t>                                           S</a:t>
            </a:r>
            <a:endParaRPr lang="en-US" dirty="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    </a:t>
            </a:r>
            <a:r>
              <a:rPr lang="tr-TR" dirty="0" err="1" smtClean="0"/>
              <a:t>Many</a:t>
            </a:r>
            <a:r>
              <a:rPr lang="tr-TR" dirty="0" smtClean="0"/>
              <a:t>     </a:t>
            </a:r>
            <a:r>
              <a:rPr lang="tr-TR" dirty="0" err="1" smtClean="0"/>
              <a:t>executives</a:t>
            </a:r>
            <a:r>
              <a:rPr lang="tr-TR" dirty="0" smtClean="0"/>
              <a:t>    </a:t>
            </a:r>
            <a:r>
              <a:rPr lang="tr-TR" dirty="0" err="1" smtClean="0"/>
              <a:t>eat</a:t>
            </a:r>
            <a:r>
              <a:rPr lang="tr-TR" dirty="0" smtClean="0"/>
              <a:t>   at      </a:t>
            </a:r>
            <a:r>
              <a:rPr lang="tr-TR" dirty="0" err="1" smtClean="0"/>
              <a:t>really</a:t>
            </a:r>
            <a:r>
              <a:rPr lang="tr-TR" dirty="0" smtClean="0"/>
              <a:t>   </a:t>
            </a:r>
            <a:r>
              <a:rPr lang="tr-TR" dirty="0" err="1" smtClean="0"/>
              <a:t>fancy</a:t>
            </a:r>
            <a:r>
              <a:rPr lang="tr-TR" dirty="0" smtClean="0"/>
              <a:t>     </a:t>
            </a:r>
            <a:r>
              <a:rPr lang="tr-TR" dirty="0" err="1" smtClean="0"/>
              <a:t>restaurants</a:t>
            </a:r>
            <a:endParaRPr lang="tr-TR" dirty="0"/>
          </a:p>
        </p:txBody>
      </p:sp>
      <p:cxnSp>
        <p:nvCxnSpPr>
          <p:cNvPr id="3" name="Straight Connector 9"/>
          <p:cNvCxnSpPr/>
          <p:nvPr/>
        </p:nvCxnSpPr>
        <p:spPr>
          <a:xfrm flipH="1">
            <a:off x="1907704" y="2780928"/>
            <a:ext cx="2098728" cy="24482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3993112" y="2781741"/>
            <a:ext cx="4035272" cy="299573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a:off x="3712786" y="3848572"/>
            <a:ext cx="1727973" cy="19296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965807" y="5216285"/>
            <a:ext cx="941897" cy="56193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H="1" flipV="1">
            <a:off x="1961439" y="5216286"/>
            <a:ext cx="545580" cy="56193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a:off x="4360112" y="4162332"/>
            <a:ext cx="1516090" cy="161588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9"/>
          <p:cNvCxnSpPr/>
          <p:nvPr/>
        </p:nvCxnSpPr>
        <p:spPr>
          <a:xfrm flipH="1">
            <a:off x="5807760" y="4581128"/>
            <a:ext cx="636448" cy="57286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9"/>
          <p:cNvCxnSpPr/>
          <p:nvPr/>
        </p:nvCxnSpPr>
        <p:spPr>
          <a:xfrm flipH="1">
            <a:off x="5299335" y="5153997"/>
            <a:ext cx="493767" cy="62347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9"/>
          <p:cNvCxnSpPr/>
          <p:nvPr/>
        </p:nvCxnSpPr>
        <p:spPr>
          <a:xfrm flipH="1" flipV="1">
            <a:off x="5779657" y="5149036"/>
            <a:ext cx="664551" cy="62843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5322724" y="3519158"/>
            <a:ext cx="508425" cy="369332"/>
          </a:xfrm>
          <a:prstGeom prst="rect">
            <a:avLst/>
          </a:prstGeom>
          <a:noFill/>
        </p:spPr>
        <p:txBody>
          <a:bodyPr wrap="square" rtlCol="0">
            <a:spAutoFit/>
          </a:bodyPr>
          <a:lstStyle/>
          <a:p>
            <a:r>
              <a:rPr lang="tr-TR"/>
              <a:t>(b)</a:t>
            </a:r>
            <a:endParaRPr lang="tr-TR" dirty="0"/>
          </a:p>
        </p:txBody>
      </p:sp>
      <p:sp>
        <p:nvSpPr>
          <p:cNvPr id="37" name="Dikdörtgen 36"/>
          <p:cNvSpPr/>
          <p:nvPr/>
        </p:nvSpPr>
        <p:spPr>
          <a:xfrm>
            <a:off x="1543187" y="4859868"/>
            <a:ext cx="465192" cy="369332"/>
          </a:xfrm>
          <a:prstGeom prst="rect">
            <a:avLst/>
          </a:prstGeom>
        </p:spPr>
        <p:txBody>
          <a:bodyPr wrap="none">
            <a:spAutoFit/>
          </a:bodyPr>
          <a:lstStyle/>
          <a:p>
            <a:r>
              <a:rPr lang="tr-TR" dirty="0" smtClean="0"/>
              <a:t>(a)</a:t>
            </a:r>
            <a:endParaRPr lang="tr-TR" dirty="0"/>
          </a:p>
        </p:txBody>
      </p:sp>
      <p:sp>
        <p:nvSpPr>
          <p:cNvPr id="38" name="Dikdörtgen 37"/>
          <p:cNvSpPr/>
          <p:nvPr/>
        </p:nvSpPr>
        <p:spPr>
          <a:xfrm>
            <a:off x="5418339" y="4859868"/>
            <a:ext cx="460382" cy="369332"/>
          </a:xfrm>
          <a:prstGeom prst="rect">
            <a:avLst/>
          </a:prstGeom>
        </p:spPr>
        <p:txBody>
          <a:bodyPr wrap="none">
            <a:spAutoFit/>
          </a:bodyPr>
          <a:lstStyle/>
          <a:p>
            <a:r>
              <a:rPr lang="tr-TR" dirty="0" smtClean="0"/>
              <a:t>(c)</a:t>
            </a:r>
            <a:endParaRPr lang="tr-TR" dirty="0"/>
          </a:p>
        </p:txBody>
      </p:sp>
    </p:spTree>
    <p:extLst>
      <p:ext uri="{BB962C8B-B14F-4D97-AF65-F5344CB8AC3E}">
        <p14:creationId xmlns:p14="http://schemas.microsoft.com/office/powerpoint/2010/main" val="13408901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260648"/>
            <a:ext cx="8784976" cy="6336704"/>
          </a:xfrm>
        </p:spPr>
        <p:txBody>
          <a:bodyPr/>
          <a:lstStyle/>
          <a:p>
            <a:pPr marL="0" indent="0">
              <a:buNone/>
            </a:pPr>
            <a:r>
              <a:rPr lang="en-US" dirty="0"/>
              <a:t>In this </a:t>
            </a:r>
            <a:r>
              <a:rPr lang="en-US" dirty="0" smtClean="0"/>
              <a:t>diagram</a:t>
            </a:r>
            <a:r>
              <a:rPr lang="tr-TR" dirty="0" smtClean="0"/>
              <a:t>,</a:t>
            </a:r>
            <a:r>
              <a:rPr lang="en-US" dirty="0" smtClean="0"/>
              <a:t> </a:t>
            </a:r>
            <a:r>
              <a:rPr lang="en-US" dirty="0"/>
              <a:t>each of the constituents of </a:t>
            </a:r>
            <a:r>
              <a:rPr lang="tr-TR" dirty="0" err="1" smtClean="0"/>
              <a:t>sentence</a:t>
            </a:r>
            <a:r>
              <a:rPr lang="en-US" dirty="0" smtClean="0"/>
              <a:t> </a:t>
            </a:r>
            <a:r>
              <a:rPr lang="tr-TR" dirty="0" smtClean="0"/>
              <a:t>(4) </a:t>
            </a:r>
            <a:r>
              <a:rPr lang="en-US" dirty="0" smtClean="0"/>
              <a:t>forms </a:t>
            </a:r>
            <a:r>
              <a:rPr lang="en-US" dirty="0"/>
              <a:t>of </a:t>
            </a:r>
            <a:r>
              <a:rPr lang="tr-TR" dirty="0" smtClean="0"/>
              <a:t>b</a:t>
            </a:r>
            <a:r>
              <a:rPr lang="en-US" dirty="0" smtClean="0"/>
              <a:t>ranch</a:t>
            </a:r>
            <a:r>
              <a:rPr lang="tr-TR" dirty="0" smtClean="0"/>
              <a:t>:</a:t>
            </a:r>
            <a:r>
              <a:rPr lang="en-US" dirty="0" smtClean="0"/>
              <a:t> </a:t>
            </a:r>
            <a:r>
              <a:rPr lang="en-US" dirty="0"/>
              <a:t>for </a:t>
            </a:r>
            <a:r>
              <a:rPr lang="en-US" dirty="0" smtClean="0"/>
              <a:t>example</a:t>
            </a:r>
            <a:r>
              <a:rPr lang="tr-TR" dirty="0" smtClean="0"/>
              <a:t>,</a:t>
            </a:r>
            <a:r>
              <a:rPr lang="en-US" dirty="0" smtClean="0"/>
              <a:t> m</a:t>
            </a:r>
            <a:r>
              <a:rPr lang="tr-TR" dirty="0" err="1" smtClean="0"/>
              <a:t>any</a:t>
            </a:r>
            <a:r>
              <a:rPr lang="en-US" dirty="0" smtClean="0"/>
              <a:t> </a:t>
            </a:r>
            <a:r>
              <a:rPr lang="tr-TR" dirty="0"/>
              <a:t>e</a:t>
            </a:r>
            <a:r>
              <a:rPr lang="en-US" dirty="0" err="1" smtClean="0"/>
              <a:t>xecutives</a:t>
            </a:r>
            <a:r>
              <a:rPr lang="en-US" dirty="0" smtClean="0"/>
              <a:t> </a:t>
            </a:r>
            <a:r>
              <a:rPr lang="en-US" dirty="0"/>
              <a:t>corresponds to the branch </a:t>
            </a:r>
            <a:r>
              <a:rPr lang="en-US" dirty="0" smtClean="0"/>
              <a:t>l</a:t>
            </a:r>
            <a:r>
              <a:rPr lang="tr-TR" dirty="0" err="1" smtClean="0"/>
              <a:t>abelled</a:t>
            </a:r>
            <a:r>
              <a:rPr lang="tr-TR" dirty="0" smtClean="0"/>
              <a:t> (a);</a:t>
            </a:r>
            <a:r>
              <a:rPr lang="en-US" dirty="0" smtClean="0"/>
              <a:t> </a:t>
            </a:r>
            <a:r>
              <a:rPr lang="tr-TR" dirty="0" smtClean="0"/>
              <a:t>at </a:t>
            </a:r>
            <a:r>
              <a:rPr lang="tr-TR" dirty="0" err="1" smtClean="0"/>
              <a:t>really</a:t>
            </a:r>
            <a:r>
              <a:rPr lang="tr-TR" dirty="0" smtClean="0"/>
              <a:t> </a:t>
            </a:r>
            <a:r>
              <a:rPr lang="tr-TR" dirty="0" err="1" smtClean="0"/>
              <a:t>fancy</a:t>
            </a:r>
            <a:r>
              <a:rPr lang="en-US" dirty="0" smtClean="0"/>
              <a:t> restaurants</a:t>
            </a:r>
            <a:r>
              <a:rPr lang="tr-TR" dirty="0" smtClean="0"/>
              <a:t>,</a:t>
            </a:r>
            <a:r>
              <a:rPr lang="en-US" dirty="0" smtClean="0"/>
              <a:t> </a:t>
            </a:r>
            <a:r>
              <a:rPr lang="en-US" dirty="0"/>
              <a:t>to the branch </a:t>
            </a:r>
            <a:r>
              <a:rPr lang="en-US" dirty="0" smtClean="0"/>
              <a:t>l</a:t>
            </a:r>
            <a:r>
              <a:rPr lang="tr-TR" dirty="0" err="1" smtClean="0"/>
              <a:t>abelled</a:t>
            </a:r>
            <a:r>
              <a:rPr lang="tr-TR" dirty="0" smtClean="0"/>
              <a:t> (b)</a:t>
            </a:r>
            <a:r>
              <a:rPr lang="en-US" dirty="0" smtClean="0"/>
              <a:t> </a:t>
            </a:r>
            <a:r>
              <a:rPr lang="en-US" dirty="0"/>
              <a:t>and really </a:t>
            </a:r>
            <a:r>
              <a:rPr lang="en-US" dirty="0" smtClean="0"/>
              <a:t>fancy</a:t>
            </a:r>
            <a:r>
              <a:rPr lang="tr-TR" dirty="0" smtClean="0"/>
              <a:t>,</a:t>
            </a:r>
            <a:r>
              <a:rPr lang="en-US" dirty="0" smtClean="0"/>
              <a:t> </a:t>
            </a:r>
            <a:r>
              <a:rPr lang="en-US" dirty="0"/>
              <a:t>to the branch </a:t>
            </a:r>
            <a:r>
              <a:rPr lang="en-US" dirty="0" smtClean="0"/>
              <a:t>l</a:t>
            </a:r>
            <a:r>
              <a:rPr lang="tr-TR" dirty="0" err="1" smtClean="0"/>
              <a:t>abelled</a:t>
            </a:r>
            <a:r>
              <a:rPr lang="en-US" dirty="0" smtClean="0"/>
              <a:t> </a:t>
            </a:r>
            <a:r>
              <a:rPr lang="tr-TR" dirty="0" smtClean="0"/>
              <a:t>(c).</a:t>
            </a:r>
            <a:r>
              <a:rPr lang="en-US" dirty="0" smtClean="0"/>
              <a:t> </a:t>
            </a:r>
            <a:r>
              <a:rPr lang="tr-TR" dirty="0"/>
              <a:t>O</a:t>
            </a:r>
            <a:r>
              <a:rPr lang="en-US" dirty="0" err="1" smtClean="0"/>
              <a:t>bserve</a:t>
            </a:r>
            <a:r>
              <a:rPr lang="tr-TR" dirty="0" smtClean="0"/>
              <a:t>,</a:t>
            </a:r>
            <a:r>
              <a:rPr lang="en-US" dirty="0" smtClean="0"/>
              <a:t> </a:t>
            </a:r>
            <a:r>
              <a:rPr lang="en-US" dirty="0"/>
              <a:t>in </a:t>
            </a:r>
            <a:r>
              <a:rPr lang="en-US" dirty="0" smtClean="0"/>
              <a:t>addition</a:t>
            </a:r>
            <a:r>
              <a:rPr lang="tr-TR" dirty="0" smtClean="0"/>
              <a:t>,</a:t>
            </a:r>
            <a:r>
              <a:rPr lang="en-US" dirty="0" smtClean="0"/>
              <a:t> </a:t>
            </a:r>
            <a:r>
              <a:rPr lang="en-US" dirty="0"/>
              <a:t>that groups of </a:t>
            </a:r>
            <a:r>
              <a:rPr lang="tr-TR" dirty="0" err="1" smtClean="0"/>
              <a:t>words</a:t>
            </a:r>
            <a:r>
              <a:rPr lang="tr-TR" dirty="0" smtClean="0"/>
              <a:t> </a:t>
            </a:r>
            <a:r>
              <a:rPr lang="en-US" dirty="0" smtClean="0"/>
              <a:t>that </a:t>
            </a:r>
            <a:r>
              <a:rPr lang="en-US" dirty="0"/>
              <a:t>are not </a:t>
            </a:r>
            <a:r>
              <a:rPr lang="tr-TR" dirty="0" err="1" smtClean="0"/>
              <a:t>constituents</a:t>
            </a:r>
            <a:r>
              <a:rPr lang="en-US" dirty="0" smtClean="0"/>
              <a:t> </a:t>
            </a:r>
            <a:r>
              <a:rPr lang="en-US" dirty="0"/>
              <a:t>of sentence </a:t>
            </a:r>
            <a:r>
              <a:rPr lang="tr-TR" dirty="0" smtClean="0"/>
              <a:t>(4)</a:t>
            </a:r>
            <a:r>
              <a:rPr lang="en-US" dirty="0" smtClean="0"/>
              <a:t> </a:t>
            </a:r>
            <a:r>
              <a:rPr lang="en-US" dirty="0"/>
              <a:t>do not form branches in this tree </a:t>
            </a:r>
            <a:r>
              <a:rPr lang="en-US" dirty="0" smtClean="0"/>
              <a:t>diagram</a:t>
            </a:r>
            <a:r>
              <a:rPr lang="tr-TR" dirty="0" smtClean="0"/>
              <a:t>:</a:t>
            </a:r>
            <a:r>
              <a:rPr lang="en-US" dirty="0" smtClean="0"/>
              <a:t> </a:t>
            </a:r>
            <a:r>
              <a:rPr lang="tr-TR" dirty="0" err="1" smtClean="0"/>
              <a:t>executives</a:t>
            </a:r>
            <a:r>
              <a:rPr lang="en-US" dirty="0" smtClean="0"/>
              <a:t> </a:t>
            </a:r>
            <a:r>
              <a:rPr lang="tr-TR" dirty="0" smtClean="0"/>
              <a:t>*</a:t>
            </a:r>
            <a:r>
              <a:rPr lang="en-US" dirty="0" smtClean="0"/>
              <a:t>eat </a:t>
            </a:r>
            <a:r>
              <a:rPr lang="en-US" dirty="0"/>
              <a:t>at and </a:t>
            </a:r>
            <a:r>
              <a:rPr lang="tr-TR" dirty="0" smtClean="0"/>
              <a:t>*</a:t>
            </a:r>
            <a:r>
              <a:rPr lang="en-US" dirty="0" smtClean="0"/>
              <a:t>eat </a:t>
            </a:r>
            <a:r>
              <a:rPr lang="en-US" dirty="0"/>
              <a:t>at </a:t>
            </a:r>
            <a:r>
              <a:rPr lang="tr-TR" dirty="0" err="1" smtClean="0"/>
              <a:t>really</a:t>
            </a:r>
            <a:r>
              <a:rPr lang="tr-TR" dirty="0" smtClean="0"/>
              <a:t>,</a:t>
            </a:r>
            <a:r>
              <a:rPr lang="en-US" dirty="0" smtClean="0"/>
              <a:t> </a:t>
            </a:r>
            <a:r>
              <a:rPr lang="en-US" dirty="0"/>
              <a:t>for </a:t>
            </a:r>
            <a:r>
              <a:rPr lang="en-US" dirty="0" smtClean="0"/>
              <a:t>instance</a:t>
            </a:r>
            <a:r>
              <a:rPr lang="tr-TR" dirty="0" smtClean="0"/>
              <a:t>,</a:t>
            </a:r>
            <a:r>
              <a:rPr lang="en-US" dirty="0" smtClean="0"/>
              <a:t> </a:t>
            </a:r>
            <a:r>
              <a:rPr lang="en-US" dirty="0"/>
              <a:t>clearly </a:t>
            </a:r>
            <a:r>
              <a:rPr lang="tr-TR" dirty="0" err="1" smtClean="0"/>
              <a:t>aren’t</a:t>
            </a:r>
            <a:r>
              <a:rPr lang="en-US" dirty="0" smtClean="0"/>
              <a:t> </a:t>
            </a:r>
            <a:r>
              <a:rPr lang="en-US" dirty="0"/>
              <a:t>constituents according to the diagram in </a:t>
            </a:r>
            <a:r>
              <a:rPr lang="tr-TR" dirty="0" smtClean="0"/>
              <a:t>(</a:t>
            </a:r>
            <a:r>
              <a:rPr lang="en-US" dirty="0" smtClean="0"/>
              <a:t>15</a:t>
            </a:r>
            <a:r>
              <a:rPr lang="tr-TR" dirty="0" smtClean="0"/>
              <a:t>).</a:t>
            </a:r>
            <a:r>
              <a:rPr lang="en-US" dirty="0" smtClean="0"/>
              <a:t> </a:t>
            </a:r>
            <a:r>
              <a:rPr lang="tr-TR" dirty="0" err="1" smtClean="0"/>
              <a:t>In</a:t>
            </a:r>
            <a:r>
              <a:rPr lang="tr-TR" dirty="0" smtClean="0"/>
              <a:t> </a:t>
            </a:r>
            <a:r>
              <a:rPr lang="tr-TR" dirty="0" err="1" smtClean="0"/>
              <a:t>principle</a:t>
            </a:r>
            <a:r>
              <a:rPr lang="tr-TR" dirty="0" smtClean="0"/>
              <a:t>,</a:t>
            </a:r>
            <a:r>
              <a:rPr lang="en-US" dirty="0" smtClean="0"/>
              <a:t> </a:t>
            </a:r>
            <a:r>
              <a:rPr lang="en-US" dirty="0"/>
              <a:t>underlining is just as good as </a:t>
            </a:r>
            <a:r>
              <a:rPr lang="en-US" dirty="0" smtClean="0"/>
              <a:t>tree </a:t>
            </a:r>
            <a:r>
              <a:rPr lang="en-US" dirty="0"/>
              <a:t>diagrams for representing </a:t>
            </a:r>
            <a:r>
              <a:rPr lang="tr-TR" dirty="0" err="1" smtClean="0"/>
              <a:t>constituent</a:t>
            </a:r>
            <a:r>
              <a:rPr lang="tr-TR" dirty="0" smtClean="0"/>
              <a:t> </a:t>
            </a:r>
            <a:r>
              <a:rPr lang="en-US" dirty="0" smtClean="0"/>
              <a:t>structure</a:t>
            </a:r>
            <a:r>
              <a:rPr lang="tr-TR" dirty="0" smtClean="0"/>
              <a:t>,</a:t>
            </a:r>
            <a:r>
              <a:rPr lang="en-US" dirty="0" smtClean="0"/>
              <a:t> </a:t>
            </a:r>
            <a:r>
              <a:rPr lang="en-US" dirty="0"/>
              <a:t>but because tree diagrams are somewhat easier to </a:t>
            </a:r>
            <a:r>
              <a:rPr lang="en-US" dirty="0" smtClean="0"/>
              <a:t>read</a:t>
            </a:r>
            <a:r>
              <a:rPr lang="tr-TR" dirty="0" smtClean="0"/>
              <a:t>,</a:t>
            </a:r>
            <a:r>
              <a:rPr lang="en-US" dirty="0" smtClean="0"/>
              <a:t> </a:t>
            </a:r>
            <a:r>
              <a:rPr lang="en-US" dirty="0"/>
              <a:t>they are usually </a:t>
            </a:r>
            <a:r>
              <a:rPr lang="en-US" dirty="0" smtClean="0"/>
              <a:t>preferred</a:t>
            </a:r>
            <a:r>
              <a:rPr lang="tr-TR" smtClean="0"/>
              <a:t>.</a:t>
            </a:r>
            <a:endParaRPr lang="en-US" dirty="0"/>
          </a:p>
          <a:p>
            <a:pPr marL="0" indent="0">
              <a:buNone/>
            </a:pPr>
            <a:endParaRPr lang="tr-TR" dirty="0"/>
          </a:p>
        </p:txBody>
      </p:sp>
    </p:spTree>
    <p:extLst>
      <p:ext uri="{BB962C8B-B14F-4D97-AF65-F5344CB8AC3E}">
        <p14:creationId xmlns:p14="http://schemas.microsoft.com/office/powerpoint/2010/main" val="24448775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260648"/>
            <a:ext cx="8784976" cy="6336704"/>
          </a:xfrm>
        </p:spPr>
        <p:txBody>
          <a:bodyPr>
            <a:normAutofit lnSpcReduction="10000"/>
          </a:bodyPr>
          <a:lstStyle/>
          <a:p>
            <a:pPr marL="0" indent="0">
              <a:buNone/>
            </a:pPr>
            <a:r>
              <a:rPr lang="en-US" dirty="0" smtClean="0"/>
              <a:t>Ambiguity</a:t>
            </a:r>
            <a:endParaRPr lang="tr-TR" dirty="0" smtClean="0"/>
          </a:p>
          <a:p>
            <a:pPr marL="0" indent="0">
              <a:buNone/>
            </a:pPr>
            <a:r>
              <a:rPr lang="tr-TR" dirty="0"/>
              <a:t>I</a:t>
            </a:r>
            <a:r>
              <a:rPr lang="en-US" dirty="0" smtClean="0"/>
              <a:t>n </a:t>
            </a:r>
            <a:r>
              <a:rPr lang="tr-TR" dirty="0" err="1" smtClean="0"/>
              <a:t>every</a:t>
            </a:r>
            <a:r>
              <a:rPr lang="en-US" dirty="0" smtClean="0"/>
              <a:t> </a:t>
            </a:r>
            <a:r>
              <a:rPr lang="en-US" dirty="0"/>
              <a:t>human language we can find individual </a:t>
            </a:r>
            <a:r>
              <a:rPr lang="tr-TR" dirty="0" smtClean="0"/>
              <a:t>e</a:t>
            </a:r>
            <a:r>
              <a:rPr lang="en-US" dirty="0" err="1" smtClean="0"/>
              <a:t>xpressions</a:t>
            </a:r>
            <a:r>
              <a:rPr lang="en-US" dirty="0" smtClean="0"/>
              <a:t> </a:t>
            </a:r>
            <a:r>
              <a:rPr lang="en-US" dirty="0"/>
              <a:t>which </a:t>
            </a:r>
            <a:r>
              <a:rPr lang="en-US" dirty="0" smtClean="0"/>
              <a:t>ha</a:t>
            </a:r>
            <a:r>
              <a:rPr lang="tr-TR" dirty="0" smtClean="0"/>
              <a:t>ve</a:t>
            </a:r>
            <a:r>
              <a:rPr lang="en-US" dirty="0" smtClean="0"/>
              <a:t> </a:t>
            </a:r>
            <a:r>
              <a:rPr lang="en-US" dirty="0"/>
              <a:t>two or more distinct </a:t>
            </a:r>
            <a:r>
              <a:rPr lang="en-US" dirty="0" smtClean="0"/>
              <a:t>meanings</a:t>
            </a:r>
            <a:r>
              <a:rPr lang="tr-TR" dirty="0" smtClean="0"/>
              <a:t>.</a:t>
            </a:r>
            <a:r>
              <a:rPr lang="tr-TR" dirty="0"/>
              <a:t> </a:t>
            </a:r>
            <a:r>
              <a:rPr lang="tr-TR" dirty="0" smtClean="0"/>
              <a:t>F</a:t>
            </a:r>
            <a:r>
              <a:rPr lang="en-US" dirty="0" smtClean="0"/>
              <a:t>or example</a:t>
            </a:r>
            <a:r>
              <a:rPr lang="tr-TR" dirty="0" smtClean="0"/>
              <a:t>,</a:t>
            </a:r>
            <a:r>
              <a:rPr lang="en-US" dirty="0" smtClean="0"/>
              <a:t> </a:t>
            </a:r>
            <a:r>
              <a:rPr lang="tr-TR" dirty="0"/>
              <a:t>t</a:t>
            </a:r>
            <a:r>
              <a:rPr lang="en-US" dirty="0" smtClean="0"/>
              <a:t>he </a:t>
            </a:r>
            <a:r>
              <a:rPr lang="tr-TR" dirty="0" err="1" smtClean="0"/>
              <a:t>italicized</a:t>
            </a:r>
            <a:r>
              <a:rPr lang="en-US" dirty="0" smtClean="0"/>
              <a:t> portions </a:t>
            </a:r>
            <a:r>
              <a:rPr lang="en-US" dirty="0"/>
              <a:t>of the following sentences of English can be interpreted in more than one </a:t>
            </a:r>
            <a:r>
              <a:rPr lang="en-US" dirty="0" smtClean="0"/>
              <a:t>way</a:t>
            </a:r>
            <a:r>
              <a:rPr lang="tr-TR" dirty="0" smtClean="0"/>
              <a:t>:</a:t>
            </a:r>
          </a:p>
          <a:p>
            <a:pPr marL="0" indent="0">
              <a:buNone/>
            </a:pPr>
            <a:r>
              <a:rPr lang="tr-TR" dirty="0" smtClean="0"/>
              <a:t>(16) a.</a:t>
            </a:r>
            <a:r>
              <a:rPr lang="en-US" dirty="0" smtClean="0"/>
              <a:t> </a:t>
            </a:r>
            <a:r>
              <a:rPr lang="en-US" dirty="0"/>
              <a:t>Larry </a:t>
            </a:r>
            <a:r>
              <a:rPr lang="en-US" dirty="0" err="1" smtClean="0"/>
              <a:t>ra</a:t>
            </a:r>
            <a:r>
              <a:rPr lang="tr-TR" dirty="0" err="1" smtClean="0"/>
              <a:t>ises</a:t>
            </a:r>
            <a:r>
              <a:rPr lang="en-US" dirty="0" smtClean="0"/>
              <a:t> </a:t>
            </a:r>
            <a:r>
              <a:rPr lang="en-US" dirty="0"/>
              <a:t>miniature </a:t>
            </a:r>
            <a:r>
              <a:rPr lang="tr-TR" dirty="0" smtClean="0"/>
              <a:t>b</a:t>
            </a:r>
            <a:r>
              <a:rPr lang="en-US" dirty="0" err="1" smtClean="0"/>
              <a:t>adgers</a:t>
            </a:r>
            <a:r>
              <a:rPr lang="en-US" dirty="0" smtClean="0"/>
              <a:t> </a:t>
            </a:r>
            <a:r>
              <a:rPr lang="en-US" dirty="0"/>
              <a:t>and </a:t>
            </a:r>
            <a:r>
              <a:rPr lang="en-US" dirty="0" smtClean="0"/>
              <a:t>raccoons</a:t>
            </a:r>
            <a:r>
              <a:rPr lang="tr-TR" dirty="0" smtClean="0"/>
              <a:t>.</a:t>
            </a:r>
          </a:p>
          <a:p>
            <a:pPr marL="365760" lvl="1" indent="0">
              <a:buNone/>
            </a:pPr>
            <a:r>
              <a:rPr lang="tr-TR" dirty="0" smtClean="0"/>
              <a:t>   b.</a:t>
            </a:r>
            <a:r>
              <a:rPr lang="en-US" dirty="0" smtClean="0"/>
              <a:t> </a:t>
            </a:r>
            <a:r>
              <a:rPr lang="tr-TR" dirty="0"/>
              <a:t>W</a:t>
            </a:r>
            <a:r>
              <a:rPr lang="en-US" dirty="0" smtClean="0"/>
              <a:t>e </a:t>
            </a:r>
            <a:r>
              <a:rPr lang="en-US" dirty="0"/>
              <a:t>need more intelligent </a:t>
            </a:r>
            <a:r>
              <a:rPr lang="en-US" dirty="0" smtClean="0"/>
              <a:t>leaders</a:t>
            </a:r>
            <a:r>
              <a:rPr lang="tr-TR" dirty="0" smtClean="0"/>
              <a:t>.</a:t>
            </a:r>
          </a:p>
          <a:p>
            <a:pPr marL="365760" lvl="1" indent="0">
              <a:buNone/>
            </a:pPr>
            <a:r>
              <a:rPr lang="tr-TR" dirty="0"/>
              <a:t> </a:t>
            </a:r>
            <a:r>
              <a:rPr lang="tr-TR" dirty="0" smtClean="0"/>
              <a:t>  c. </a:t>
            </a:r>
            <a:r>
              <a:rPr lang="en-US" dirty="0" smtClean="0"/>
              <a:t> </a:t>
            </a:r>
            <a:r>
              <a:rPr lang="tr-TR" dirty="0" smtClean="0"/>
              <a:t>T</a:t>
            </a:r>
            <a:r>
              <a:rPr lang="en-US" dirty="0" smtClean="0"/>
              <a:t>he </a:t>
            </a:r>
            <a:r>
              <a:rPr lang="en-US" dirty="0"/>
              <a:t>cranes were transported by boats to </a:t>
            </a:r>
            <a:r>
              <a:rPr lang="en-US" dirty="0" smtClean="0"/>
              <a:t>Minneapolis</a:t>
            </a:r>
            <a:r>
              <a:rPr lang="tr-TR" dirty="0" smtClean="0"/>
              <a:t>.</a:t>
            </a:r>
          </a:p>
          <a:p>
            <a:pPr marL="0" indent="0">
              <a:buNone/>
            </a:pPr>
            <a:r>
              <a:rPr lang="en-US" dirty="0" smtClean="0"/>
              <a:t> </a:t>
            </a:r>
            <a:r>
              <a:rPr lang="tr-TR" dirty="0"/>
              <a:t>I</a:t>
            </a:r>
            <a:r>
              <a:rPr lang="en-US" dirty="0" smtClean="0"/>
              <a:t>n </a:t>
            </a:r>
            <a:r>
              <a:rPr lang="tr-TR" dirty="0" smtClean="0"/>
              <a:t>(</a:t>
            </a:r>
            <a:r>
              <a:rPr lang="en-US" dirty="0" smtClean="0"/>
              <a:t>16</a:t>
            </a:r>
            <a:r>
              <a:rPr lang="tr-TR" dirty="0" smtClean="0"/>
              <a:t>),</a:t>
            </a:r>
            <a:r>
              <a:rPr lang="en-US" dirty="0" smtClean="0"/>
              <a:t> </a:t>
            </a:r>
            <a:r>
              <a:rPr lang="en-US" dirty="0"/>
              <a:t>miniature </a:t>
            </a:r>
            <a:r>
              <a:rPr lang="tr-TR" dirty="0" smtClean="0"/>
              <a:t>b</a:t>
            </a:r>
            <a:r>
              <a:rPr lang="en-US" dirty="0" err="1" smtClean="0"/>
              <a:t>adgers</a:t>
            </a:r>
            <a:r>
              <a:rPr lang="en-US" dirty="0" smtClean="0"/>
              <a:t> </a:t>
            </a:r>
            <a:r>
              <a:rPr lang="en-US" dirty="0"/>
              <a:t>and raccoons can mean either </a:t>
            </a:r>
            <a:r>
              <a:rPr lang="tr-TR" dirty="0" smtClean="0"/>
              <a:t>‘</a:t>
            </a:r>
            <a:r>
              <a:rPr lang="en-US" dirty="0" smtClean="0"/>
              <a:t>miniature </a:t>
            </a:r>
            <a:r>
              <a:rPr lang="tr-TR" dirty="0"/>
              <a:t>b</a:t>
            </a:r>
            <a:r>
              <a:rPr lang="en-US" dirty="0" err="1" smtClean="0"/>
              <a:t>adgers</a:t>
            </a:r>
            <a:r>
              <a:rPr lang="en-US" dirty="0" smtClean="0"/>
              <a:t> </a:t>
            </a:r>
            <a:r>
              <a:rPr lang="en-US" dirty="0"/>
              <a:t>and miniature </a:t>
            </a:r>
            <a:r>
              <a:rPr lang="en-US" dirty="0" smtClean="0"/>
              <a:t>raccoons</a:t>
            </a:r>
            <a:r>
              <a:rPr lang="tr-TR" dirty="0" smtClean="0"/>
              <a:t>’</a:t>
            </a:r>
            <a:r>
              <a:rPr lang="en-US" dirty="0" smtClean="0"/>
              <a:t> </a:t>
            </a:r>
            <a:r>
              <a:rPr lang="en-US" dirty="0"/>
              <a:t>or </a:t>
            </a:r>
            <a:r>
              <a:rPr lang="tr-TR" dirty="0" smtClean="0"/>
              <a:t>‘</a:t>
            </a:r>
            <a:r>
              <a:rPr lang="en-US" dirty="0" smtClean="0"/>
              <a:t>mini</a:t>
            </a:r>
            <a:r>
              <a:rPr lang="tr-TR" dirty="0" err="1" smtClean="0"/>
              <a:t>ature</a:t>
            </a:r>
            <a:r>
              <a:rPr lang="en-US" dirty="0" smtClean="0"/>
              <a:t> </a:t>
            </a:r>
            <a:r>
              <a:rPr lang="tr-TR" dirty="0"/>
              <a:t>b</a:t>
            </a:r>
            <a:r>
              <a:rPr lang="en-US" dirty="0" err="1" smtClean="0"/>
              <a:t>adgers</a:t>
            </a:r>
            <a:r>
              <a:rPr lang="en-US" dirty="0" smtClean="0"/>
              <a:t> </a:t>
            </a:r>
            <a:r>
              <a:rPr lang="en-US" dirty="0"/>
              <a:t>and raccoons </a:t>
            </a:r>
            <a:r>
              <a:rPr lang="tr-TR" dirty="0" smtClean="0"/>
              <a:t>(</a:t>
            </a:r>
            <a:r>
              <a:rPr lang="en-US" dirty="0" smtClean="0"/>
              <a:t>of </a:t>
            </a:r>
            <a:r>
              <a:rPr lang="en-US" dirty="0"/>
              <a:t>any </a:t>
            </a:r>
            <a:r>
              <a:rPr lang="en-US" dirty="0" smtClean="0"/>
              <a:t>size</a:t>
            </a:r>
            <a:r>
              <a:rPr lang="tr-TR" dirty="0" smtClean="0"/>
              <a:t>)’;</a:t>
            </a:r>
            <a:r>
              <a:rPr lang="en-US" dirty="0" smtClean="0"/>
              <a:t> </a:t>
            </a:r>
            <a:r>
              <a:rPr lang="en-US" dirty="0"/>
              <a:t>in </a:t>
            </a:r>
            <a:r>
              <a:rPr lang="tr-TR" dirty="0" smtClean="0"/>
              <a:t>(</a:t>
            </a:r>
            <a:r>
              <a:rPr lang="en-US" dirty="0" smtClean="0"/>
              <a:t>16</a:t>
            </a:r>
            <a:r>
              <a:rPr lang="tr-TR" dirty="0" smtClean="0"/>
              <a:t>b),</a:t>
            </a:r>
            <a:r>
              <a:rPr lang="en-US" dirty="0" smtClean="0"/>
              <a:t> </a:t>
            </a:r>
            <a:r>
              <a:rPr lang="en-US" dirty="0"/>
              <a:t>more intelligent leaders can mean either </a:t>
            </a:r>
            <a:r>
              <a:rPr lang="tr-TR" dirty="0" smtClean="0"/>
              <a:t>‘</a:t>
            </a:r>
            <a:r>
              <a:rPr lang="en-US" dirty="0" smtClean="0"/>
              <a:t>a </a:t>
            </a:r>
            <a:r>
              <a:rPr lang="en-US" dirty="0"/>
              <a:t>greater quantity of intelligent </a:t>
            </a:r>
            <a:r>
              <a:rPr lang="en-US" dirty="0" smtClean="0"/>
              <a:t>leaders</a:t>
            </a:r>
            <a:r>
              <a:rPr lang="tr-TR" dirty="0" smtClean="0"/>
              <a:t>’</a:t>
            </a:r>
            <a:r>
              <a:rPr lang="en-US" dirty="0" smtClean="0"/>
              <a:t> </a:t>
            </a:r>
            <a:r>
              <a:rPr lang="tr-TR" dirty="0" smtClean="0"/>
              <a:t>o</a:t>
            </a:r>
            <a:r>
              <a:rPr lang="en-US" dirty="0" smtClean="0"/>
              <a:t>r </a:t>
            </a:r>
            <a:r>
              <a:rPr lang="tr-TR" dirty="0" smtClean="0"/>
              <a:t>‘</a:t>
            </a:r>
            <a:r>
              <a:rPr lang="en-US" dirty="0" smtClean="0"/>
              <a:t>leaders </a:t>
            </a:r>
            <a:r>
              <a:rPr lang="en-US" dirty="0"/>
              <a:t>who are more </a:t>
            </a:r>
            <a:r>
              <a:rPr lang="en-US" dirty="0" smtClean="0"/>
              <a:t>intelligent</a:t>
            </a:r>
            <a:r>
              <a:rPr lang="tr-TR" dirty="0" smtClean="0"/>
              <a:t>’.</a:t>
            </a:r>
            <a:r>
              <a:rPr lang="en-US" dirty="0" smtClean="0"/>
              <a:t> </a:t>
            </a:r>
            <a:r>
              <a:rPr lang="tr-TR" dirty="0"/>
              <a:t>T</a:t>
            </a:r>
            <a:r>
              <a:rPr lang="en-US" dirty="0" smtClean="0"/>
              <a:t>his </a:t>
            </a:r>
            <a:r>
              <a:rPr lang="en-US" dirty="0"/>
              <a:t>property of having two or more distinct </a:t>
            </a:r>
            <a:r>
              <a:rPr lang="en-US" dirty="0" smtClean="0"/>
              <a:t>meaning</a:t>
            </a:r>
            <a:r>
              <a:rPr lang="tr-TR" dirty="0" smtClean="0"/>
              <a:t>s</a:t>
            </a:r>
            <a:r>
              <a:rPr lang="en-US" dirty="0" smtClean="0"/>
              <a:t> </a:t>
            </a:r>
            <a:r>
              <a:rPr lang="en-US" dirty="0"/>
              <a:t>is called </a:t>
            </a:r>
            <a:r>
              <a:rPr lang="en-US" b="1" dirty="0" smtClean="0"/>
              <a:t>ambiguity</a:t>
            </a:r>
            <a:r>
              <a:rPr lang="tr-TR" b="1" dirty="0" smtClean="0"/>
              <a:t>; </a:t>
            </a:r>
            <a:r>
              <a:rPr lang="tr-TR" dirty="0" smtClean="0"/>
              <a:t>an</a:t>
            </a:r>
            <a:r>
              <a:rPr lang="en-US" dirty="0" smtClean="0"/>
              <a:t> </a:t>
            </a:r>
            <a:r>
              <a:rPr lang="en-US" dirty="0"/>
              <a:t>expression with two or more distinct </a:t>
            </a:r>
            <a:r>
              <a:rPr lang="en-US" dirty="0" smtClean="0"/>
              <a:t>meaning</a:t>
            </a:r>
            <a:r>
              <a:rPr lang="tr-TR" dirty="0" smtClean="0"/>
              <a:t>s</a:t>
            </a:r>
            <a:r>
              <a:rPr lang="en-US" dirty="0" smtClean="0"/>
              <a:t> </a:t>
            </a:r>
            <a:r>
              <a:rPr lang="en-US" dirty="0"/>
              <a:t>is </a:t>
            </a:r>
            <a:r>
              <a:rPr lang="en-US" dirty="0" smtClean="0"/>
              <a:t>ambiguous</a:t>
            </a:r>
            <a:r>
              <a:rPr lang="tr-TR" dirty="0" smtClean="0"/>
              <a:t>.</a:t>
            </a:r>
            <a:endParaRPr lang="tr-TR" dirty="0"/>
          </a:p>
        </p:txBody>
      </p:sp>
    </p:spTree>
    <p:extLst>
      <p:ext uri="{BB962C8B-B14F-4D97-AF65-F5344CB8AC3E}">
        <p14:creationId xmlns:p14="http://schemas.microsoft.com/office/powerpoint/2010/main" val="28100187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12968" cy="6480720"/>
          </a:xfrm>
        </p:spPr>
        <p:txBody>
          <a:bodyPr/>
          <a:lstStyle/>
          <a:p>
            <a:pPr marL="0" indent="0">
              <a:buNone/>
            </a:pPr>
            <a:r>
              <a:rPr lang="tr-TR" dirty="0" err="1" smtClean="0"/>
              <a:t>Often</a:t>
            </a:r>
            <a:r>
              <a:rPr lang="tr-TR" dirty="0" smtClean="0"/>
              <a:t>,</a:t>
            </a:r>
            <a:r>
              <a:rPr lang="en-US" dirty="0" smtClean="0"/>
              <a:t> </a:t>
            </a:r>
            <a:r>
              <a:rPr lang="en-US" dirty="0"/>
              <a:t>an expression is ambiguous because it has more than one possible </a:t>
            </a:r>
            <a:r>
              <a:rPr lang="en-US" dirty="0" smtClean="0"/>
              <a:t>constituent structure</a:t>
            </a:r>
            <a:r>
              <a:rPr lang="tr-TR" dirty="0" smtClean="0"/>
              <a:t>.</a:t>
            </a:r>
            <a:r>
              <a:rPr lang="en-US" dirty="0" smtClean="0"/>
              <a:t> </a:t>
            </a:r>
            <a:r>
              <a:rPr lang="tr-TR" dirty="0" smtClean="0"/>
              <a:t>C</a:t>
            </a:r>
            <a:r>
              <a:rPr lang="en-US" dirty="0" err="1" smtClean="0"/>
              <a:t>onsider</a:t>
            </a:r>
            <a:r>
              <a:rPr lang="tr-TR" dirty="0" smtClean="0"/>
              <a:t>,</a:t>
            </a:r>
            <a:r>
              <a:rPr lang="en-US" dirty="0" smtClean="0"/>
              <a:t> </a:t>
            </a:r>
            <a:r>
              <a:rPr lang="en-US" dirty="0"/>
              <a:t>for </a:t>
            </a:r>
            <a:r>
              <a:rPr lang="en-US" dirty="0" smtClean="0"/>
              <a:t>example</a:t>
            </a:r>
            <a:r>
              <a:rPr lang="tr-TR" dirty="0" smtClean="0"/>
              <a:t>,</a:t>
            </a:r>
            <a:r>
              <a:rPr lang="en-US" dirty="0" smtClean="0"/>
              <a:t> </a:t>
            </a:r>
            <a:r>
              <a:rPr lang="en-US" dirty="0"/>
              <a:t>the </a:t>
            </a:r>
            <a:r>
              <a:rPr lang="tr-TR" dirty="0" smtClean="0"/>
              <a:t>e</a:t>
            </a:r>
            <a:r>
              <a:rPr lang="en-US" dirty="0" err="1" smtClean="0"/>
              <a:t>xpression</a:t>
            </a:r>
            <a:r>
              <a:rPr lang="en-US" dirty="0" smtClean="0"/>
              <a:t> </a:t>
            </a:r>
            <a:r>
              <a:rPr lang="tr-TR" dirty="0" err="1" smtClean="0"/>
              <a:t>miniature</a:t>
            </a:r>
            <a:r>
              <a:rPr lang="en-US" dirty="0" smtClean="0"/>
              <a:t> badge</a:t>
            </a:r>
            <a:r>
              <a:rPr lang="tr-TR" dirty="0" smtClean="0"/>
              <a:t>r</a:t>
            </a:r>
            <a:r>
              <a:rPr lang="en-US" dirty="0" smtClean="0"/>
              <a:t>s </a:t>
            </a:r>
            <a:r>
              <a:rPr lang="en-US" dirty="0"/>
              <a:t>and raccoons in sentence </a:t>
            </a:r>
            <a:r>
              <a:rPr lang="tr-TR" dirty="0" smtClean="0"/>
              <a:t>(</a:t>
            </a:r>
            <a:r>
              <a:rPr lang="en-US" dirty="0" smtClean="0"/>
              <a:t>16a</a:t>
            </a:r>
            <a:r>
              <a:rPr lang="tr-TR" dirty="0" smtClean="0"/>
              <a:t>): it</a:t>
            </a:r>
            <a:r>
              <a:rPr lang="en-US" dirty="0" smtClean="0"/>
              <a:t> can </a:t>
            </a:r>
            <a:r>
              <a:rPr lang="en-US" dirty="0"/>
              <a:t>have either of the following </a:t>
            </a:r>
            <a:r>
              <a:rPr lang="tr-TR" dirty="0" err="1" smtClean="0"/>
              <a:t>constituent</a:t>
            </a:r>
            <a:r>
              <a:rPr lang="en-US" dirty="0" smtClean="0"/>
              <a:t> structures</a:t>
            </a:r>
            <a:r>
              <a:rPr lang="tr-TR" dirty="0" smtClean="0"/>
              <a:t>.</a:t>
            </a:r>
          </a:p>
          <a:p>
            <a:pPr marL="0" indent="0">
              <a:buNone/>
            </a:pPr>
            <a:r>
              <a:rPr lang="tr-TR" dirty="0" smtClean="0"/>
              <a:t>       (17)</a:t>
            </a:r>
            <a:endParaRPr lang="tr-TR" dirty="0"/>
          </a:p>
          <a:p>
            <a:pPr marL="0" indent="0">
              <a:buNone/>
            </a:pPr>
            <a:endParaRPr lang="tr-TR" dirty="0" smtClean="0"/>
          </a:p>
          <a:p>
            <a:pPr marL="0" indent="0">
              <a:buNone/>
            </a:pPr>
            <a:endParaRPr lang="tr-TR" dirty="0"/>
          </a:p>
          <a:p>
            <a:pPr marL="0" indent="0">
              <a:buNone/>
            </a:pPr>
            <a:r>
              <a:rPr lang="tr-TR" dirty="0" smtClean="0"/>
              <a:t>       </a:t>
            </a:r>
            <a:r>
              <a:rPr lang="tr-TR" dirty="0" err="1" smtClean="0"/>
              <a:t>miniature</a:t>
            </a:r>
            <a:r>
              <a:rPr lang="tr-TR" dirty="0" smtClean="0"/>
              <a:t>       </a:t>
            </a:r>
            <a:r>
              <a:rPr lang="tr-TR" dirty="0" err="1" smtClean="0"/>
              <a:t>badgers</a:t>
            </a:r>
            <a:r>
              <a:rPr lang="tr-TR" dirty="0" smtClean="0"/>
              <a:t>                   </a:t>
            </a:r>
            <a:r>
              <a:rPr lang="tr-TR" dirty="0" err="1" smtClean="0"/>
              <a:t>and</a:t>
            </a:r>
            <a:r>
              <a:rPr lang="tr-TR" dirty="0" smtClean="0"/>
              <a:t>         </a:t>
            </a:r>
            <a:r>
              <a:rPr lang="tr-TR" dirty="0" err="1" smtClean="0"/>
              <a:t>raccoons</a:t>
            </a:r>
            <a:endParaRPr lang="tr-TR" dirty="0" smtClean="0"/>
          </a:p>
          <a:p>
            <a:pPr marL="0" indent="0">
              <a:buNone/>
            </a:pPr>
            <a:endParaRPr lang="tr-TR" dirty="0"/>
          </a:p>
          <a:p>
            <a:pPr marL="0" indent="0">
              <a:buNone/>
            </a:pPr>
            <a:r>
              <a:rPr lang="tr-TR" dirty="0" smtClean="0"/>
              <a:t>       (18)</a:t>
            </a:r>
          </a:p>
          <a:p>
            <a:pPr marL="0" indent="0">
              <a:buNone/>
            </a:pPr>
            <a:endParaRPr lang="tr-TR" dirty="0"/>
          </a:p>
          <a:p>
            <a:pPr marL="0" indent="0">
              <a:buNone/>
            </a:pPr>
            <a:endParaRPr lang="tr-TR" dirty="0" smtClean="0"/>
          </a:p>
          <a:p>
            <a:pPr marL="0" indent="0">
              <a:buNone/>
            </a:pPr>
            <a:r>
              <a:rPr lang="tr-TR" dirty="0"/>
              <a:t> </a:t>
            </a:r>
            <a:r>
              <a:rPr lang="tr-TR" dirty="0" smtClean="0"/>
              <a:t>     </a:t>
            </a:r>
            <a:r>
              <a:rPr lang="tr-TR" dirty="0" err="1" smtClean="0"/>
              <a:t>miniature</a:t>
            </a:r>
            <a:r>
              <a:rPr lang="tr-TR" dirty="0" smtClean="0"/>
              <a:t>           </a:t>
            </a:r>
            <a:r>
              <a:rPr lang="tr-TR" dirty="0" err="1" smtClean="0"/>
              <a:t>badgers</a:t>
            </a:r>
            <a:r>
              <a:rPr lang="tr-TR" dirty="0" smtClean="0"/>
              <a:t>       </a:t>
            </a:r>
            <a:r>
              <a:rPr lang="tr-TR" dirty="0" err="1" smtClean="0"/>
              <a:t>and</a:t>
            </a:r>
            <a:r>
              <a:rPr lang="tr-TR" dirty="0" smtClean="0"/>
              <a:t>    </a:t>
            </a:r>
            <a:r>
              <a:rPr lang="tr-TR" dirty="0" err="1" smtClean="0"/>
              <a:t>raccoons</a:t>
            </a:r>
            <a:endParaRPr lang="tr-TR" dirty="0"/>
          </a:p>
        </p:txBody>
      </p:sp>
      <p:cxnSp>
        <p:nvCxnSpPr>
          <p:cNvPr id="4" name="Straight Connector 9"/>
          <p:cNvCxnSpPr/>
          <p:nvPr/>
        </p:nvCxnSpPr>
        <p:spPr>
          <a:xfrm flipH="1">
            <a:off x="1691680" y="1988840"/>
            <a:ext cx="3034832" cy="17281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4726512" y="1988840"/>
            <a:ext cx="999728" cy="9277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a:off x="3209096" y="2916560"/>
            <a:ext cx="2517144" cy="8004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726240" y="2916560"/>
            <a:ext cx="0" cy="8004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flipV="1">
            <a:off x="5726241" y="2933328"/>
            <a:ext cx="1517415" cy="7837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9"/>
          <p:cNvCxnSpPr/>
          <p:nvPr/>
        </p:nvCxnSpPr>
        <p:spPr>
          <a:xfrm flipH="1">
            <a:off x="1686069" y="4333292"/>
            <a:ext cx="3034832" cy="17281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Straight Connector 9"/>
          <p:cNvCxnSpPr/>
          <p:nvPr/>
        </p:nvCxnSpPr>
        <p:spPr>
          <a:xfrm flipH="1" flipV="1">
            <a:off x="4726512" y="4333292"/>
            <a:ext cx="1342184" cy="171322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9"/>
          <p:cNvCxnSpPr/>
          <p:nvPr/>
        </p:nvCxnSpPr>
        <p:spPr>
          <a:xfrm flipH="1" flipV="1">
            <a:off x="2574348" y="5534935"/>
            <a:ext cx="1076291" cy="51157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9"/>
          <p:cNvCxnSpPr/>
          <p:nvPr/>
        </p:nvCxnSpPr>
        <p:spPr>
          <a:xfrm>
            <a:off x="4715287" y="4333292"/>
            <a:ext cx="288761" cy="17281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9900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lstStyle/>
          <a:p>
            <a:pPr marL="0" indent="0">
              <a:buNone/>
            </a:pPr>
            <a:r>
              <a:rPr lang="en-US" dirty="0"/>
              <a:t>In </a:t>
            </a:r>
            <a:r>
              <a:rPr lang="tr-TR" dirty="0" smtClean="0"/>
              <a:t>(</a:t>
            </a:r>
            <a:r>
              <a:rPr lang="en-US" dirty="0" smtClean="0"/>
              <a:t>17</a:t>
            </a:r>
            <a:r>
              <a:rPr lang="tr-TR" dirty="0" smtClean="0"/>
              <a:t>),</a:t>
            </a:r>
            <a:r>
              <a:rPr lang="en-US" dirty="0" smtClean="0"/>
              <a:t> </a:t>
            </a:r>
            <a:r>
              <a:rPr lang="tr-TR" dirty="0"/>
              <a:t>b</a:t>
            </a:r>
            <a:r>
              <a:rPr lang="en-US" dirty="0" err="1" smtClean="0"/>
              <a:t>adgers</a:t>
            </a:r>
            <a:r>
              <a:rPr lang="en-US" dirty="0" smtClean="0"/>
              <a:t> </a:t>
            </a:r>
            <a:r>
              <a:rPr lang="en-US" dirty="0"/>
              <a:t>and raccoons forms </a:t>
            </a:r>
            <a:r>
              <a:rPr lang="en-US" dirty="0" smtClean="0"/>
              <a:t>a constituent</a:t>
            </a:r>
            <a:r>
              <a:rPr lang="tr-TR" dirty="0" smtClean="0"/>
              <a:t>; </a:t>
            </a:r>
            <a:r>
              <a:rPr lang="tr-TR" dirty="0"/>
              <a:t>(</a:t>
            </a:r>
            <a:r>
              <a:rPr lang="en-US" dirty="0" smtClean="0"/>
              <a:t>17</a:t>
            </a:r>
            <a:r>
              <a:rPr lang="tr-TR" dirty="0" smtClean="0"/>
              <a:t>)</a:t>
            </a:r>
            <a:r>
              <a:rPr lang="en-US" dirty="0" smtClean="0"/>
              <a:t> </a:t>
            </a:r>
            <a:r>
              <a:rPr lang="en-US" dirty="0"/>
              <a:t>therefore represents the interpretation in which the </a:t>
            </a:r>
            <a:r>
              <a:rPr lang="tr-TR" dirty="0" smtClean="0"/>
              <a:t>ad</a:t>
            </a:r>
            <a:r>
              <a:rPr lang="en-US" dirty="0" err="1" smtClean="0"/>
              <a:t>jective</a:t>
            </a:r>
            <a:r>
              <a:rPr lang="en-US" dirty="0" smtClean="0"/>
              <a:t> </a:t>
            </a:r>
            <a:r>
              <a:rPr lang="tr-TR" dirty="0"/>
              <a:t>m</a:t>
            </a:r>
            <a:r>
              <a:rPr lang="en-US" dirty="0" err="1" smtClean="0"/>
              <a:t>iniature</a:t>
            </a:r>
            <a:r>
              <a:rPr lang="en-US" dirty="0" smtClean="0"/>
              <a:t> </a:t>
            </a:r>
            <a:r>
              <a:rPr lang="en-US" dirty="0"/>
              <a:t>applies to both the </a:t>
            </a:r>
            <a:r>
              <a:rPr lang="tr-TR" dirty="0" smtClean="0"/>
              <a:t>b</a:t>
            </a:r>
            <a:r>
              <a:rPr lang="en-US" dirty="0" err="1" smtClean="0"/>
              <a:t>adgers</a:t>
            </a:r>
            <a:r>
              <a:rPr lang="en-US" dirty="0" smtClean="0"/>
              <a:t> </a:t>
            </a:r>
            <a:r>
              <a:rPr lang="en-US" dirty="0"/>
              <a:t>and </a:t>
            </a:r>
            <a:r>
              <a:rPr lang="en-US" dirty="0" smtClean="0"/>
              <a:t>raccoons</a:t>
            </a:r>
            <a:r>
              <a:rPr lang="tr-TR" dirty="0" smtClean="0"/>
              <a:t>.</a:t>
            </a:r>
            <a:r>
              <a:rPr lang="en-US" dirty="0" smtClean="0"/>
              <a:t> </a:t>
            </a:r>
            <a:r>
              <a:rPr lang="tr-TR" dirty="0"/>
              <a:t>I</a:t>
            </a:r>
            <a:r>
              <a:rPr lang="en-US" dirty="0" smtClean="0"/>
              <a:t>n </a:t>
            </a:r>
            <a:r>
              <a:rPr lang="tr-TR" dirty="0" smtClean="0"/>
              <a:t>(</a:t>
            </a:r>
            <a:r>
              <a:rPr lang="en-US" dirty="0" smtClean="0"/>
              <a:t>18</a:t>
            </a:r>
            <a:r>
              <a:rPr lang="tr-TR" dirty="0" smtClean="0"/>
              <a:t>),</a:t>
            </a:r>
            <a:r>
              <a:rPr lang="en-US" dirty="0" smtClean="0"/>
              <a:t> </a:t>
            </a:r>
            <a:r>
              <a:rPr lang="en-US" dirty="0"/>
              <a:t>on the other </a:t>
            </a:r>
            <a:r>
              <a:rPr lang="en-US" dirty="0" smtClean="0"/>
              <a:t>hand</a:t>
            </a:r>
            <a:r>
              <a:rPr lang="tr-TR" dirty="0" smtClean="0"/>
              <a:t>,</a:t>
            </a:r>
            <a:r>
              <a:rPr lang="en-US" dirty="0" smtClean="0"/>
              <a:t> </a:t>
            </a:r>
            <a:r>
              <a:rPr lang="en-US" dirty="0"/>
              <a:t>miniature </a:t>
            </a:r>
            <a:r>
              <a:rPr lang="tr-TR" dirty="0" smtClean="0"/>
              <a:t>b</a:t>
            </a:r>
            <a:r>
              <a:rPr lang="en-US" dirty="0" err="1" smtClean="0"/>
              <a:t>adgers</a:t>
            </a:r>
            <a:r>
              <a:rPr lang="en-US" dirty="0" smtClean="0"/>
              <a:t> </a:t>
            </a:r>
            <a:r>
              <a:rPr lang="en-US" dirty="0"/>
              <a:t>forms a </a:t>
            </a:r>
            <a:r>
              <a:rPr lang="en-US" dirty="0" smtClean="0"/>
              <a:t>constituent</a:t>
            </a:r>
            <a:r>
              <a:rPr lang="tr-TR" dirty="0" smtClean="0"/>
              <a:t>;</a:t>
            </a:r>
            <a:r>
              <a:rPr lang="en-US" dirty="0" smtClean="0"/>
              <a:t> </a:t>
            </a:r>
            <a:r>
              <a:rPr lang="tr-TR" dirty="0" smtClean="0"/>
              <a:t>(</a:t>
            </a:r>
            <a:r>
              <a:rPr lang="en-US" dirty="0" smtClean="0"/>
              <a:t>18</a:t>
            </a:r>
            <a:r>
              <a:rPr lang="tr-TR" dirty="0" smtClean="0"/>
              <a:t>)</a:t>
            </a:r>
            <a:r>
              <a:rPr lang="en-US" dirty="0" smtClean="0"/>
              <a:t> </a:t>
            </a:r>
            <a:r>
              <a:rPr lang="en-US" dirty="0"/>
              <a:t>therefore represents the interpretation in which only the </a:t>
            </a:r>
            <a:r>
              <a:rPr lang="tr-TR" dirty="0" smtClean="0"/>
              <a:t>b</a:t>
            </a:r>
            <a:r>
              <a:rPr lang="en-US" dirty="0" err="1" smtClean="0"/>
              <a:t>adgers</a:t>
            </a:r>
            <a:r>
              <a:rPr lang="en-US" dirty="0" smtClean="0"/>
              <a:t> </a:t>
            </a:r>
            <a:r>
              <a:rPr lang="en-US" dirty="0"/>
              <a:t>are </a:t>
            </a:r>
            <a:r>
              <a:rPr lang="tr-TR" dirty="0" smtClean="0"/>
              <a:t>m</a:t>
            </a:r>
            <a:r>
              <a:rPr lang="en-US" dirty="0" err="1" smtClean="0"/>
              <a:t>iniature</a:t>
            </a:r>
            <a:r>
              <a:rPr lang="tr-TR" dirty="0" smtClean="0"/>
              <a:t>.</a:t>
            </a:r>
            <a:r>
              <a:rPr lang="en-US" dirty="0" smtClean="0"/>
              <a:t> </a:t>
            </a:r>
            <a:r>
              <a:rPr lang="tr-TR" dirty="0" smtClean="0"/>
              <a:t>A</a:t>
            </a:r>
            <a:r>
              <a:rPr lang="en-US" dirty="0" smtClean="0"/>
              <a:t>n </a:t>
            </a:r>
            <a:r>
              <a:rPr lang="en-US" dirty="0"/>
              <a:t>expression which is ambiguous because it has more than one possible </a:t>
            </a:r>
            <a:r>
              <a:rPr lang="tr-TR" dirty="0" err="1" smtClean="0"/>
              <a:t>constituent</a:t>
            </a:r>
            <a:r>
              <a:rPr lang="en-US" dirty="0" smtClean="0"/>
              <a:t> </a:t>
            </a:r>
            <a:r>
              <a:rPr lang="en-US" dirty="0"/>
              <a:t>structure is </a:t>
            </a:r>
            <a:r>
              <a:rPr lang="en-US" dirty="0" smtClean="0"/>
              <a:t>s</a:t>
            </a:r>
            <a:r>
              <a:rPr lang="tr-TR" dirty="0" err="1" smtClean="0"/>
              <a:t>aid</a:t>
            </a:r>
            <a:r>
              <a:rPr lang="en-US" dirty="0" smtClean="0"/>
              <a:t> </a:t>
            </a:r>
            <a:r>
              <a:rPr lang="en-US" dirty="0"/>
              <a:t>to be </a:t>
            </a:r>
            <a:r>
              <a:rPr lang="en-US" b="1" dirty="0"/>
              <a:t>structurally</a:t>
            </a:r>
            <a:r>
              <a:rPr lang="en-US" dirty="0"/>
              <a:t> </a:t>
            </a:r>
            <a:r>
              <a:rPr lang="en-US" dirty="0" smtClean="0"/>
              <a:t>ambiguous</a:t>
            </a:r>
            <a:r>
              <a:rPr lang="tr-TR" dirty="0" smtClean="0"/>
              <a:t>.</a:t>
            </a:r>
          </a:p>
          <a:p>
            <a:pPr marL="0" indent="0">
              <a:buNone/>
            </a:pPr>
            <a:r>
              <a:rPr lang="tr-TR" dirty="0" err="1" smtClean="0"/>
              <a:t>The</a:t>
            </a:r>
            <a:r>
              <a:rPr lang="en-US" dirty="0" smtClean="0"/>
              <a:t> </a:t>
            </a:r>
            <a:r>
              <a:rPr lang="en-US" dirty="0"/>
              <a:t>italicized portion of the sentence </a:t>
            </a:r>
            <a:r>
              <a:rPr lang="tr-TR" dirty="0" smtClean="0"/>
              <a:t>(</a:t>
            </a:r>
            <a:r>
              <a:rPr lang="en-US" dirty="0" smtClean="0"/>
              <a:t>16b</a:t>
            </a:r>
            <a:r>
              <a:rPr lang="tr-TR" dirty="0" smtClean="0"/>
              <a:t>)</a:t>
            </a:r>
            <a:r>
              <a:rPr lang="en-US" dirty="0" smtClean="0"/>
              <a:t> </a:t>
            </a:r>
            <a:r>
              <a:rPr lang="en-US" dirty="0"/>
              <a:t>is also structurally </a:t>
            </a:r>
            <a:r>
              <a:rPr lang="tr-TR" dirty="0" err="1" smtClean="0"/>
              <a:t>ambiguous</a:t>
            </a:r>
            <a:r>
              <a:rPr lang="tr-TR" dirty="0" smtClean="0"/>
              <a:t>:</a:t>
            </a:r>
            <a:r>
              <a:rPr lang="en-US" dirty="0" smtClean="0"/>
              <a:t> </a:t>
            </a:r>
            <a:r>
              <a:rPr lang="en-US" dirty="0"/>
              <a:t>it can have either of the following constituent </a:t>
            </a:r>
            <a:r>
              <a:rPr lang="en-US" dirty="0" smtClean="0"/>
              <a:t>structures</a:t>
            </a:r>
            <a:r>
              <a:rPr lang="tr-TR" dirty="0" smtClean="0"/>
              <a:t>.</a:t>
            </a:r>
          </a:p>
          <a:p>
            <a:pPr marL="0" indent="0">
              <a:buNone/>
            </a:pPr>
            <a:endParaRPr lang="tr-TR" dirty="0"/>
          </a:p>
          <a:p>
            <a:pPr marL="0" indent="0">
              <a:buNone/>
            </a:pPr>
            <a:endParaRPr lang="tr-TR" dirty="0" smtClean="0"/>
          </a:p>
          <a:p>
            <a:pPr marL="0" indent="0">
              <a:buNone/>
            </a:pPr>
            <a:r>
              <a:rPr lang="tr-TR" dirty="0"/>
              <a:t> </a:t>
            </a:r>
            <a:r>
              <a:rPr lang="tr-TR" dirty="0" smtClean="0"/>
              <a:t>                    </a:t>
            </a:r>
            <a:r>
              <a:rPr lang="tr-TR" dirty="0" err="1" smtClean="0"/>
              <a:t>more</a:t>
            </a:r>
            <a:r>
              <a:rPr lang="tr-TR" dirty="0" smtClean="0"/>
              <a:t>           </a:t>
            </a:r>
            <a:r>
              <a:rPr lang="tr-TR" dirty="0" err="1" smtClean="0"/>
              <a:t>intelligent</a:t>
            </a:r>
            <a:r>
              <a:rPr lang="tr-TR" dirty="0" smtClean="0"/>
              <a:t>         </a:t>
            </a:r>
            <a:r>
              <a:rPr lang="tr-TR" dirty="0" err="1" smtClean="0"/>
              <a:t>leaders</a:t>
            </a:r>
            <a:endParaRPr lang="tr-TR" dirty="0"/>
          </a:p>
        </p:txBody>
      </p:sp>
      <p:cxnSp>
        <p:nvCxnSpPr>
          <p:cNvPr id="3" name="Straight Connector 9"/>
          <p:cNvCxnSpPr/>
          <p:nvPr/>
        </p:nvCxnSpPr>
        <p:spPr>
          <a:xfrm flipH="1">
            <a:off x="2437268" y="4869160"/>
            <a:ext cx="2098728" cy="115212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4535996" y="4869160"/>
            <a:ext cx="1836204" cy="115212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flipH="1">
            <a:off x="4211960" y="5362484"/>
            <a:ext cx="1090616" cy="65880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4849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SYNTAX:</a:t>
            </a:r>
            <a:br>
              <a:rPr lang="tr-TR" dirty="0" smtClean="0"/>
            </a:br>
            <a:r>
              <a:rPr lang="tr-TR" dirty="0" smtClean="0"/>
              <a:t>PHRASAL CATEGORIES</a:t>
            </a:r>
            <a:endParaRPr lang="tr-TR" dirty="0"/>
          </a:p>
        </p:txBody>
      </p:sp>
      <p:sp>
        <p:nvSpPr>
          <p:cNvPr id="3" name="İçerik Yer Tutucusu 2"/>
          <p:cNvSpPr>
            <a:spLocks noGrp="1"/>
          </p:cNvSpPr>
          <p:nvPr>
            <p:ph idx="1"/>
          </p:nvPr>
        </p:nvSpPr>
        <p:spPr>
          <a:xfrm>
            <a:off x="107504" y="1935480"/>
            <a:ext cx="8784976" cy="4922520"/>
          </a:xfrm>
        </p:spPr>
        <p:txBody>
          <a:bodyPr>
            <a:normAutofit fontScale="92500" lnSpcReduction="10000"/>
          </a:bodyPr>
          <a:lstStyle/>
          <a:p>
            <a:pPr marL="0" indent="0">
              <a:buNone/>
            </a:pPr>
            <a:r>
              <a:rPr lang="en-US" dirty="0" smtClean="0"/>
              <a:t>PHRASAL CATEGORIES </a:t>
            </a:r>
            <a:endParaRPr lang="tr-TR" dirty="0" smtClean="0"/>
          </a:p>
          <a:p>
            <a:pPr marL="0" indent="0">
              <a:buNone/>
            </a:pPr>
            <a:r>
              <a:rPr lang="tr-TR" dirty="0"/>
              <a:t>S</a:t>
            </a:r>
            <a:r>
              <a:rPr lang="en-US" dirty="0" smtClean="0"/>
              <a:t>o </a:t>
            </a:r>
            <a:r>
              <a:rPr lang="en-US" dirty="0"/>
              <a:t>far we have discussed only lexical </a:t>
            </a:r>
            <a:r>
              <a:rPr lang="en-US" dirty="0" smtClean="0"/>
              <a:t>categories</a:t>
            </a:r>
            <a:r>
              <a:rPr lang="tr-TR" dirty="0" smtClean="0"/>
              <a:t>,</a:t>
            </a:r>
            <a:r>
              <a:rPr lang="en-US" dirty="0" smtClean="0"/>
              <a:t> </a:t>
            </a:r>
            <a:r>
              <a:rPr lang="en-US" dirty="0"/>
              <a:t>that </a:t>
            </a:r>
            <a:r>
              <a:rPr lang="en-US" dirty="0" smtClean="0"/>
              <a:t>is</a:t>
            </a:r>
            <a:r>
              <a:rPr lang="tr-TR" dirty="0" smtClean="0"/>
              <a:t>,</a:t>
            </a:r>
            <a:r>
              <a:rPr lang="en-US" dirty="0" smtClean="0"/>
              <a:t> </a:t>
            </a:r>
            <a:r>
              <a:rPr lang="tr-TR" dirty="0"/>
              <a:t>c</a:t>
            </a:r>
            <a:r>
              <a:rPr lang="en-US" dirty="0" smtClean="0"/>
              <a:t>lasses </a:t>
            </a:r>
            <a:r>
              <a:rPr lang="en-US" dirty="0"/>
              <a:t>to which individual word </a:t>
            </a:r>
            <a:r>
              <a:rPr lang="en-US" dirty="0" smtClean="0"/>
              <a:t>belong</a:t>
            </a:r>
            <a:r>
              <a:rPr lang="tr-TR" dirty="0" smtClean="0"/>
              <a:t>.</a:t>
            </a:r>
            <a:r>
              <a:rPr lang="en-US" dirty="0" smtClean="0"/>
              <a:t> </a:t>
            </a:r>
            <a:r>
              <a:rPr lang="tr-TR" dirty="0"/>
              <a:t>H</a:t>
            </a:r>
            <a:r>
              <a:rPr lang="en-US" dirty="0" err="1" smtClean="0"/>
              <a:t>owever</a:t>
            </a:r>
            <a:r>
              <a:rPr lang="tr-TR" dirty="0" smtClean="0"/>
              <a:t>,</a:t>
            </a:r>
            <a:r>
              <a:rPr lang="en-US" dirty="0" smtClean="0"/>
              <a:t> </a:t>
            </a:r>
            <a:r>
              <a:rPr lang="en-US" dirty="0"/>
              <a:t>there is another kind of syntactic </a:t>
            </a:r>
            <a:r>
              <a:rPr lang="en-US" dirty="0" smtClean="0"/>
              <a:t>category</a:t>
            </a:r>
            <a:r>
              <a:rPr lang="tr-TR" dirty="0" smtClean="0"/>
              <a:t>,</a:t>
            </a:r>
            <a:r>
              <a:rPr lang="en-US" dirty="0" smtClean="0"/>
              <a:t> </a:t>
            </a:r>
            <a:r>
              <a:rPr lang="en-US" dirty="0"/>
              <a:t>namely </a:t>
            </a:r>
            <a:r>
              <a:rPr lang="en-US" b="1" dirty="0"/>
              <a:t>phrasal </a:t>
            </a:r>
            <a:r>
              <a:rPr lang="en-US" b="1" dirty="0" smtClean="0"/>
              <a:t>category</a:t>
            </a:r>
            <a:r>
              <a:rPr lang="tr-TR" b="1" dirty="0" smtClean="0"/>
              <a:t>.</a:t>
            </a:r>
            <a:r>
              <a:rPr lang="en-US" b="1" dirty="0" smtClean="0"/>
              <a:t> </a:t>
            </a:r>
            <a:r>
              <a:rPr lang="tr-TR" dirty="0"/>
              <a:t>R</a:t>
            </a:r>
            <a:r>
              <a:rPr lang="en-US" dirty="0" err="1" smtClean="0"/>
              <a:t>ecall</a:t>
            </a:r>
            <a:r>
              <a:rPr lang="en-US" dirty="0" smtClean="0"/>
              <a:t> </a:t>
            </a:r>
            <a:r>
              <a:rPr lang="en-US" dirty="0"/>
              <a:t>that we determine </a:t>
            </a:r>
            <a:r>
              <a:rPr lang="en-US" dirty="0" smtClean="0"/>
              <a:t>a</a:t>
            </a:r>
            <a:r>
              <a:rPr lang="tr-TR" dirty="0" smtClean="0"/>
              <a:t> </a:t>
            </a:r>
            <a:r>
              <a:rPr lang="tr-TR" dirty="0" err="1" smtClean="0"/>
              <a:t>word’s</a:t>
            </a:r>
            <a:r>
              <a:rPr lang="en-US" dirty="0" smtClean="0"/>
              <a:t> </a:t>
            </a:r>
            <a:r>
              <a:rPr lang="en-US" dirty="0"/>
              <a:t>category by finding characteristics it shares with other </a:t>
            </a:r>
            <a:r>
              <a:rPr lang="en-US" dirty="0" smtClean="0"/>
              <a:t>words</a:t>
            </a:r>
            <a:r>
              <a:rPr lang="tr-TR" dirty="0" smtClean="0"/>
              <a:t>.</a:t>
            </a:r>
            <a:r>
              <a:rPr lang="en-US" dirty="0" smtClean="0"/>
              <a:t> </a:t>
            </a:r>
            <a:r>
              <a:rPr lang="tr-TR" dirty="0"/>
              <a:t>T</a:t>
            </a:r>
            <a:r>
              <a:rPr lang="en-US" dirty="0" smtClean="0"/>
              <a:t>hat is</a:t>
            </a:r>
            <a:r>
              <a:rPr lang="tr-TR" dirty="0" smtClean="0"/>
              <a:t>,</a:t>
            </a:r>
            <a:r>
              <a:rPr lang="en-US" dirty="0" smtClean="0"/>
              <a:t> </a:t>
            </a:r>
            <a:r>
              <a:rPr lang="tr-TR" dirty="0" err="1" smtClean="0"/>
              <a:t>we</a:t>
            </a:r>
            <a:r>
              <a:rPr lang="tr-TR" dirty="0" smtClean="0"/>
              <a:t> </a:t>
            </a:r>
            <a:r>
              <a:rPr lang="tr-TR" dirty="0" err="1" smtClean="0"/>
              <a:t>find</a:t>
            </a:r>
            <a:r>
              <a:rPr lang="tr-TR" dirty="0" smtClean="0"/>
              <a:t> </a:t>
            </a:r>
            <a:r>
              <a:rPr lang="tr-TR" dirty="0" err="1" smtClean="0"/>
              <a:t>words</a:t>
            </a:r>
            <a:r>
              <a:rPr lang="en-US" dirty="0" smtClean="0"/>
              <a:t> </a:t>
            </a:r>
            <a:r>
              <a:rPr lang="en-US" dirty="0"/>
              <a:t>which behave the </a:t>
            </a:r>
            <a:r>
              <a:rPr lang="en-US" dirty="0" smtClean="0"/>
              <a:t>same</a:t>
            </a:r>
            <a:r>
              <a:rPr lang="tr-TR" dirty="0" smtClean="0"/>
              <a:t>,</a:t>
            </a:r>
            <a:r>
              <a:rPr lang="en-US" dirty="0" smtClean="0"/>
              <a:t> </a:t>
            </a:r>
            <a:r>
              <a:rPr lang="en-US" dirty="0"/>
              <a:t>or have the same </a:t>
            </a:r>
            <a:r>
              <a:rPr lang="en-US" dirty="0" smtClean="0"/>
              <a:t>distribution</a:t>
            </a:r>
            <a:r>
              <a:rPr lang="tr-TR" dirty="0" smtClean="0"/>
              <a:t>,</a:t>
            </a:r>
            <a:r>
              <a:rPr lang="en-US" dirty="0" smtClean="0"/>
              <a:t> </a:t>
            </a:r>
            <a:r>
              <a:rPr lang="en-US" dirty="0"/>
              <a:t>as other </a:t>
            </a:r>
            <a:r>
              <a:rPr lang="en-US" dirty="0" smtClean="0"/>
              <a:t>words</a:t>
            </a:r>
            <a:r>
              <a:rPr lang="tr-TR" dirty="0" smtClean="0"/>
              <a:t>,</a:t>
            </a:r>
            <a:r>
              <a:rPr lang="en-US" dirty="0" smtClean="0"/>
              <a:t> </a:t>
            </a:r>
            <a:r>
              <a:rPr lang="en-US" dirty="0"/>
              <a:t>and </a:t>
            </a:r>
            <a:r>
              <a:rPr lang="tr-TR" dirty="0" err="1" smtClean="0"/>
              <a:t>these</a:t>
            </a:r>
            <a:r>
              <a:rPr lang="en-US" dirty="0" smtClean="0"/>
              <a:t> </a:t>
            </a:r>
            <a:r>
              <a:rPr lang="en-US" dirty="0"/>
              <a:t>sets of </a:t>
            </a:r>
            <a:r>
              <a:rPr lang="tr-TR" dirty="0" err="1" smtClean="0"/>
              <a:t>words</a:t>
            </a:r>
            <a:r>
              <a:rPr lang="tr-TR" dirty="0" smtClean="0"/>
              <a:t> </a:t>
            </a:r>
            <a:r>
              <a:rPr lang="tr-TR" dirty="0" err="1" smtClean="0"/>
              <a:t>we</a:t>
            </a:r>
            <a:r>
              <a:rPr lang="en-US" dirty="0" smtClean="0"/>
              <a:t> </a:t>
            </a:r>
            <a:r>
              <a:rPr lang="en-US" dirty="0"/>
              <a:t>group </a:t>
            </a:r>
            <a:r>
              <a:rPr lang="en-US" dirty="0" err="1" smtClean="0"/>
              <a:t>int</a:t>
            </a:r>
            <a:r>
              <a:rPr lang="tr-TR" dirty="0" smtClean="0"/>
              <a:t>o a</a:t>
            </a:r>
            <a:r>
              <a:rPr lang="en-US" dirty="0" smtClean="0"/>
              <a:t> </a:t>
            </a:r>
            <a:r>
              <a:rPr lang="en-US" dirty="0"/>
              <a:t>category and give it a </a:t>
            </a:r>
            <a:r>
              <a:rPr lang="en-US" dirty="0" smtClean="0"/>
              <a:t>name</a:t>
            </a:r>
            <a:r>
              <a:rPr lang="tr-TR" dirty="0" smtClean="0"/>
              <a:t>,</a:t>
            </a:r>
            <a:r>
              <a:rPr lang="en-US" dirty="0" smtClean="0"/>
              <a:t> </a:t>
            </a:r>
            <a:r>
              <a:rPr lang="en-US" dirty="0"/>
              <a:t>such as a noun or </a:t>
            </a:r>
            <a:r>
              <a:rPr lang="en-US" dirty="0" smtClean="0"/>
              <a:t>verb</a:t>
            </a:r>
            <a:r>
              <a:rPr lang="tr-TR" dirty="0" smtClean="0"/>
              <a:t>. T</a:t>
            </a:r>
            <a:r>
              <a:rPr lang="en-US" dirty="0" smtClean="0"/>
              <a:t>hen </a:t>
            </a:r>
            <a:r>
              <a:rPr lang="en-US" dirty="0"/>
              <a:t>recall that </a:t>
            </a:r>
            <a:r>
              <a:rPr lang="tr-TR" dirty="0" err="1" smtClean="0"/>
              <a:t>words</a:t>
            </a:r>
            <a:r>
              <a:rPr lang="tr-TR" dirty="0" smtClean="0"/>
              <a:t> can </a:t>
            </a:r>
            <a:r>
              <a:rPr lang="en-US" dirty="0" smtClean="0"/>
              <a:t>combine </a:t>
            </a:r>
            <a:r>
              <a:rPr lang="en-US" dirty="0"/>
              <a:t>with other words to form semantically coherent groupings </a:t>
            </a:r>
            <a:r>
              <a:rPr lang="tr-TR" dirty="0" smtClean="0"/>
              <a:t>,</a:t>
            </a:r>
            <a:r>
              <a:rPr lang="en-US" dirty="0" smtClean="0"/>
              <a:t>or</a:t>
            </a:r>
            <a:r>
              <a:rPr lang="tr-TR" dirty="0" smtClean="0"/>
              <a:t> </a:t>
            </a:r>
            <a:r>
              <a:rPr lang="en-US" dirty="0" smtClean="0"/>
              <a:t>c</a:t>
            </a:r>
            <a:r>
              <a:rPr lang="tr-TR" dirty="0" err="1" smtClean="0"/>
              <a:t>onstituents</a:t>
            </a:r>
            <a:r>
              <a:rPr lang="tr-TR" dirty="0" smtClean="0"/>
              <a:t>. </a:t>
            </a:r>
            <a:r>
              <a:rPr lang="tr-TR" dirty="0"/>
              <a:t>A</a:t>
            </a:r>
            <a:r>
              <a:rPr lang="en-US" dirty="0" smtClean="0"/>
              <a:t> </a:t>
            </a:r>
            <a:r>
              <a:rPr lang="en-US" dirty="0"/>
              <a:t>phrasal category is a set of constituents which behave the </a:t>
            </a:r>
            <a:r>
              <a:rPr lang="en-US" dirty="0" smtClean="0"/>
              <a:t>same</a:t>
            </a:r>
            <a:r>
              <a:rPr lang="tr-TR" dirty="0" smtClean="0"/>
              <a:t>,</a:t>
            </a:r>
            <a:r>
              <a:rPr lang="en-US" dirty="0" smtClean="0"/>
              <a:t> </a:t>
            </a:r>
            <a:r>
              <a:rPr lang="en-US" dirty="0"/>
              <a:t>or share the same fractions and </a:t>
            </a:r>
            <a:r>
              <a:rPr lang="en-US" dirty="0" smtClean="0"/>
              <a:t>distribution</a:t>
            </a:r>
            <a:r>
              <a:rPr lang="tr-TR" dirty="0" smtClean="0"/>
              <a:t>.</a:t>
            </a:r>
          </a:p>
          <a:p>
            <a:pPr marL="365760" lvl="1" indent="0">
              <a:buNone/>
            </a:pPr>
            <a:r>
              <a:rPr lang="tr-TR" dirty="0"/>
              <a:t>F</a:t>
            </a:r>
            <a:r>
              <a:rPr lang="en-US" dirty="0" smtClean="0"/>
              <a:t>or </a:t>
            </a:r>
            <a:r>
              <a:rPr lang="en-US" dirty="0"/>
              <a:t>instance consider the following </a:t>
            </a:r>
            <a:r>
              <a:rPr lang="en-US" dirty="0" smtClean="0"/>
              <a:t>sentence</a:t>
            </a:r>
            <a:r>
              <a:rPr lang="tr-TR" dirty="0" smtClean="0"/>
              <a:t>:</a:t>
            </a:r>
          </a:p>
          <a:p>
            <a:pPr marL="365760" lvl="1" indent="0">
              <a:buNone/>
            </a:pPr>
            <a:r>
              <a:rPr lang="tr-TR" dirty="0" smtClean="0"/>
              <a:t>(1) T</a:t>
            </a:r>
            <a:r>
              <a:rPr lang="en-US" dirty="0" smtClean="0"/>
              <a:t>he </a:t>
            </a:r>
            <a:r>
              <a:rPr lang="tr-TR" dirty="0" err="1" smtClean="0"/>
              <a:t>jogger</a:t>
            </a:r>
            <a:r>
              <a:rPr lang="en-US" dirty="0" smtClean="0"/>
              <a:t>s r</a:t>
            </a:r>
            <a:r>
              <a:rPr lang="tr-TR" dirty="0" smtClean="0"/>
              <a:t>a</a:t>
            </a:r>
            <a:r>
              <a:rPr lang="en-US" dirty="0" smtClean="0"/>
              <a:t>n </a:t>
            </a:r>
            <a:r>
              <a:rPr lang="en-US" dirty="0"/>
              <a:t>through the </a:t>
            </a:r>
            <a:r>
              <a:rPr lang="en-US" dirty="0" smtClean="0"/>
              <a:t>park</a:t>
            </a:r>
            <a:r>
              <a:rPr lang="tr-TR" dirty="0" smtClean="0"/>
              <a:t>.</a:t>
            </a:r>
            <a:endParaRPr lang="en-US" dirty="0"/>
          </a:p>
        </p:txBody>
      </p:sp>
      <p:sp>
        <p:nvSpPr>
          <p:cNvPr id="4" name="Metin kutusu 3"/>
          <p:cNvSpPr txBox="1"/>
          <p:nvPr/>
        </p:nvSpPr>
        <p:spPr>
          <a:xfrm>
            <a:off x="6670576" y="615696"/>
            <a:ext cx="2016224" cy="830997"/>
          </a:xfrm>
          <a:prstGeom prst="rect">
            <a:avLst/>
          </a:prstGeom>
          <a:noFill/>
        </p:spPr>
        <p:txBody>
          <a:bodyPr wrap="square" rtlCol="0">
            <a:spAutoFit/>
          </a:bodyPr>
          <a:lstStyle/>
          <a:p>
            <a:r>
              <a:rPr lang="tr-TR" sz="4800" dirty="0" smtClean="0">
                <a:latin typeface="+mj-lt"/>
              </a:rPr>
              <a:t>FILE 52</a:t>
            </a:r>
            <a:endParaRPr lang="tr-TR" sz="4800" dirty="0">
              <a:latin typeface="+mj-lt"/>
            </a:endParaRPr>
          </a:p>
        </p:txBody>
      </p:sp>
    </p:spTree>
    <p:extLst>
      <p:ext uri="{BB962C8B-B14F-4D97-AF65-F5344CB8AC3E}">
        <p14:creationId xmlns:p14="http://schemas.microsoft.com/office/powerpoint/2010/main" val="8805379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669360"/>
          </a:xfrm>
        </p:spPr>
        <p:txBody>
          <a:bodyPr>
            <a:normAutofit lnSpcReduction="10000"/>
          </a:bodyPr>
          <a:lstStyle/>
          <a:p>
            <a:pPr marL="0" indent="0">
              <a:buNone/>
            </a:pPr>
            <a:r>
              <a:rPr lang="tr-TR" dirty="0" err="1" smtClean="0"/>
              <a:t>One</a:t>
            </a:r>
            <a:r>
              <a:rPr lang="en-US" dirty="0" smtClean="0"/>
              <a:t> </a:t>
            </a:r>
            <a:r>
              <a:rPr lang="en-US" dirty="0"/>
              <a:t>constituent of </a:t>
            </a:r>
            <a:r>
              <a:rPr lang="en-US" dirty="0" err="1" smtClean="0"/>
              <a:t>th</a:t>
            </a:r>
            <a:r>
              <a:rPr lang="tr-TR" dirty="0" smtClean="0"/>
              <a:t>is</a:t>
            </a:r>
            <a:r>
              <a:rPr lang="en-US" dirty="0" smtClean="0"/>
              <a:t> </a:t>
            </a:r>
            <a:r>
              <a:rPr lang="en-US" dirty="0"/>
              <a:t>sentence consist of the </a:t>
            </a:r>
            <a:r>
              <a:rPr lang="tr-TR" dirty="0" err="1" smtClean="0"/>
              <a:t>words</a:t>
            </a:r>
            <a:r>
              <a:rPr lang="en-US" dirty="0" smtClean="0"/>
              <a:t> </a:t>
            </a:r>
            <a:r>
              <a:rPr lang="en-US" dirty="0"/>
              <a:t>the </a:t>
            </a:r>
            <a:r>
              <a:rPr lang="tr-TR" dirty="0" err="1" smtClean="0"/>
              <a:t>joggers</a:t>
            </a:r>
            <a:r>
              <a:rPr lang="tr-TR" dirty="0" smtClean="0"/>
              <a:t>,</a:t>
            </a:r>
            <a:r>
              <a:rPr lang="en-US" dirty="0" smtClean="0"/>
              <a:t> </a:t>
            </a:r>
            <a:r>
              <a:rPr lang="tr-TR" dirty="0" smtClean="0"/>
              <a:t>as can be </a:t>
            </a:r>
            <a:r>
              <a:rPr lang="tr-TR" dirty="0" err="1" smtClean="0"/>
              <a:t>demonstrated</a:t>
            </a:r>
            <a:r>
              <a:rPr lang="tr-TR" dirty="0" smtClean="0"/>
              <a:t> </a:t>
            </a:r>
            <a:r>
              <a:rPr lang="tr-TR" dirty="0" err="1" smtClean="0"/>
              <a:t>by</a:t>
            </a:r>
            <a:r>
              <a:rPr lang="tr-TR" dirty="0" smtClean="0"/>
              <a:t> </a:t>
            </a:r>
            <a:r>
              <a:rPr lang="en-US" dirty="0" smtClean="0"/>
              <a:t>applying </a:t>
            </a:r>
            <a:r>
              <a:rPr lang="en-US" dirty="0"/>
              <a:t>the </a:t>
            </a:r>
            <a:r>
              <a:rPr lang="tr-TR" dirty="0" smtClean="0"/>
              <a:t>c</a:t>
            </a:r>
            <a:r>
              <a:rPr lang="en-US" dirty="0" err="1" smtClean="0"/>
              <a:t>onstit</a:t>
            </a:r>
            <a:r>
              <a:rPr lang="tr-TR" dirty="0" err="1" smtClean="0"/>
              <a:t>uent</a:t>
            </a:r>
            <a:r>
              <a:rPr lang="en-US" dirty="0" smtClean="0"/>
              <a:t> test</a:t>
            </a:r>
            <a:r>
              <a:rPr lang="tr-TR" dirty="0"/>
              <a:t>s</a:t>
            </a:r>
            <a:r>
              <a:rPr lang="en-US" dirty="0" smtClean="0"/>
              <a:t> </a:t>
            </a:r>
            <a:r>
              <a:rPr lang="en-US" dirty="0"/>
              <a:t>discussed in the </a:t>
            </a:r>
            <a:r>
              <a:rPr lang="tr-TR" dirty="0" smtClean="0"/>
              <a:t>F</a:t>
            </a:r>
            <a:r>
              <a:rPr lang="en-US" dirty="0" err="1" smtClean="0"/>
              <a:t>ile</a:t>
            </a:r>
            <a:r>
              <a:rPr lang="en-US" dirty="0" smtClean="0"/>
              <a:t> 50</a:t>
            </a:r>
            <a:r>
              <a:rPr lang="tr-TR" dirty="0" smtClean="0"/>
              <a:t>.</a:t>
            </a:r>
            <a:r>
              <a:rPr lang="en-US" dirty="0" smtClean="0"/>
              <a:t> </a:t>
            </a:r>
            <a:r>
              <a:rPr lang="tr-TR" dirty="0" smtClean="0"/>
              <a:t>U</a:t>
            </a:r>
            <a:r>
              <a:rPr lang="en-US" dirty="0" err="1" smtClean="0"/>
              <a:t>pon</a:t>
            </a:r>
            <a:r>
              <a:rPr lang="en-US" dirty="0" smtClean="0"/>
              <a:t> </a:t>
            </a:r>
            <a:r>
              <a:rPr lang="en-US" dirty="0"/>
              <a:t>examining the lexical categories </a:t>
            </a:r>
            <a:r>
              <a:rPr lang="en-US" dirty="0" smtClean="0"/>
              <a:t>involved</a:t>
            </a:r>
            <a:r>
              <a:rPr lang="tr-TR" dirty="0" smtClean="0"/>
              <a:t>,</a:t>
            </a:r>
            <a:r>
              <a:rPr lang="en-US" dirty="0" smtClean="0"/>
              <a:t> </a:t>
            </a:r>
            <a:r>
              <a:rPr lang="en-US" dirty="0"/>
              <a:t>we see that this constituent is formed by the combination of </a:t>
            </a:r>
            <a:r>
              <a:rPr lang="en-US" dirty="0" smtClean="0"/>
              <a:t>a</a:t>
            </a:r>
            <a:r>
              <a:rPr lang="tr-TR" dirty="0" smtClean="0"/>
              <a:t> de</a:t>
            </a:r>
            <a:r>
              <a:rPr lang="en-US" dirty="0" err="1" smtClean="0"/>
              <a:t>termin</a:t>
            </a:r>
            <a:r>
              <a:rPr lang="tr-TR" dirty="0" smtClean="0"/>
              <a:t>er</a:t>
            </a:r>
            <a:r>
              <a:rPr lang="en-US" dirty="0" smtClean="0"/>
              <a:t> </a:t>
            </a:r>
            <a:r>
              <a:rPr lang="en-US" dirty="0"/>
              <a:t>and </a:t>
            </a:r>
            <a:r>
              <a:rPr lang="tr-TR" dirty="0" smtClean="0"/>
              <a:t>a </a:t>
            </a:r>
            <a:r>
              <a:rPr lang="tr-TR" dirty="0" err="1" smtClean="0"/>
              <a:t>noun</a:t>
            </a:r>
            <a:r>
              <a:rPr lang="tr-TR" dirty="0" smtClean="0"/>
              <a:t>.</a:t>
            </a:r>
            <a:r>
              <a:rPr lang="en-US" dirty="0" smtClean="0"/>
              <a:t> </a:t>
            </a:r>
            <a:r>
              <a:rPr lang="tr-TR" dirty="0" err="1" smtClean="0"/>
              <a:t>Now</a:t>
            </a:r>
            <a:r>
              <a:rPr lang="en-US" dirty="0" smtClean="0"/>
              <a:t> consider </a:t>
            </a:r>
            <a:r>
              <a:rPr lang="en-US" dirty="0"/>
              <a:t>each of the </a:t>
            </a:r>
            <a:r>
              <a:rPr lang="tr-TR" dirty="0" err="1" smtClean="0"/>
              <a:t>words</a:t>
            </a:r>
            <a:r>
              <a:rPr lang="en-US" dirty="0" smtClean="0"/>
              <a:t> </a:t>
            </a:r>
            <a:r>
              <a:rPr lang="en-US" dirty="0"/>
              <a:t>or </a:t>
            </a:r>
            <a:r>
              <a:rPr lang="tr-TR" dirty="0" err="1" smtClean="0"/>
              <a:t>groups</a:t>
            </a:r>
            <a:r>
              <a:rPr lang="en-US" dirty="0" smtClean="0"/>
              <a:t> </a:t>
            </a:r>
            <a:r>
              <a:rPr lang="en-US" dirty="0"/>
              <a:t>the words </a:t>
            </a:r>
            <a:r>
              <a:rPr lang="en-US" dirty="0" smtClean="0"/>
              <a:t>below</a:t>
            </a:r>
            <a:r>
              <a:rPr lang="tr-TR" dirty="0" smtClean="0"/>
              <a:t>.</a:t>
            </a:r>
            <a:r>
              <a:rPr lang="en-US" dirty="0" smtClean="0"/>
              <a:t> </a:t>
            </a:r>
            <a:r>
              <a:rPr lang="tr-TR" dirty="0"/>
              <a:t>N</a:t>
            </a:r>
            <a:r>
              <a:rPr lang="en-US" dirty="0" err="1" smtClean="0"/>
              <a:t>ot</a:t>
            </a:r>
            <a:r>
              <a:rPr lang="tr-TR" dirty="0" smtClean="0"/>
              <a:t>e</a:t>
            </a:r>
            <a:r>
              <a:rPr lang="en-US" dirty="0" smtClean="0"/>
              <a:t> </a:t>
            </a:r>
            <a:r>
              <a:rPr lang="en-US" dirty="0"/>
              <a:t>that each of them could be </a:t>
            </a:r>
            <a:r>
              <a:rPr lang="en-US" dirty="0" smtClean="0"/>
              <a:t>substitute</a:t>
            </a:r>
            <a:r>
              <a:rPr lang="tr-TR" dirty="0" smtClean="0"/>
              <a:t>d</a:t>
            </a:r>
            <a:r>
              <a:rPr lang="en-US" dirty="0" smtClean="0"/>
              <a:t> </a:t>
            </a:r>
            <a:r>
              <a:rPr lang="en-US" dirty="0"/>
              <a:t>for the phrase </a:t>
            </a:r>
            <a:r>
              <a:rPr lang="tr-TR" dirty="0" smtClean="0"/>
              <a:t>t</a:t>
            </a:r>
            <a:r>
              <a:rPr lang="en-US" dirty="0" smtClean="0"/>
              <a:t>he </a:t>
            </a:r>
            <a:r>
              <a:rPr lang="tr-TR" dirty="0" err="1" smtClean="0"/>
              <a:t>joggers</a:t>
            </a:r>
            <a:r>
              <a:rPr lang="en-US" dirty="0" smtClean="0"/>
              <a:t> </a:t>
            </a:r>
            <a:r>
              <a:rPr lang="en-US" dirty="0"/>
              <a:t>in sentence </a:t>
            </a:r>
            <a:r>
              <a:rPr lang="tr-TR" dirty="0" smtClean="0"/>
              <a:t>(</a:t>
            </a:r>
            <a:r>
              <a:rPr lang="en-US" dirty="0" smtClean="0"/>
              <a:t>1</a:t>
            </a:r>
            <a:r>
              <a:rPr lang="tr-TR" dirty="0" smtClean="0"/>
              <a:t>),</a:t>
            </a:r>
            <a:r>
              <a:rPr lang="en-US" dirty="0" smtClean="0"/>
              <a:t> </a:t>
            </a:r>
            <a:r>
              <a:rPr lang="en-US" dirty="0"/>
              <a:t>and a grammatical sentence would </a:t>
            </a:r>
            <a:r>
              <a:rPr lang="en-US" dirty="0" smtClean="0"/>
              <a:t>result</a:t>
            </a:r>
            <a:r>
              <a:rPr lang="tr-TR" dirty="0" smtClean="0"/>
              <a:t>:</a:t>
            </a:r>
          </a:p>
          <a:p>
            <a:pPr marL="0" indent="0">
              <a:buNone/>
            </a:pPr>
            <a:r>
              <a:rPr lang="en-US" dirty="0" smtClean="0"/>
              <a:t> </a:t>
            </a:r>
            <a:r>
              <a:rPr lang="tr-TR" dirty="0" smtClean="0"/>
              <a:t>(2) a. </a:t>
            </a:r>
            <a:r>
              <a:rPr lang="en-US" dirty="0" smtClean="0"/>
              <a:t>Susan </a:t>
            </a:r>
            <a:endParaRPr lang="tr-TR" dirty="0"/>
          </a:p>
          <a:p>
            <a:pPr marL="365760" lvl="1" indent="0">
              <a:buNone/>
            </a:pPr>
            <a:r>
              <a:rPr lang="tr-TR" dirty="0" smtClean="0"/>
              <a:t>b.</a:t>
            </a:r>
            <a:r>
              <a:rPr lang="en-US" dirty="0" smtClean="0"/>
              <a:t> Students</a:t>
            </a:r>
            <a:endParaRPr lang="tr-TR" dirty="0" smtClean="0"/>
          </a:p>
          <a:p>
            <a:pPr marL="365760" lvl="1" indent="0">
              <a:buNone/>
            </a:pPr>
            <a:r>
              <a:rPr lang="tr-TR" dirty="0" smtClean="0"/>
              <a:t>c. </a:t>
            </a:r>
            <a:r>
              <a:rPr lang="en-US" dirty="0" smtClean="0"/>
              <a:t>you </a:t>
            </a:r>
            <a:endParaRPr lang="tr-TR" dirty="0" smtClean="0"/>
          </a:p>
          <a:p>
            <a:pPr marL="365760" lvl="1" indent="0">
              <a:buNone/>
            </a:pPr>
            <a:r>
              <a:rPr lang="tr-TR" dirty="0" smtClean="0"/>
              <a:t>d.</a:t>
            </a:r>
            <a:r>
              <a:rPr lang="en-US" dirty="0" smtClean="0"/>
              <a:t> </a:t>
            </a:r>
            <a:r>
              <a:rPr lang="tr-TR" dirty="0" err="1"/>
              <a:t>m</a:t>
            </a:r>
            <a:r>
              <a:rPr lang="tr-TR" dirty="0" err="1" smtClean="0"/>
              <a:t>ost</a:t>
            </a:r>
            <a:r>
              <a:rPr lang="tr-TR" dirty="0" smtClean="0"/>
              <a:t> </a:t>
            </a:r>
            <a:r>
              <a:rPr lang="tr-TR" dirty="0" err="1" smtClean="0"/>
              <a:t>dogs</a:t>
            </a:r>
            <a:endParaRPr lang="tr-TR" dirty="0" smtClean="0"/>
          </a:p>
          <a:p>
            <a:pPr marL="365760" lvl="1" indent="0">
              <a:buNone/>
            </a:pPr>
            <a:r>
              <a:rPr lang="tr-TR" dirty="0" smtClean="0"/>
              <a:t>e.</a:t>
            </a:r>
            <a:r>
              <a:rPr lang="en-US" dirty="0" smtClean="0"/>
              <a:t> </a:t>
            </a:r>
            <a:r>
              <a:rPr lang="tr-TR" dirty="0" err="1" smtClean="0"/>
              <a:t>some</a:t>
            </a:r>
            <a:r>
              <a:rPr lang="en-US" dirty="0" smtClean="0"/>
              <a:t> children</a:t>
            </a:r>
            <a:endParaRPr lang="tr-TR" dirty="0" smtClean="0"/>
          </a:p>
          <a:p>
            <a:pPr marL="365760" lvl="1" indent="0">
              <a:buNone/>
            </a:pPr>
            <a:r>
              <a:rPr lang="tr-TR" dirty="0" smtClean="0"/>
              <a:t>f.</a:t>
            </a:r>
            <a:r>
              <a:rPr lang="en-US" dirty="0" smtClean="0"/>
              <a:t> </a:t>
            </a:r>
            <a:r>
              <a:rPr lang="en-US" dirty="0"/>
              <a:t>a huge lovable </a:t>
            </a:r>
            <a:r>
              <a:rPr lang="en-US" dirty="0" smtClean="0"/>
              <a:t>bear</a:t>
            </a:r>
            <a:endParaRPr lang="tr-TR" dirty="0"/>
          </a:p>
          <a:p>
            <a:pPr marL="365760" lvl="1" indent="0">
              <a:buNone/>
            </a:pPr>
            <a:r>
              <a:rPr lang="tr-TR" dirty="0" smtClean="0"/>
              <a:t>g.</a:t>
            </a:r>
            <a:r>
              <a:rPr lang="en-US" dirty="0" smtClean="0"/>
              <a:t> </a:t>
            </a:r>
            <a:r>
              <a:rPr lang="en-US" dirty="0"/>
              <a:t>my friend from </a:t>
            </a:r>
            <a:r>
              <a:rPr lang="en-US" dirty="0" smtClean="0"/>
              <a:t>Brazil</a:t>
            </a:r>
            <a:endParaRPr lang="tr-TR" dirty="0" smtClean="0"/>
          </a:p>
          <a:p>
            <a:pPr marL="365760" lvl="1" indent="0">
              <a:buNone/>
            </a:pPr>
            <a:r>
              <a:rPr lang="en-US" dirty="0" smtClean="0"/>
              <a:t>h</a:t>
            </a:r>
            <a:r>
              <a:rPr lang="tr-TR" dirty="0" smtClean="0"/>
              <a:t>.</a:t>
            </a:r>
            <a:r>
              <a:rPr lang="en-US" dirty="0" smtClean="0"/>
              <a:t> </a:t>
            </a:r>
            <a:r>
              <a:rPr lang="en-US" dirty="0"/>
              <a:t>the people that the </a:t>
            </a:r>
            <a:r>
              <a:rPr lang="en-US" dirty="0" smtClean="0"/>
              <a:t>interview</a:t>
            </a:r>
            <a:r>
              <a:rPr lang="tr-TR" dirty="0" err="1" smtClean="0"/>
              <a:t>ed</a:t>
            </a:r>
            <a:endParaRPr lang="en-US" dirty="0"/>
          </a:p>
        </p:txBody>
      </p:sp>
    </p:spTree>
    <p:extLst>
      <p:ext uri="{BB962C8B-B14F-4D97-AF65-F5344CB8AC3E}">
        <p14:creationId xmlns:p14="http://schemas.microsoft.com/office/powerpoint/2010/main" val="38265883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fontScale="92500" lnSpcReduction="10000"/>
          </a:bodyPr>
          <a:lstStyle/>
          <a:p>
            <a:pPr marL="0" indent="0">
              <a:buNone/>
            </a:pPr>
            <a:r>
              <a:rPr lang="en-US" dirty="0" smtClean="0"/>
              <a:t>Each </a:t>
            </a:r>
            <a:r>
              <a:rPr lang="en-US" dirty="0"/>
              <a:t>of the examples </a:t>
            </a:r>
            <a:r>
              <a:rPr lang="en-US" dirty="0" smtClean="0"/>
              <a:t>in</a:t>
            </a:r>
            <a:r>
              <a:rPr lang="tr-TR" dirty="0" smtClean="0"/>
              <a:t> (2)</a:t>
            </a:r>
            <a:r>
              <a:rPr lang="en-US" dirty="0" smtClean="0"/>
              <a:t> </a:t>
            </a:r>
            <a:r>
              <a:rPr lang="en-US" dirty="0"/>
              <a:t>could likewise be shown to be a constituent in this sentence if it </a:t>
            </a:r>
            <a:r>
              <a:rPr lang="tr-TR" dirty="0" err="1" smtClean="0"/>
              <a:t>occured</a:t>
            </a:r>
            <a:r>
              <a:rPr lang="en-US" dirty="0" smtClean="0"/>
              <a:t> </a:t>
            </a:r>
            <a:r>
              <a:rPr lang="en-US" dirty="0"/>
              <a:t>in the place of </a:t>
            </a:r>
            <a:r>
              <a:rPr lang="en-US" dirty="0" smtClean="0"/>
              <a:t>jo</a:t>
            </a:r>
            <a:r>
              <a:rPr lang="tr-TR" dirty="0" err="1" smtClean="0"/>
              <a:t>gg</a:t>
            </a:r>
            <a:r>
              <a:rPr lang="en-US" dirty="0" err="1" smtClean="0"/>
              <a:t>ers</a:t>
            </a:r>
            <a:r>
              <a:rPr lang="tr-TR" dirty="0" smtClean="0"/>
              <a:t>.</a:t>
            </a:r>
            <a:r>
              <a:rPr lang="en-US" dirty="0" smtClean="0"/>
              <a:t> </a:t>
            </a:r>
            <a:r>
              <a:rPr lang="tr-TR" dirty="0"/>
              <a:t>N</a:t>
            </a:r>
            <a:r>
              <a:rPr lang="en-US" dirty="0" err="1" smtClean="0"/>
              <a:t>ote</a:t>
            </a:r>
            <a:r>
              <a:rPr lang="tr-TR" dirty="0" smtClean="0"/>
              <a:t>,</a:t>
            </a:r>
            <a:r>
              <a:rPr lang="en-US" dirty="0" smtClean="0"/>
              <a:t> however</a:t>
            </a:r>
            <a:r>
              <a:rPr lang="tr-TR" dirty="0" smtClean="0"/>
              <a:t>,</a:t>
            </a:r>
            <a:r>
              <a:rPr lang="en-US" dirty="0" smtClean="0"/>
              <a:t> </a:t>
            </a:r>
            <a:r>
              <a:rPr lang="en-US" dirty="0"/>
              <a:t>that some have different structures </a:t>
            </a:r>
            <a:r>
              <a:rPr lang="en-US" dirty="0" err="1" smtClean="0"/>
              <a:t>th</a:t>
            </a:r>
            <a:r>
              <a:rPr lang="tr-TR" dirty="0" smtClean="0"/>
              <a:t>a</a:t>
            </a:r>
            <a:r>
              <a:rPr lang="en-US" dirty="0" smtClean="0"/>
              <a:t>n </a:t>
            </a:r>
            <a:r>
              <a:rPr lang="en-US" dirty="0"/>
              <a:t>DET </a:t>
            </a:r>
            <a:r>
              <a:rPr lang="tr-TR" dirty="0" smtClean="0"/>
              <a:t>+ N</a:t>
            </a:r>
            <a:r>
              <a:rPr lang="en-US" dirty="0" smtClean="0"/>
              <a:t> con</a:t>
            </a:r>
            <a:r>
              <a:rPr lang="tr-TR" dirty="0" smtClean="0"/>
              <a:t>s</a:t>
            </a:r>
            <a:r>
              <a:rPr lang="en-US" dirty="0" smtClean="0"/>
              <a:t>t</a:t>
            </a:r>
            <a:r>
              <a:rPr lang="tr-TR" dirty="0" err="1" smtClean="0"/>
              <a:t>itu</a:t>
            </a:r>
            <a:r>
              <a:rPr lang="en-US" dirty="0" err="1" smtClean="0"/>
              <a:t>ent</a:t>
            </a:r>
            <a:r>
              <a:rPr lang="en-US" dirty="0" smtClean="0"/>
              <a:t> </a:t>
            </a:r>
            <a:r>
              <a:rPr lang="en-US" dirty="0"/>
              <a:t>in the </a:t>
            </a:r>
            <a:r>
              <a:rPr lang="tr-TR" dirty="0"/>
              <a:t>j</a:t>
            </a:r>
            <a:r>
              <a:rPr lang="en-US" dirty="0" smtClean="0"/>
              <a:t>o</a:t>
            </a:r>
            <a:r>
              <a:rPr lang="tr-TR" dirty="0" err="1" smtClean="0"/>
              <a:t>gg</a:t>
            </a:r>
            <a:r>
              <a:rPr lang="en-US" dirty="0" err="1" smtClean="0"/>
              <a:t>ers</a:t>
            </a:r>
            <a:r>
              <a:rPr lang="tr-TR" dirty="0" smtClean="0"/>
              <a:t>.</a:t>
            </a:r>
            <a:r>
              <a:rPr lang="en-US" dirty="0" smtClean="0"/>
              <a:t> </a:t>
            </a:r>
            <a:r>
              <a:rPr lang="tr-TR" dirty="0" smtClean="0"/>
              <a:t>(</a:t>
            </a:r>
            <a:r>
              <a:rPr lang="en-US" dirty="0" smtClean="0"/>
              <a:t>a</a:t>
            </a:r>
            <a:r>
              <a:rPr lang="tr-TR" dirty="0" smtClean="0"/>
              <a:t>) </a:t>
            </a:r>
            <a:r>
              <a:rPr lang="tr-TR" dirty="0" err="1" smtClean="0"/>
              <a:t>and</a:t>
            </a:r>
            <a:r>
              <a:rPr lang="tr-TR" dirty="0" smtClean="0"/>
              <a:t> (b)</a:t>
            </a:r>
            <a:r>
              <a:rPr lang="en-US" dirty="0" smtClean="0"/>
              <a:t> </a:t>
            </a:r>
            <a:r>
              <a:rPr lang="tr-TR" dirty="0" err="1" smtClean="0"/>
              <a:t>are</a:t>
            </a:r>
            <a:r>
              <a:rPr lang="tr-TR" dirty="0" smtClean="0"/>
              <a:t> </a:t>
            </a:r>
            <a:r>
              <a:rPr lang="tr-TR" dirty="0" err="1" smtClean="0"/>
              <a:t>single</a:t>
            </a:r>
            <a:r>
              <a:rPr lang="tr-TR" dirty="0" smtClean="0"/>
              <a:t> </a:t>
            </a:r>
            <a:r>
              <a:rPr lang="tr-TR" dirty="0" err="1" smtClean="0"/>
              <a:t>Ns</a:t>
            </a:r>
            <a:r>
              <a:rPr lang="tr-TR" dirty="0" smtClean="0"/>
              <a:t>, (f) is</a:t>
            </a:r>
            <a:r>
              <a:rPr lang="en-US" dirty="0" smtClean="0"/>
              <a:t> </a:t>
            </a:r>
            <a:r>
              <a:rPr lang="en-US" dirty="0"/>
              <a:t>composed of </a:t>
            </a:r>
            <a:r>
              <a:rPr lang="tr-TR" dirty="0" smtClean="0"/>
              <a:t>DET</a:t>
            </a:r>
            <a:r>
              <a:rPr lang="en-US" dirty="0" smtClean="0"/>
              <a:t> </a:t>
            </a:r>
            <a:r>
              <a:rPr lang="tr-TR" dirty="0" smtClean="0"/>
              <a:t>+</a:t>
            </a:r>
            <a:r>
              <a:rPr lang="en-US" dirty="0" smtClean="0"/>
              <a:t> </a:t>
            </a:r>
            <a:r>
              <a:rPr lang="tr-TR" dirty="0" smtClean="0"/>
              <a:t>A</a:t>
            </a:r>
            <a:r>
              <a:rPr lang="en-US" dirty="0" smtClean="0"/>
              <a:t>DJ </a:t>
            </a:r>
            <a:r>
              <a:rPr lang="en-US" dirty="0"/>
              <a:t>+ </a:t>
            </a:r>
            <a:r>
              <a:rPr lang="tr-TR" dirty="0" smtClean="0"/>
              <a:t>N,</a:t>
            </a:r>
            <a:r>
              <a:rPr lang="en-US" dirty="0" smtClean="0"/>
              <a:t> </a:t>
            </a:r>
            <a:r>
              <a:rPr lang="tr-TR" dirty="0" smtClean="0"/>
              <a:t>(g)</a:t>
            </a:r>
            <a:r>
              <a:rPr lang="en-US" dirty="0" smtClean="0"/>
              <a:t> </a:t>
            </a:r>
            <a:r>
              <a:rPr lang="en-US" dirty="0"/>
              <a:t>is composed of DET </a:t>
            </a:r>
            <a:r>
              <a:rPr lang="en-US" dirty="0" smtClean="0"/>
              <a:t>+</a:t>
            </a:r>
            <a:r>
              <a:rPr lang="tr-TR" dirty="0" smtClean="0"/>
              <a:t> N + PREP + N,</a:t>
            </a:r>
            <a:r>
              <a:rPr lang="en-US" dirty="0" smtClean="0"/>
              <a:t> </a:t>
            </a:r>
            <a:r>
              <a:rPr lang="en-US" dirty="0"/>
              <a:t>and </a:t>
            </a:r>
            <a:r>
              <a:rPr lang="tr-TR" dirty="0" smtClean="0"/>
              <a:t>(h)</a:t>
            </a:r>
            <a:r>
              <a:rPr lang="en-US" dirty="0" smtClean="0"/>
              <a:t> </a:t>
            </a:r>
            <a:r>
              <a:rPr lang="en-US" dirty="0"/>
              <a:t>is different from all of </a:t>
            </a:r>
            <a:r>
              <a:rPr lang="en-US" dirty="0" err="1" smtClean="0"/>
              <a:t>th</a:t>
            </a:r>
            <a:r>
              <a:rPr lang="tr-TR" dirty="0" smtClean="0"/>
              <a:t>e</a:t>
            </a:r>
            <a:r>
              <a:rPr lang="en-US" dirty="0" smtClean="0"/>
              <a:t>se</a:t>
            </a:r>
            <a:r>
              <a:rPr lang="tr-TR" dirty="0" smtClean="0"/>
              <a:t>.</a:t>
            </a:r>
            <a:r>
              <a:rPr lang="en-US" dirty="0" smtClean="0"/>
              <a:t> </a:t>
            </a:r>
            <a:r>
              <a:rPr lang="tr-TR" dirty="0"/>
              <a:t>N</a:t>
            </a:r>
            <a:r>
              <a:rPr lang="en-US" dirty="0" err="1" smtClean="0"/>
              <a:t>ot</a:t>
            </a:r>
            <a:r>
              <a:rPr lang="tr-TR" dirty="0" smtClean="0"/>
              <a:t>e</a:t>
            </a:r>
            <a:r>
              <a:rPr lang="en-US" dirty="0" smtClean="0"/>
              <a:t> </a:t>
            </a:r>
            <a:r>
              <a:rPr lang="en-US" dirty="0"/>
              <a:t>that other sets of words that are </a:t>
            </a:r>
            <a:r>
              <a:rPr lang="tr-TR" dirty="0" err="1" smtClean="0"/>
              <a:t>constituents</a:t>
            </a:r>
            <a:r>
              <a:rPr lang="en-US" dirty="0" smtClean="0"/>
              <a:t> </a:t>
            </a:r>
            <a:r>
              <a:rPr lang="en-US" dirty="0"/>
              <a:t>cannot be substituted for the </a:t>
            </a:r>
            <a:r>
              <a:rPr lang="tr-TR" dirty="0" err="1" smtClean="0"/>
              <a:t>joggers</a:t>
            </a:r>
            <a:r>
              <a:rPr lang="tr-TR" dirty="0" smtClean="0"/>
              <a:t>,</a:t>
            </a:r>
            <a:r>
              <a:rPr lang="en-US" dirty="0" smtClean="0"/>
              <a:t> </a:t>
            </a:r>
            <a:r>
              <a:rPr lang="en-US" dirty="0"/>
              <a:t>for </a:t>
            </a:r>
            <a:r>
              <a:rPr lang="en-US" dirty="0" smtClean="0"/>
              <a:t>example</a:t>
            </a:r>
            <a:r>
              <a:rPr lang="tr-TR" dirty="0" smtClean="0"/>
              <a:t>,</a:t>
            </a:r>
            <a:r>
              <a:rPr lang="en-US" dirty="0" smtClean="0"/>
              <a:t> </a:t>
            </a:r>
            <a:r>
              <a:rPr lang="en-US" dirty="0"/>
              <a:t>in the tree or </a:t>
            </a:r>
            <a:r>
              <a:rPr lang="en-US" dirty="0" smtClean="0"/>
              <a:t>ma</a:t>
            </a:r>
            <a:r>
              <a:rPr lang="tr-TR" dirty="0" smtClean="0"/>
              <a:t>d</a:t>
            </a:r>
            <a:r>
              <a:rPr lang="en-US" dirty="0" smtClean="0"/>
              <a:t>e </a:t>
            </a:r>
            <a:r>
              <a:rPr lang="en-US" dirty="0"/>
              <a:t>a </a:t>
            </a:r>
            <a:r>
              <a:rPr lang="en-US" dirty="0" smtClean="0"/>
              <a:t>cake</a:t>
            </a:r>
            <a:r>
              <a:rPr lang="tr-TR" dirty="0" smtClean="0"/>
              <a:t>.</a:t>
            </a:r>
            <a:r>
              <a:rPr lang="en-US" dirty="0" smtClean="0"/>
              <a:t> </a:t>
            </a:r>
            <a:r>
              <a:rPr lang="tr-TR" dirty="0"/>
              <a:t>W</a:t>
            </a:r>
            <a:r>
              <a:rPr lang="en-US" dirty="0" smtClean="0"/>
              <a:t>hat </a:t>
            </a:r>
            <a:r>
              <a:rPr lang="en-US" dirty="0"/>
              <a:t>we have discovered is that constituents have different structures can have the same functions because they </a:t>
            </a:r>
            <a:r>
              <a:rPr lang="en-US" dirty="0" smtClean="0"/>
              <a:t>can </a:t>
            </a:r>
            <a:r>
              <a:rPr lang="en-US" dirty="0"/>
              <a:t>be used in the same position in the </a:t>
            </a:r>
            <a:r>
              <a:rPr lang="en-US" dirty="0" smtClean="0"/>
              <a:t>sentence</a:t>
            </a:r>
            <a:r>
              <a:rPr lang="tr-TR" dirty="0" smtClean="0"/>
              <a:t>.</a:t>
            </a:r>
            <a:r>
              <a:rPr lang="en-US" dirty="0" smtClean="0"/>
              <a:t> </a:t>
            </a:r>
            <a:r>
              <a:rPr lang="tr-TR" dirty="0"/>
              <a:t>T</a:t>
            </a:r>
            <a:r>
              <a:rPr lang="en-US" dirty="0" smtClean="0"/>
              <a:t>his </a:t>
            </a:r>
            <a:r>
              <a:rPr lang="en-US" dirty="0"/>
              <a:t>means that they </a:t>
            </a:r>
            <a:r>
              <a:rPr lang="en-US" dirty="0" smtClean="0"/>
              <a:t>belong </a:t>
            </a:r>
            <a:r>
              <a:rPr lang="en-US" dirty="0"/>
              <a:t>to the same </a:t>
            </a:r>
            <a:r>
              <a:rPr lang="en-US" dirty="0" smtClean="0"/>
              <a:t>category</a:t>
            </a:r>
            <a:r>
              <a:rPr lang="tr-TR" dirty="0" smtClean="0"/>
              <a:t>,</a:t>
            </a:r>
            <a:r>
              <a:rPr lang="en-US" dirty="0" smtClean="0"/>
              <a:t> </a:t>
            </a:r>
            <a:r>
              <a:rPr lang="en-US" dirty="0"/>
              <a:t>and since some </a:t>
            </a:r>
            <a:r>
              <a:rPr lang="tr-TR" dirty="0" err="1" smtClean="0"/>
              <a:t>constituent</a:t>
            </a:r>
            <a:r>
              <a:rPr lang="en-US" dirty="0" smtClean="0"/>
              <a:t>s </a:t>
            </a:r>
            <a:r>
              <a:rPr lang="en-US" dirty="0"/>
              <a:t>may involve combinations of more than one </a:t>
            </a:r>
            <a:r>
              <a:rPr lang="en-US" dirty="0" smtClean="0"/>
              <a:t>word</a:t>
            </a:r>
            <a:r>
              <a:rPr lang="tr-TR" dirty="0" smtClean="0"/>
              <a:t>,</a:t>
            </a:r>
            <a:r>
              <a:rPr lang="en-US" dirty="0" smtClean="0"/>
              <a:t> </a:t>
            </a:r>
            <a:r>
              <a:rPr lang="en-US" dirty="0"/>
              <a:t>these categories are called </a:t>
            </a:r>
            <a:r>
              <a:rPr lang="tr-TR" dirty="0" err="1" smtClean="0"/>
              <a:t>phrasal</a:t>
            </a:r>
            <a:r>
              <a:rPr lang="en-US" dirty="0" smtClean="0"/>
              <a:t> categories</a:t>
            </a:r>
            <a:r>
              <a:rPr lang="tr-TR" dirty="0" smtClean="0"/>
              <a:t>.</a:t>
            </a:r>
            <a:r>
              <a:rPr lang="en-US" dirty="0" smtClean="0"/>
              <a:t> </a:t>
            </a:r>
            <a:r>
              <a:rPr lang="tr-TR" dirty="0"/>
              <a:t>I</a:t>
            </a:r>
            <a:r>
              <a:rPr lang="en-US" dirty="0" smtClean="0"/>
              <a:t>n </a:t>
            </a:r>
            <a:r>
              <a:rPr lang="en-US" dirty="0"/>
              <a:t>the category discussed </a:t>
            </a:r>
            <a:r>
              <a:rPr lang="en-US" dirty="0" smtClean="0"/>
              <a:t>above</a:t>
            </a:r>
            <a:r>
              <a:rPr lang="tr-TR" dirty="0" smtClean="0"/>
              <a:t>,</a:t>
            </a:r>
            <a:r>
              <a:rPr lang="en-US" dirty="0" smtClean="0"/>
              <a:t> a</a:t>
            </a:r>
            <a:r>
              <a:rPr lang="tr-TR" dirty="0" smtClean="0"/>
              <a:t> </a:t>
            </a:r>
            <a:r>
              <a:rPr lang="tr-TR" dirty="0" err="1" smtClean="0"/>
              <a:t>noun</a:t>
            </a:r>
            <a:r>
              <a:rPr lang="en-US" dirty="0" smtClean="0"/>
              <a:t> alone </a:t>
            </a:r>
            <a:r>
              <a:rPr lang="en-US" dirty="0"/>
              <a:t>or a noun plus other </a:t>
            </a:r>
            <a:r>
              <a:rPr lang="tr-TR" dirty="0" err="1" smtClean="0"/>
              <a:t>words</a:t>
            </a:r>
            <a:r>
              <a:rPr lang="en-US" dirty="0" smtClean="0"/>
              <a:t> </a:t>
            </a:r>
            <a:r>
              <a:rPr lang="tr-TR" dirty="0" err="1" smtClean="0"/>
              <a:t>forms</a:t>
            </a:r>
            <a:r>
              <a:rPr lang="tr-TR" dirty="0" smtClean="0"/>
              <a:t> </a:t>
            </a:r>
            <a:r>
              <a:rPr lang="en-US" dirty="0" smtClean="0"/>
              <a:t>a </a:t>
            </a:r>
            <a:r>
              <a:rPr lang="en-US" dirty="0"/>
              <a:t>noun phrase </a:t>
            </a:r>
            <a:r>
              <a:rPr lang="tr-TR" dirty="0" smtClean="0"/>
              <a:t>(NP).</a:t>
            </a:r>
            <a:r>
              <a:rPr lang="tr-TR" dirty="0"/>
              <a:t> </a:t>
            </a:r>
            <a:r>
              <a:rPr lang="tr-TR" dirty="0" smtClean="0"/>
              <a:t>S</a:t>
            </a:r>
            <a:r>
              <a:rPr lang="en-US" dirty="0" err="1" smtClean="0"/>
              <a:t>ometimes</a:t>
            </a:r>
            <a:r>
              <a:rPr lang="tr-TR" dirty="0" smtClean="0"/>
              <a:t>,</a:t>
            </a:r>
            <a:r>
              <a:rPr lang="en-US" dirty="0" smtClean="0"/>
              <a:t> </a:t>
            </a:r>
            <a:r>
              <a:rPr lang="en-US" dirty="0"/>
              <a:t>a single word can count as an NP all by </a:t>
            </a:r>
            <a:r>
              <a:rPr lang="en-US" dirty="0" smtClean="0"/>
              <a:t>itself</a:t>
            </a:r>
            <a:r>
              <a:rPr lang="tr-TR" dirty="0" smtClean="0"/>
              <a:t>,</a:t>
            </a:r>
            <a:r>
              <a:rPr lang="en-US" dirty="0" smtClean="0"/>
              <a:t> </a:t>
            </a:r>
            <a:r>
              <a:rPr lang="en-US" dirty="0"/>
              <a:t>but </a:t>
            </a:r>
            <a:r>
              <a:rPr lang="tr-TR" dirty="0" smtClean="0"/>
              <a:t>not </a:t>
            </a:r>
            <a:r>
              <a:rPr lang="tr-TR" dirty="0" err="1" smtClean="0"/>
              <a:t>always</a:t>
            </a:r>
            <a:r>
              <a:rPr lang="tr-TR" dirty="0" smtClean="0"/>
              <a:t>.</a:t>
            </a:r>
            <a:r>
              <a:rPr lang="en-US" dirty="0" smtClean="0"/>
              <a:t> </a:t>
            </a:r>
            <a:r>
              <a:rPr lang="tr-TR" dirty="0"/>
              <a:t>F</a:t>
            </a:r>
            <a:r>
              <a:rPr lang="en-US" dirty="0" smtClean="0"/>
              <a:t>or example</a:t>
            </a:r>
            <a:r>
              <a:rPr lang="tr-TR" dirty="0" smtClean="0"/>
              <a:t>, </a:t>
            </a:r>
            <a:r>
              <a:rPr lang="en-US" dirty="0" smtClean="0"/>
              <a:t>the </a:t>
            </a:r>
            <a:r>
              <a:rPr lang="en-US" dirty="0"/>
              <a:t>word dog </a:t>
            </a:r>
            <a:r>
              <a:rPr lang="en-US" dirty="0" smtClean="0"/>
              <a:t>cannot </a:t>
            </a:r>
            <a:r>
              <a:rPr lang="en-US" dirty="0"/>
              <a:t>be a </a:t>
            </a:r>
            <a:r>
              <a:rPr lang="en-US" dirty="0" smtClean="0"/>
              <a:t>substitute</a:t>
            </a:r>
            <a:r>
              <a:rPr lang="tr-TR" dirty="0" smtClean="0"/>
              <a:t>d</a:t>
            </a:r>
            <a:r>
              <a:rPr lang="en-US" dirty="0" smtClean="0"/>
              <a:t> </a:t>
            </a:r>
            <a:r>
              <a:rPr lang="en-US" dirty="0"/>
              <a:t>for the </a:t>
            </a:r>
            <a:r>
              <a:rPr lang="tr-TR" dirty="0" smtClean="0"/>
              <a:t>N</a:t>
            </a:r>
            <a:r>
              <a:rPr lang="en-US" dirty="0" smtClean="0"/>
              <a:t>P </a:t>
            </a:r>
            <a:r>
              <a:rPr lang="en-US" dirty="0"/>
              <a:t>slot in </a:t>
            </a:r>
            <a:r>
              <a:rPr lang="tr-TR" dirty="0" smtClean="0"/>
              <a:t>(3)</a:t>
            </a:r>
          </a:p>
          <a:p>
            <a:pPr marL="0" indent="0">
              <a:buNone/>
            </a:pPr>
            <a:r>
              <a:rPr lang="tr-TR" dirty="0" smtClean="0"/>
              <a:t>(3)_____________</a:t>
            </a:r>
            <a:r>
              <a:rPr lang="en-US" dirty="0" smtClean="0"/>
              <a:t> r</a:t>
            </a:r>
            <a:r>
              <a:rPr lang="tr-TR" dirty="0" smtClean="0"/>
              <a:t>a</a:t>
            </a:r>
            <a:r>
              <a:rPr lang="en-US" dirty="0" smtClean="0"/>
              <a:t>n </a:t>
            </a:r>
            <a:r>
              <a:rPr lang="en-US" dirty="0"/>
              <a:t>through the </a:t>
            </a:r>
            <a:r>
              <a:rPr lang="en-US" dirty="0" smtClean="0"/>
              <a:t>park</a:t>
            </a:r>
            <a:r>
              <a:rPr lang="tr-TR" dirty="0"/>
              <a:t>.</a:t>
            </a:r>
            <a:endParaRPr lang="en-US" dirty="0"/>
          </a:p>
        </p:txBody>
      </p:sp>
    </p:spTree>
    <p:extLst>
      <p:ext uri="{BB962C8B-B14F-4D97-AF65-F5344CB8AC3E}">
        <p14:creationId xmlns:p14="http://schemas.microsoft.com/office/powerpoint/2010/main" val="365558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tr-TR" dirty="0" err="1" smtClean="0"/>
              <a:t>Thus</a:t>
            </a:r>
            <a:r>
              <a:rPr lang="tr-TR" dirty="0" smtClean="0"/>
              <a:t>,</a:t>
            </a:r>
            <a:r>
              <a:rPr lang="en-US" dirty="0" smtClean="0"/>
              <a:t> </a:t>
            </a:r>
            <a:r>
              <a:rPr lang="en-US" dirty="0"/>
              <a:t>in sentence </a:t>
            </a:r>
            <a:r>
              <a:rPr lang="tr-TR" dirty="0" smtClean="0"/>
              <a:t>T</a:t>
            </a:r>
            <a:r>
              <a:rPr lang="en-US" dirty="0" smtClean="0"/>
              <a:t>he </a:t>
            </a:r>
            <a:r>
              <a:rPr lang="en-US" dirty="0"/>
              <a:t>dog ran through the </a:t>
            </a:r>
            <a:r>
              <a:rPr lang="en-US" dirty="0" smtClean="0"/>
              <a:t>park</a:t>
            </a:r>
            <a:r>
              <a:rPr lang="tr-TR" dirty="0" smtClean="0"/>
              <a:t>, </a:t>
            </a:r>
            <a:r>
              <a:rPr lang="tr-TR" dirty="0" err="1" smtClean="0"/>
              <a:t>dog</a:t>
            </a:r>
            <a:r>
              <a:rPr lang="en-US" dirty="0" smtClean="0"/>
              <a:t> </a:t>
            </a:r>
            <a:r>
              <a:rPr lang="tr-TR" dirty="0" smtClean="0"/>
              <a:t>is</a:t>
            </a:r>
            <a:r>
              <a:rPr lang="en-US" dirty="0" smtClean="0"/>
              <a:t> </a:t>
            </a:r>
            <a:r>
              <a:rPr lang="en-US" dirty="0"/>
              <a:t>an </a:t>
            </a:r>
            <a:r>
              <a:rPr lang="tr-TR" dirty="0" smtClean="0"/>
              <a:t>N,</a:t>
            </a:r>
            <a:r>
              <a:rPr lang="en-US" dirty="0" smtClean="0"/>
              <a:t> </a:t>
            </a:r>
            <a:r>
              <a:rPr lang="en-US" dirty="0"/>
              <a:t>but not and </a:t>
            </a:r>
            <a:r>
              <a:rPr lang="en-US" dirty="0" smtClean="0"/>
              <a:t>NP</a:t>
            </a:r>
            <a:r>
              <a:rPr lang="tr-TR" dirty="0" smtClean="0"/>
              <a:t> (</a:t>
            </a:r>
            <a:r>
              <a:rPr lang="tr-TR" dirty="0" err="1" smtClean="0"/>
              <a:t>whereas</a:t>
            </a:r>
            <a:r>
              <a:rPr lang="en-US" dirty="0" smtClean="0"/>
              <a:t> dogs</a:t>
            </a:r>
            <a:r>
              <a:rPr lang="tr-TR" dirty="0" smtClean="0"/>
              <a:t>,</a:t>
            </a:r>
            <a:r>
              <a:rPr lang="en-US" dirty="0" smtClean="0"/>
              <a:t> </a:t>
            </a:r>
            <a:r>
              <a:rPr lang="en-US" dirty="0"/>
              <a:t>and other nouns in the </a:t>
            </a:r>
            <a:r>
              <a:rPr lang="en-US" dirty="0" smtClean="0"/>
              <a:t>plural</a:t>
            </a:r>
            <a:r>
              <a:rPr lang="tr-TR" dirty="0" smtClean="0"/>
              <a:t>,</a:t>
            </a:r>
            <a:r>
              <a:rPr lang="en-US" dirty="0" smtClean="0"/>
              <a:t> wo</a:t>
            </a:r>
            <a:r>
              <a:rPr lang="tr-TR" dirty="0" err="1" smtClean="0"/>
              <a:t>ul</a:t>
            </a:r>
            <a:r>
              <a:rPr lang="en-US" dirty="0" smtClean="0"/>
              <a:t>d </a:t>
            </a:r>
            <a:r>
              <a:rPr lang="en-US" dirty="0"/>
              <a:t>count as both if placed alone in the </a:t>
            </a:r>
            <a:r>
              <a:rPr lang="en-US" dirty="0" smtClean="0"/>
              <a:t>slot</a:t>
            </a:r>
            <a:r>
              <a:rPr lang="tr-TR" dirty="0" smtClean="0"/>
              <a:t>).</a:t>
            </a:r>
            <a:r>
              <a:rPr lang="en-US" dirty="0" smtClean="0"/>
              <a:t> </a:t>
            </a:r>
            <a:r>
              <a:rPr lang="tr-TR" dirty="0"/>
              <a:t>S</a:t>
            </a:r>
            <a:r>
              <a:rPr lang="en-US" dirty="0" smtClean="0"/>
              <a:t>o </a:t>
            </a:r>
            <a:r>
              <a:rPr lang="en-US" dirty="0"/>
              <a:t>we observe from </a:t>
            </a:r>
            <a:r>
              <a:rPr lang="tr-TR" dirty="0" smtClean="0"/>
              <a:t>(2)</a:t>
            </a:r>
            <a:r>
              <a:rPr lang="en-US" dirty="0" smtClean="0"/>
              <a:t> </a:t>
            </a:r>
            <a:r>
              <a:rPr lang="en-US" dirty="0"/>
              <a:t>and </a:t>
            </a:r>
            <a:r>
              <a:rPr lang="tr-TR" dirty="0" smtClean="0"/>
              <a:t>(3)</a:t>
            </a:r>
            <a:r>
              <a:rPr lang="en-US" dirty="0" smtClean="0"/>
              <a:t> </a:t>
            </a:r>
            <a:r>
              <a:rPr lang="en-US" dirty="0"/>
              <a:t>that proper </a:t>
            </a:r>
            <a:r>
              <a:rPr lang="en-US" dirty="0" smtClean="0"/>
              <a:t>nouns</a:t>
            </a:r>
            <a:r>
              <a:rPr lang="tr-TR" dirty="0" smtClean="0"/>
              <a:t>,</a:t>
            </a:r>
            <a:r>
              <a:rPr lang="en-US" dirty="0" smtClean="0"/>
              <a:t> pronouns</a:t>
            </a:r>
            <a:r>
              <a:rPr lang="tr-TR" dirty="0" smtClean="0"/>
              <a:t>,</a:t>
            </a:r>
            <a:r>
              <a:rPr lang="en-US" dirty="0" smtClean="0"/>
              <a:t> </a:t>
            </a:r>
            <a:r>
              <a:rPr lang="en-US" dirty="0"/>
              <a:t>and plural nouns can be used individually as </a:t>
            </a:r>
            <a:r>
              <a:rPr lang="tr-TR" dirty="0" err="1" smtClean="0"/>
              <a:t>NPs</a:t>
            </a:r>
            <a:r>
              <a:rPr lang="tr-TR" dirty="0" smtClean="0"/>
              <a:t>,</a:t>
            </a:r>
            <a:r>
              <a:rPr lang="en-US" dirty="0" smtClean="0"/>
              <a:t> </a:t>
            </a:r>
            <a:r>
              <a:rPr lang="en-US" dirty="0"/>
              <a:t>but some types of singular </a:t>
            </a:r>
            <a:r>
              <a:rPr lang="tr-TR" dirty="0" err="1" smtClean="0"/>
              <a:t>Ns</a:t>
            </a:r>
            <a:r>
              <a:rPr lang="en-US" dirty="0" smtClean="0"/>
              <a:t> </a:t>
            </a:r>
            <a:r>
              <a:rPr lang="en-US" dirty="0"/>
              <a:t>cannot </a:t>
            </a:r>
            <a:r>
              <a:rPr lang="en-US" dirty="0" smtClean="0"/>
              <a:t>be</a:t>
            </a:r>
            <a:r>
              <a:rPr lang="tr-TR" dirty="0" smtClean="0"/>
              <a:t>.</a:t>
            </a:r>
          </a:p>
          <a:p>
            <a:pPr marL="0" indent="0">
              <a:buNone/>
            </a:pPr>
            <a:r>
              <a:rPr lang="tr-TR" dirty="0" smtClean="0"/>
              <a:t>An NP</a:t>
            </a:r>
            <a:r>
              <a:rPr lang="en-US" dirty="0" smtClean="0"/>
              <a:t> </a:t>
            </a:r>
            <a:r>
              <a:rPr lang="en-US" dirty="0"/>
              <a:t>can be used as the subject of a </a:t>
            </a:r>
            <a:r>
              <a:rPr lang="en-US" dirty="0" smtClean="0"/>
              <a:t>sentence</a:t>
            </a:r>
            <a:r>
              <a:rPr lang="tr-TR" dirty="0" smtClean="0"/>
              <a:t>,</a:t>
            </a:r>
            <a:r>
              <a:rPr lang="en-US" dirty="0" smtClean="0"/>
              <a:t> </a:t>
            </a:r>
            <a:r>
              <a:rPr lang="en-US" dirty="0"/>
              <a:t>is in </a:t>
            </a:r>
            <a:r>
              <a:rPr lang="tr-TR" dirty="0" smtClean="0"/>
              <a:t>(4);</a:t>
            </a:r>
            <a:r>
              <a:rPr lang="en-US" dirty="0" smtClean="0"/>
              <a:t> </a:t>
            </a:r>
            <a:r>
              <a:rPr lang="en-US" dirty="0"/>
              <a:t>as the direct </a:t>
            </a:r>
            <a:r>
              <a:rPr lang="en-US" dirty="0" smtClean="0"/>
              <a:t>object</a:t>
            </a:r>
            <a:r>
              <a:rPr lang="tr-TR" dirty="0" smtClean="0"/>
              <a:t>,</a:t>
            </a:r>
            <a:r>
              <a:rPr lang="en-US" dirty="0" smtClean="0"/>
              <a:t> </a:t>
            </a:r>
            <a:r>
              <a:rPr lang="tr-TR" dirty="0"/>
              <a:t>a</a:t>
            </a:r>
            <a:r>
              <a:rPr lang="en-US" dirty="0" smtClean="0"/>
              <a:t>s </a:t>
            </a:r>
            <a:r>
              <a:rPr lang="en-US" dirty="0"/>
              <a:t>in </a:t>
            </a:r>
            <a:r>
              <a:rPr lang="tr-TR" dirty="0" smtClean="0"/>
              <a:t>(5);</a:t>
            </a:r>
            <a:r>
              <a:rPr lang="en-US" dirty="0" smtClean="0"/>
              <a:t> </a:t>
            </a:r>
            <a:r>
              <a:rPr lang="en-US" dirty="0"/>
              <a:t>as the indirect </a:t>
            </a:r>
            <a:r>
              <a:rPr lang="en-US" dirty="0" smtClean="0"/>
              <a:t>object</a:t>
            </a:r>
            <a:r>
              <a:rPr lang="tr-TR" dirty="0" smtClean="0"/>
              <a:t>, </a:t>
            </a:r>
            <a:r>
              <a:rPr lang="en-US" dirty="0" smtClean="0"/>
              <a:t>as in</a:t>
            </a:r>
            <a:r>
              <a:rPr lang="tr-TR" dirty="0" smtClean="0"/>
              <a:t> (6);</a:t>
            </a:r>
            <a:r>
              <a:rPr lang="en-US" dirty="0" smtClean="0"/>
              <a:t> </a:t>
            </a:r>
            <a:r>
              <a:rPr lang="en-US" dirty="0"/>
              <a:t>and in many other ways as </a:t>
            </a:r>
            <a:r>
              <a:rPr lang="en-US" dirty="0" smtClean="0"/>
              <a:t>well</a:t>
            </a:r>
            <a:r>
              <a:rPr lang="tr-TR" dirty="0" smtClean="0"/>
              <a:t>.</a:t>
            </a:r>
            <a:r>
              <a:rPr lang="en-US" dirty="0" smtClean="0"/>
              <a:t> </a:t>
            </a:r>
            <a:r>
              <a:rPr lang="tr-TR" dirty="0"/>
              <a:t>T</a:t>
            </a:r>
            <a:r>
              <a:rPr lang="en-US" dirty="0" err="1" smtClean="0"/>
              <a:t>hese</a:t>
            </a:r>
            <a:r>
              <a:rPr lang="en-US" dirty="0" smtClean="0"/>
              <a:t> </a:t>
            </a:r>
            <a:r>
              <a:rPr lang="en-US" dirty="0"/>
              <a:t>are descriptions of the </a:t>
            </a:r>
            <a:r>
              <a:rPr lang="en-US" b="1" dirty="0" smtClean="0"/>
              <a:t>functions</a:t>
            </a:r>
            <a:r>
              <a:rPr lang="tr-TR" dirty="0" smtClean="0"/>
              <a:t> </a:t>
            </a:r>
            <a:r>
              <a:rPr lang="en-US" dirty="0" smtClean="0"/>
              <a:t>w</a:t>
            </a:r>
            <a:r>
              <a:rPr lang="tr-TR" dirty="0" smtClean="0"/>
              <a:t>h</a:t>
            </a:r>
            <a:r>
              <a:rPr lang="en-US" dirty="0" err="1" smtClean="0"/>
              <a:t>ich</a:t>
            </a:r>
            <a:r>
              <a:rPr lang="en-US" dirty="0" smtClean="0"/>
              <a:t> </a:t>
            </a:r>
            <a:r>
              <a:rPr lang="tr-TR" dirty="0"/>
              <a:t>N</a:t>
            </a:r>
            <a:r>
              <a:rPr lang="en-US" dirty="0" smtClean="0"/>
              <a:t>P</a:t>
            </a:r>
            <a:r>
              <a:rPr lang="tr-TR" dirty="0" smtClean="0"/>
              <a:t>s</a:t>
            </a:r>
            <a:r>
              <a:rPr lang="en-US" dirty="0" smtClean="0"/>
              <a:t> </a:t>
            </a:r>
            <a:r>
              <a:rPr lang="tr-TR" dirty="0" smtClean="0"/>
              <a:t>can</a:t>
            </a:r>
            <a:r>
              <a:rPr lang="en-US" dirty="0" smtClean="0"/>
              <a:t> </a:t>
            </a:r>
            <a:r>
              <a:rPr lang="tr-TR" dirty="0" err="1" smtClean="0"/>
              <a:t>per</a:t>
            </a:r>
            <a:r>
              <a:rPr lang="en-US" dirty="0" smtClean="0"/>
              <a:t>form</a:t>
            </a:r>
            <a:r>
              <a:rPr lang="tr-TR" dirty="0" smtClean="0"/>
              <a:t>.</a:t>
            </a:r>
          </a:p>
          <a:p>
            <a:pPr marL="365760" lvl="1" indent="0">
              <a:buNone/>
            </a:pPr>
            <a:r>
              <a:rPr lang="tr-TR" dirty="0" smtClean="0"/>
              <a:t>(4)</a:t>
            </a:r>
            <a:r>
              <a:rPr lang="en-US" dirty="0" smtClean="0"/>
              <a:t> </a:t>
            </a:r>
            <a:r>
              <a:rPr lang="tr-TR" dirty="0"/>
              <a:t>S</a:t>
            </a:r>
            <a:r>
              <a:rPr lang="en-US" dirty="0" err="1" smtClean="0"/>
              <a:t>ome</a:t>
            </a:r>
            <a:r>
              <a:rPr lang="en-US" dirty="0" smtClean="0"/>
              <a:t> </a:t>
            </a:r>
            <a:r>
              <a:rPr lang="en-US" dirty="0"/>
              <a:t>children like ice </a:t>
            </a:r>
            <a:r>
              <a:rPr lang="en-US" dirty="0" smtClean="0"/>
              <a:t>cream</a:t>
            </a:r>
            <a:r>
              <a:rPr lang="tr-TR" dirty="0" smtClean="0"/>
              <a:t>.</a:t>
            </a:r>
          </a:p>
          <a:p>
            <a:pPr marL="365760" lvl="1" indent="0">
              <a:buNone/>
            </a:pPr>
            <a:r>
              <a:rPr lang="tr-TR" dirty="0" smtClean="0"/>
              <a:t>(5) </a:t>
            </a:r>
            <a:r>
              <a:rPr lang="en-US" dirty="0" smtClean="0"/>
              <a:t>Harold like</a:t>
            </a:r>
            <a:r>
              <a:rPr lang="tr-TR" dirty="0" smtClean="0"/>
              <a:t>s</a:t>
            </a:r>
            <a:r>
              <a:rPr lang="en-US" dirty="0" smtClean="0"/>
              <a:t> </a:t>
            </a:r>
            <a:r>
              <a:rPr lang="en-US" dirty="0"/>
              <a:t>some </a:t>
            </a:r>
            <a:r>
              <a:rPr lang="en-US" dirty="0" smtClean="0"/>
              <a:t>children</a:t>
            </a:r>
            <a:r>
              <a:rPr lang="tr-TR" dirty="0" smtClean="0"/>
              <a:t>.</a:t>
            </a:r>
          </a:p>
          <a:p>
            <a:pPr marL="365760" lvl="1" indent="0">
              <a:buNone/>
            </a:pPr>
            <a:r>
              <a:rPr lang="tr-TR" dirty="0"/>
              <a:t>(</a:t>
            </a:r>
            <a:r>
              <a:rPr lang="en-US" dirty="0" smtClean="0"/>
              <a:t>6</a:t>
            </a:r>
            <a:r>
              <a:rPr lang="tr-TR" dirty="0" smtClean="0"/>
              <a:t>)</a:t>
            </a:r>
            <a:r>
              <a:rPr lang="en-US" dirty="0" smtClean="0"/>
              <a:t> </a:t>
            </a:r>
            <a:r>
              <a:rPr lang="tr-TR" dirty="0"/>
              <a:t>T</a:t>
            </a:r>
            <a:r>
              <a:rPr lang="en-US" dirty="0" smtClean="0"/>
              <a:t>he </a:t>
            </a:r>
            <a:r>
              <a:rPr lang="en-US" dirty="0"/>
              <a:t>teacher gave some </a:t>
            </a:r>
            <a:r>
              <a:rPr lang="en-US" dirty="0" smtClean="0"/>
              <a:t>children </a:t>
            </a:r>
            <a:r>
              <a:rPr lang="en-US" dirty="0"/>
              <a:t>a scaffolding this </a:t>
            </a:r>
            <a:r>
              <a:rPr lang="en-US" dirty="0" smtClean="0"/>
              <a:t>morning</a:t>
            </a:r>
            <a:r>
              <a:rPr lang="tr-TR" dirty="0" smtClean="0"/>
              <a:t>.</a:t>
            </a:r>
            <a:endParaRPr lang="tr-TR" dirty="0"/>
          </a:p>
          <a:p>
            <a:pPr marL="0" indent="0">
              <a:buNone/>
            </a:pPr>
            <a:r>
              <a:rPr lang="tr-TR" dirty="0" smtClean="0"/>
              <a:t>N</a:t>
            </a:r>
            <a:r>
              <a:rPr lang="en-US" dirty="0" smtClean="0"/>
              <a:t>ow </a:t>
            </a:r>
            <a:r>
              <a:rPr lang="en-US" dirty="0"/>
              <a:t>consider the sentence in </a:t>
            </a:r>
            <a:r>
              <a:rPr lang="tr-TR" dirty="0" smtClean="0"/>
              <a:t>(7):</a:t>
            </a:r>
          </a:p>
          <a:p>
            <a:pPr marL="365760" lvl="1" indent="0">
              <a:buNone/>
            </a:pPr>
            <a:r>
              <a:rPr lang="tr-TR" dirty="0" smtClean="0"/>
              <a:t>(7)</a:t>
            </a:r>
            <a:r>
              <a:rPr lang="en-US" dirty="0" smtClean="0"/>
              <a:t> </a:t>
            </a:r>
            <a:r>
              <a:rPr lang="tr-TR" dirty="0"/>
              <a:t>T</a:t>
            </a:r>
            <a:r>
              <a:rPr lang="en-US" dirty="0" smtClean="0"/>
              <a:t>he </a:t>
            </a:r>
            <a:r>
              <a:rPr lang="en-US" dirty="0"/>
              <a:t>mothers visited their </a:t>
            </a:r>
            <a:r>
              <a:rPr lang="en-US" dirty="0" smtClean="0"/>
              <a:t>children</a:t>
            </a:r>
            <a:r>
              <a:rPr lang="tr-TR" dirty="0"/>
              <a:t>.</a:t>
            </a:r>
            <a:endParaRPr lang="en-US" dirty="0"/>
          </a:p>
        </p:txBody>
      </p:sp>
    </p:spTree>
    <p:extLst>
      <p:ext uri="{BB962C8B-B14F-4D97-AF65-F5344CB8AC3E}">
        <p14:creationId xmlns:p14="http://schemas.microsoft.com/office/powerpoint/2010/main" val="12931970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669360"/>
          </a:xfrm>
        </p:spPr>
        <p:txBody>
          <a:bodyPr>
            <a:normAutofit lnSpcReduction="10000"/>
          </a:bodyPr>
          <a:lstStyle/>
          <a:p>
            <a:pPr marL="0" indent="0">
              <a:buNone/>
            </a:pPr>
            <a:r>
              <a:rPr lang="en-US" dirty="0"/>
              <a:t>Constituency tests </a:t>
            </a:r>
            <a:r>
              <a:rPr lang="tr-TR" dirty="0"/>
              <a:t>d</a:t>
            </a:r>
            <a:r>
              <a:rPr lang="en-US" dirty="0" smtClean="0"/>
              <a:t>emo</a:t>
            </a:r>
            <a:r>
              <a:rPr lang="tr-TR" dirty="0" smtClean="0"/>
              <a:t>n</a:t>
            </a:r>
            <a:r>
              <a:rPr lang="en-US" dirty="0" err="1" smtClean="0"/>
              <a:t>strate</a:t>
            </a:r>
            <a:r>
              <a:rPr lang="en-US" dirty="0" smtClean="0"/>
              <a:t> </a:t>
            </a:r>
            <a:r>
              <a:rPr lang="en-US" dirty="0"/>
              <a:t>that visited their children is a </a:t>
            </a:r>
            <a:r>
              <a:rPr lang="en-US" dirty="0" smtClean="0"/>
              <a:t>constituent</a:t>
            </a:r>
            <a:r>
              <a:rPr lang="tr-TR" dirty="0" smtClean="0"/>
              <a:t>.</a:t>
            </a:r>
            <a:r>
              <a:rPr lang="en-US" dirty="0" smtClean="0"/>
              <a:t> </a:t>
            </a:r>
            <a:r>
              <a:rPr lang="tr-TR" dirty="0" smtClean="0"/>
              <a:t>I</a:t>
            </a:r>
            <a:r>
              <a:rPr lang="en-US" dirty="0" smtClean="0"/>
              <a:t>t </a:t>
            </a:r>
            <a:r>
              <a:rPr lang="en-US" dirty="0"/>
              <a:t>is composed of V </a:t>
            </a:r>
            <a:r>
              <a:rPr lang="tr-TR" dirty="0" smtClean="0"/>
              <a:t>+ NP.</a:t>
            </a:r>
            <a:r>
              <a:rPr lang="en-US" dirty="0" smtClean="0"/>
              <a:t> </a:t>
            </a:r>
            <a:r>
              <a:rPr lang="tr-TR" dirty="0" err="1" smtClean="0"/>
              <a:t>Note</a:t>
            </a:r>
            <a:r>
              <a:rPr lang="tr-TR" dirty="0" smtClean="0"/>
              <a:t> </a:t>
            </a:r>
            <a:r>
              <a:rPr lang="tr-TR" dirty="0" err="1" smtClean="0"/>
              <a:t>that</a:t>
            </a:r>
            <a:r>
              <a:rPr lang="tr-TR" dirty="0" smtClean="0"/>
              <a:t> </a:t>
            </a:r>
            <a:r>
              <a:rPr lang="tr-TR" dirty="0" err="1" smtClean="0"/>
              <a:t>this</a:t>
            </a:r>
            <a:r>
              <a:rPr lang="tr-TR" dirty="0" smtClean="0"/>
              <a:t> </a:t>
            </a:r>
            <a:r>
              <a:rPr lang="en-US" dirty="0" smtClean="0"/>
              <a:t>particular </a:t>
            </a:r>
            <a:r>
              <a:rPr lang="en-US" dirty="0"/>
              <a:t>structure does not </a:t>
            </a:r>
            <a:r>
              <a:rPr lang="en-US" dirty="0" smtClean="0"/>
              <a:t>s</a:t>
            </a:r>
            <a:r>
              <a:rPr lang="tr-TR" dirty="0" smtClean="0"/>
              <a:t>hare</a:t>
            </a:r>
            <a:r>
              <a:rPr lang="en-US" dirty="0" smtClean="0"/>
              <a:t> </a:t>
            </a:r>
            <a:r>
              <a:rPr lang="en-US" dirty="0"/>
              <a:t>the same properties of the structures </a:t>
            </a:r>
            <a:r>
              <a:rPr lang="en-US" dirty="0" smtClean="0"/>
              <a:t>group</a:t>
            </a:r>
            <a:r>
              <a:rPr lang="tr-TR" dirty="0" err="1" smtClean="0"/>
              <a:t>ed</a:t>
            </a:r>
            <a:r>
              <a:rPr lang="en-US" dirty="0" smtClean="0"/>
              <a:t> </a:t>
            </a:r>
            <a:r>
              <a:rPr lang="en-US" dirty="0"/>
              <a:t>into the category of </a:t>
            </a:r>
            <a:r>
              <a:rPr lang="tr-TR" dirty="0" smtClean="0"/>
              <a:t>N</a:t>
            </a:r>
            <a:r>
              <a:rPr lang="en-US" dirty="0" smtClean="0"/>
              <a:t>P </a:t>
            </a:r>
            <a:r>
              <a:rPr lang="en-US" dirty="0"/>
              <a:t>because we could not insert visited their children in the slot in </a:t>
            </a:r>
            <a:r>
              <a:rPr lang="tr-TR" dirty="0" smtClean="0"/>
              <a:t>(3).</a:t>
            </a:r>
            <a:r>
              <a:rPr lang="en-US" dirty="0" smtClean="0"/>
              <a:t> </a:t>
            </a:r>
            <a:r>
              <a:rPr lang="tr-TR" dirty="0"/>
              <a:t>O</a:t>
            </a:r>
            <a:r>
              <a:rPr lang="en-US" dirty="0" err="1" smtClean="0"/>
              <a:t>ther</a:t>
            </a:r>
            <a:r>
              <a:rPr lang="en-US" dirty="0" smtClean="0"/>
              <a:t> </a:t>
            </a:r>
            <a:r>
              <a:rPr lang="en-US" dirty="0"/>
              <a:t>structures could be </a:t>
            </a:r>
            <a:r>
              <a:rPr lang="en-US" dirty="0" smtClean="0"/>
              <a:t>substitute</a:t>
            </a:r>
            <a:r>
              <a:rPr lang="tr-TR" dirty="0" smtClean="0"/>
              <a:t>d</a:t>
            </a:r>
            <a:r>
              <a:rPr lang="en-US" dirty="0" smtClean="0"/>
              <a:t> </a:t>
            </a:r>
            <a:r>
              <a:rPr lang="en-US" dirty="0"/>
              <a:t>for visited their </a:t>
            </a:r>
            <a:r>
              <a:rPr lang="en-US" dirty="0" smtClean="0"/>
              <a:t>children</a:t>
            </a:r>
            <a:r>
              <a:rPr lang="tr-TR" dirty="0" smtClean="0"/>
              <a:t>.</a:t>
            </a:r>
            <a:r>
              <a:rPr lang="en-US" dirty="0" smtClean="0"/>
              <a:t> </a:t>
            </a:r>
            <a:r>
              <a:rPr lang="tr-TR" dirty="0" smtClean="0"/>
              <a:t>F</a:t>
            </a:r>
            <a:r>
              <a:rPr lang="en-US" dirty="0" smtClean="0"/>
              <a:t>or example</a:t>
            </a:r>
            <a:r>
              <a:rPr lang="tr-TR" dirty="0" smtClean="0"/>
              <a:t>:</a:t>
            </a:r>
          </a:p>
          <a:p>
            <a:pPr marL="365760" lvl="1" indent="0">
              <a:buNone/>
            </a:pPr>
            <a:r>
              <a:rPr lang="tr-TR" dirty="0" smtClean="0"/>
              <a:t>a. </a:t>
            </a:r>
            <a:r>
              <a:rPr lang="tr-TR" dirty="0" err="1" smtClean="0"/>
              <a:t>smart</a:t>
            </a:r>
            <a:endParaRPr lang="tr-TR" dirty="0" smtClean="0"/>
          </a:p>
          <a:p>
            <a:pPr marL="365760" lvl="1" indent="0">
              <a:buNone/>
            </a:pPr>
            <a:r>
              <a:rPr lang="tr-TR" dirty="0" smtClean="0"/>
              <a:t>b. </a:t>
            </a:r>
            <a:r>
              <a:rPr lang="en-US" dirty="0" smtClean="0"/>
              <a:t>love music</a:t>
            </a:r>
            <a:endParaRPr lang="tr-TR" dirty="0" smtClean="0"/>
          </a:p>
          <a:p>
            <a:pPr marL="365760" lvl="1" indent="0">
              <a:buNone/>
            </a:pPr>
            <a:r>
              <a:rPr lang="tr-TR" dirty="0" smtClean="0"/>
              <a:t>c. </a:t>
            </a:r>
            <a:r>
              <a:rPr lang="en-US" dirty="0" smtClean="0"/>
              <a:t>walk </a:t>
            </a:r>
            <a:r>
              <a:rPr lang="en-US" dirty="0"/>
              <a:t>the dog through the </a:t>
            </a:r>
            <a:r>
              <a:rPr lang="en-US" dirty="0" smtClean="0"/>
              <a:t>park</a:t>
            </a:r>
            <a:endParaRPr lang="tr-TR" dirty="0" smtClean="0"/>
          </a:p>
          <a:p>
            <a:pPr marL="365760" lvl="1" indent="0">
              <a:buNone/>
            </a:pPr>
            <a:r>
              <a:rPr lang="tr-TR" dirty="0" smtClean="0"/>
              <a:t>d.</a:t>
            </a:r>
            <a:r>
              <a:rPr lang="en-US" dirty="0" smtClean="0"/>
              <a:t> </a:t>
            </a:r>
            <a:r>
              <a:rPr lang="en-US" dirty="0"/>
              <a:t>believe that dogs are </a:t>
            </a:r>
            <a:r>
              <a:rPr lang="en-US" dirty="0" smtClean="0"/>
              <a:t>smart</a:t>
            </a:r>
            <a:endParaRPr lang="tr-TR" dirty="0" smtClean="0"/>
          </a:p>
          <a:p>
            <a:pPr marL="365760" lvl="1" indent="0">
              <a:buNone/>
            </a:pPr>
            <a:r>
              <a:rPr lang="tr-TR" dirty="0" smtClean="0"/>
              <a:t>e.</a:t>
            </a:r>
            <a:r>
              <a:rPr lang="en-US" dirty="0" smtClean="0"/>
              <a:t> </a:t>
            </a:r>
            <a:r>
              <a:rPr lang="en-US" dirty="0"/>
              <a:t>wanted to leave </a:t>
            </a:r>
            <a:endParaRPr lang="tr-TR" dirty="0" smtClean="0"/>
          </a:p>
          <a:p>
            <a:pPr marL="365760" lvl="1" indent="0">
              <a:buNone/>
            </a:pPr>
            <a:r>
              <a:rPr lang="en-US" dirty="0" smtClean="0"/>
              <a:t>f</a:t>
            </a:r>
            <a:r>
              <a:rPr lang="tr-TR" dirty="0" smtClean="0"/>
              <a:t>.</a:t>
            </a:r>
            <a:r>
              <a:rPr lang="en-US" dirty="0" smtClean="0"/>
              <a:t> </a:t>
            </a:r>
            <a:r>
              <a:rPr lang="en-US" dirty="0"/>
              <a:t>will sleep </a:t>
            </a:r>
            <a:r>
              <a:rPr lang="en-US" dirty="0" smtClean="0"/>
              <a:t>soundly</a:t>
            </a:r>
            <a:endParaRPr lang="tr-TR" dirty="0" smtClean="0"/>
          </a:p>
          <a:p>
            <a:pPr marL="365760" lvl="1" indent="0">
              <a:buNone/>
            </a:pPr>
            <a:r>
              <a:rPr lang="tr-TR" dirty="0" smtClean="0"/>
              <a:t>g.</a:t>
            </a:r>
            <a:r>
              <a:rPr lang="en-US" dirty="0" smtClean="0"/>
              <a:t> </a:t>
            </a:r>
            <a:r>
              <a:rPr lang="en-US" dirty="0"/>
              <a:t>can lift a hundred pounds </a:t>
            </a:r>
            <a:endParaRPr lang="tr-TR" dirty="0" smtClean="0"/>
          </a:p>
          <a:p>
            <a:pPr marL="365760" lvl="1" indent="0">
              <a:buNone/>
            </a:pPr>
            <a:r>
              <a:rPr lang="tr-TR" dirty="0" smtClean="0"/>
              <a:t>h.</a:t>
            </a:r>
            <a:r>
              <a:rPr lang="en-US" dirty="0" smtClean="0"/>
              <a:t> </a:t>
            </a:r>
            <a:r>
              <a:rPr lang="en-US" dirty="0"/>
              <a:t>are wearing </a:t>
            </a:r>
            <a:r>
              <a:rPr lang="en-US" dirty="0" smtClean="0"/>
              <a:t>sunglasses</a:t>
            </a:r>
            <a:endParaRPr lang="tr-TR" dirty="0" smtClean="0"/>
          </a:p>
          <a:p>
            <a:pPr marL="365760" lvl="1" indent="0">
              <a:buNone/>
            </a:pPr>
            <a:r>
              <a:rPr lang="tr-TR" dirty="0" smtClean="0"/>
              <a:t>i.</a:t>
            </a:r>
            <a:r>
              <a:rPr lang="en-US" dirty="0" smtClean="0"/>
              <a:t> </a:t>
            </a:r>
            <a:r>
              <a:rPr lang="en-US" dirty="0"/>
              <a:t>go home and have a beauty </a:t>
            </a:r>
            <a:r>
              <a:rPr lang="en-US" dirty="0" smtClean="0"/>
              <a:t>rest</a:t>
            </a:r>
            <a:endParaRPr lang="en-US" dirty="0"/>
          </a:p>
        </p:txBody>
      </p:sp>
    </p:spTree>
    <p:extLst>
      <p:ext uri="{BB962C8B-B14F-4D97-AF65-F5344CB8AC3E}">
        <p14:creationId xmlns:p14="http://schemas.microsoft.com/office/powerpoint/2010/main" val="6157658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0" y="188640"/>
            <a:ext cx="9144000" cy="6480720"/>
          </a:xfrm>
        </p:spPr>
        <p:txBody>
          <a:bodyPr>
            <a:normAutofit/>
          </a:bodyPr>
          <a:lstStyle/>
          <a:p>
            <a:pPr marL="0" indent="0">
              <a:buNone/>
            </a:pPr>
            <a:r>
              <a:rPr lang="en-US" dirty="0"/>
              <a:t>All of these structures behave the </a:t>
            </a:r>
            <a:r>
              <a:rPr lang="en-US" dirty="0" smtClean="0"/>
              <a:t>same</a:t>
            </a:r>
            <a:r>
              <a:rPr lang="tr-TR" dirty="0" smtClean="0"/>
              <a:t>,</a:t>
            </a:r>
            <a:r>
              <a:rPr lang="en-US" dirty="0" smtClean="0"/>
              <a:t> </a:t>
            </a:r>
            <a:r>
              <a:rPr lang="en-US" dirty="0"/>
              <a:t>and </a:t>
            </a:r>
            <a:r>
              <a:rPr lang="en-US" dirty="0" err="1" smtClean="0"/>
              <a:t>th</a:t>
            </a:r>
            <a:r>
              <a:rPr lang="tr-TR" dirty="0" smtClean="0"/>
              <a:t>u</a:t>
            </a:r>
            <a:r>
              <a:rPr lang="en-US" dirty="0" smtClean="0"/>
              <a:t>s </a:t>
            </a:r>
            <a:r>
              <a:rPr lang="en-US" dirty="0"/>
              <a:t>can be grouped into another phrasal </a:t>
            </a:r>
            <a:r>
              <a:rPr lang="en-US" dirty="0" smtClean="0"/>
              <a:t>category</a:t>
            </a:r>
            <a:r>
              <a:rPr lang="tr-TR" dirty="0" smtClean="0"/>
              <a:t>,</a:t>
            </a:r>
            <a:r>
              <a:rPr lang="en-US" dirty="0" smtClean="0"/>
              <a:t> </a:t>
            </a:r>
            <a:r>
              <a:rPr lang="en-US" dirty="0"/>
              <a:t>namely that of verb phrase </a:t>
            </a:r>
            <a:r>
              <a:rPr lang="tr-TR" dirty="0" smtClean="0"/>
              <a:t>(</a:t>
            </a:r>
            <a:r>
              <a:rPr lang="en-US" dirty="0" smtClean="0"/>
              <a:t>VP</a:t>
            </a:r>
            <a:r>
              <a:rPr lang="tr-TR" dirty="0" smtClean="0"/>
              <a:t>).</a:t>
            </a:r>
            <a:r>
              <a:rPr lang="en-US" dirty="0" smtClean="0"/>
              <a:t> </a:t>
            </a:r>
            <a:r>
              <a:rPr lang="tr-TR" dirty="0" smtClean="0"/>
              <a:t>No</a:t>
            </a:r>
            <a:r>
              <a:rPr lang="en-US" dirty="0" smtClean="0"/>
              <a:t>t</a:t>
            </a:r>
            <a:r>
              <a:rPr lang="tr-TR" dirty="0" smtClean="0"/>
              <a:t>e</a:t>
            </a:r>
            <a:r>
              <a:rPr lang="en-US" dirty="0" smtClean="0"/>
              <a:t> </a:t>
            </a:r>
            <a:r>
              <a:rPr lang="en-US" dirty="0"/>
              <a:t>that </a:t>
            </a:r>
            <a:r>
              <a:rPr lang="tr-TR" dirty="0" smtClean="0"/>
              <a:t>VP</a:t>
            </a:r>
            <a:r>
              <a:rPr lang="en-US" dirty="0" smtClean="0"/>
              <a:t>s </a:t>
            </a:r>
            <a:r>
              <a:rPr lang="en-US" dirty="0"/>
              <a:t>can consist of a single </a:t>
            </a:r>
            <a:r>
              <a:rPr lang="tr-TR" dirty="0" smtClean="0"/>
              <a:t>V </a:t>
            </a:r>
            <a:r>
              <a:rPr lang="tr-TR" dirty="0" err="1" smtClean="0"/>
              <a:t>or</a:t>
            </a:r>
            <a:r>
              <a:rPr lang="tr-TR" dirty="0" smtClean="0"/>
              <a:t> a V </a:t>
            </a:r>
            <a:r>
              <a:rPr lang="tr-TR" dirty="0" err="1" smtClean="0"/>
              <a:t>plus</a:t>
            </a:r>
            <a:r>
              <a:rPr lang="tr-TR" dirty="0" smtClean="0"/>
              <a:t> </a:t>
            </a:r>
            <a:r>
              <a:rPr lang="en-US" dirty="0" smtClean="0"/>
              <a:t>other words</a:t>
            </a:r>
            <a:r>
              <a:rPr lang="tr-TR" dirty="0" smtClean="0"/>
              <a:t>;</a:t>
            </a:r>
            <a:r>
              <a:rPr lang="en-US" dirty="0" smtClean="0"/>
              <a:t> </a:t>
            </a:r>
            <a:r>
              <a:rPr lang="en-US" dirty="0"/>
              <a:t>for </a:t>
            </a:r>
            <a:r>
              <a:rPr lang="en-US" dirty="0" smtClean="0"/>
              <a:t>example</a:t>
            </a:r>
            <a:r>
              <a:rPr lang="tr-TR" dirty="0" smtClean="0"/>
              <a:t>,</a:t>
            </a:r>
            <a:r>
              <a:rPr lang="en-US" dirty="0" smtClean="0"/>
              <a:t> </a:t>
            </a:r>
            <a:r>
              <a:rPr lang="tr-TR" dirty="0" smtClean="0"/>
              <a:t>(</a:t>
            </a:r>
            <a:r>
              <a:rPr lang="en-US" dirty="0" smtClean="0"/>
              <a:t>f</a:t>
            </a:r>
            <a:r>
              <a:rPr lang="tr-TR" dirty="0" smtClean="0"/>
              <a:t>)</a:t>
            </a:r>
            <a:r>
              <a:rPr lang="en-US" dirty="0" smtClean="0"/>
              <a:t> </a:t>
            </a:r>
            <a:r>
              <a:rPr lang="en-US" dirty="0"/>
              <a:t>is </a:t>
            </a:r>
            <a:r>
              <a:rPr lang="en-US" dirty="0" smtClean="0"/>
              <a:t>V</a:t>
            </a:r>
            <a:r>
              <a:rPr lang="tr-TR" dirty="0" smtClean="0"/>
              <a:t> +</a:t>
            </a:r>
            <a:r>
              <a:rPr lang="en-US" dirty="0" smtClean="0"/>
              <a:t> A</a:t>
            </a:r>
            <a:r>
              <a:rPr lang="tr-TR" dirty="0" smtClean="0"/>
              <a:t>D</a:t>
            </a:r>
            <a:r>
              <a:rPr lang="en-US" dirty="0" smtClean="0"/>
              <a:t>V and</a:t>
            </a:r>
            <a:r>
              <a:rPr lang="tr-TR" dirty="0" smtClean="0"/>
              <a:t> (c)</a:t>
            </a:r>
            <a:r>
              <a:rPr lang="en-US" dirty="0" smtClean="0"/>
              <a:t> </a:t>
            </a:r>
            <a:r>
              <a:rPr lang="en-US" dirty="0"/>
              <a:t>is V </a:t>
            </a:r>
            <a:r>
              <a:rPr lang="tr-TR" dirty="0" smtClean="0"/>
              <a:t>+</a:t>
            </a:r>
            <a:r>
              <a:rPr lang="en-US" dirty="0" smtClean="0"/>
              <a:t> </a:t>
            </a:r>
            <a:r>
              <a:rPr lang="tr-TR" dirty="0" smtClean="0"/>
              <a:t>N</a:t>
            </a:r>
            <a:r>
              <a:rPr lang="en-US" dirty="0" smtClean="0"/>
              <a:t>P </a:t>
            </a:r>
            <a:r>
              <a:rPr lang="tr-TR" dirty="0" smtClean="0"/>
              <a:t>+</a:t>
            </a:r>
            <a:r>
              <a:rPr lang="en-US" dirty="0" smtClean="0"/>
              <a:t> PP</a:t>
            </a:r>
            <a:r>
              <a:rPr lang="tr-TR" dirty="0" smtClean="0"/>
              <a:t>.</a:t>
            </a:r>
          </a:p>
          <a:p>
            <a:pPr marL="0" indent="0">
              <a:buNone/>
            </a:pPr>
            <a:r>
              <a:rPr lang="en-US" dirty="0" smtClean="0"/>
              <a:t>A</a:t>
            </a:r>
            <a:r>
              <a:rPr lang="tr-TR" dirty="0" smtClean="0"/>
              <a:t> </a:t>
            </a:r>
            <a:r>
              <a:rPr lang="en-US" dirty="0" smtClean="0"/>
              <a:t>VP </a:t>
            </a:r>
            <a:r>
              <a:rPr lang="en-US" dirty="0"/>
              <a:t>can be used as the predicate of a </a:t>
            </a:r>
            <a:r>
              <a:rPr lang="en-US" dirty="0" smtClean="0"/>
              <a:t>sentence</a:t>
            </a:r>
            <a:r>
              <a:rPr lang="tr-TR" dirty="0" smtClean="0"/>
              <a:t> – </a:t>
            </a:r>
            <a:r>
              <a:rPr lang="tr-TR" dirty="0" err="1"/>
              <a:t>i</a:t>
            </a:r>
            <a:r>
              <a:rPr lang="tr-TR" dirty="0" err="1" smtClean="0"/>
              <a:t>.e</a:t>
            </a:r>
            <a:r>
              <a:rPr lang="tr-TR" dirty="0" smtClean="0"/>
              <a:t>., </a:t>
            </a:r>
            <a:r>
              <a:rPr lang="en-US" dirty="0" smtClean="0"/>
              <a:t>it </a:t>
            </a:r>
            <a:r>
              <a:rPr lang="en-US" dirty="0"/>
              <a:t>combines with a subject </a:t>
            </a:r>
            <a:r>
              <a:rPr lang="tr-TR" dirty="0" smtClean="0"/>
              <a:t>N</a:t>
            </a:r>
            <a:r>
              <a:rPr lang="en-US" dirty="0" smtClean="0"/>
              <a:t>P </a:t>
            </a:r>
            <a:r>
              <a:rPr lang="en-US" dirty="0"/>
              <a:t>to form a whole </a:t>
            </a:r>
            <a:r>
              <a:rPr lang="tr-TR" dirty="0" smtClean="0"/>
              <a:t>S,</a:t>
            </a:r>
            <a:r>
              <a:rPr lang="en-US" dirty="0" smtClean="0"/>
              <a:t> </a:t>
            </a:r>
            <a:r>
              <a:rPr lang="en-US" dirty="0"/>
              <a:t>as shown in </a:t>
            </a:r>
            <a:r>
              <a:rPr lang="tr-TR" dirty="0" smtClean="0"/>
              <a:t>(</a:t>
            </a:r>
            <a:r>
              <a:rPr lang="en-US" dirty="0" smtClean="0"/>
              <a:t>9</a:t>
            </a:r>
            <a:r>
              <a:rPr lang="tr-TR" dirty="0" smtClean="0"/>
              <a:t>):</a:t>
            </a:r>
          </a:p>
          <a:p>
            <a:pPr marL="365760" lvl="1" indent="0">
              <a:buNone/>
            </a:pPr>
            <a:r>
              <a:rPr lang="tr-TR" dirty="0" smtClean="0"/>
              <a:t>(9) </a:t>
            </a:r>
            <a:r>
              <a:rPr lang="en-US" dirty="0" smtClean="0"/>
              <a:t>a</a:t>
            </a:r>
            <a:r>
              <a:rPr lang="tr-TR" dirty="0" smtClean="0"/>
              <a:t>.</a:t>
            </a:r>
            <a:r>
              <a:rPr lang="en-US" dirty="0" smtClean="0"/>
              <a:t> </a:t>
            </a:r>
            <a:r>
              <a:rPr lang="tr-TR" dirty="0" err="1" smtClean="0"/>
              <a:t>Pa</a:t>
            </a:r>
            <a:r>
              <a:rPr lang="en-US" dirty="0" smtClean="0"/>
              <a:t>t </a:t>
            </a:r>
            <a:r>
              <a:rPr lang="en-US" dirty="0"/>
              <a:t>loss </a:t>
            </a:r>
            <a:r>
              <a:rPr lang="en-US" dirty="0" smtClean="0"/>
              <a:t>music</a:t>
            </a:r>
            <a:r>
              <a:rPr lang="tr-TR" dirty="0" smtClean="0"/>
              <a:t>.</a:t>
            </a:r>
          </a:p>
          <a:p>
            <a:pPr marL="365760" lvl="1" indent="0">
              <a:buNone/>
            </a:pPr>
            <a:r>
              <a:rPr lang="tr-TR" dirty="0"/>
              <a:t> </a:t>
            </a:r>
            <a:r>
              <a:rPr lang="tr-TR" dirty="0" smtClean="0"/>
              <a:t>    </a:t>
            </a:r>
            <a:r>
              <a:rPr lang="en-US" dirty="0" smtClean="0"/>
              <a:t> b</a:t>
            </a:r>
            <a:r>
              <a:rPr lang="tr-TR" dirty="0" smtClean="0"/>
              <a:t>. </a:t>
            </a:r>
            <a:r>
              <a:rPr lang="en-US" dirty="0" smtClean="0"/>
              <a:t>Henry </a:t>
            </a:r>
            <a:r>
              <a:rPr lang="en-US" dirty="0"/>
              <a:t>wanted to </a:t>
            </a:r>
            <a:r>
              <a:rPr lang="en-US" dirty="0" smtClean="0"/>
              <a:t>leave</a:t>
            </a:r>
            <a:r>
              <a:rPr lang="tr-TR" dirty="0"/>
              <a:t>.</a:t>
            </a:r>
            <a:endParaRPr lang="en-US" dirty="0"/>
          </a:p>
        </p:txBody>
      </p:sp>
    </p:spTree>
    <p:extLst>
      <p:ext uri="{BB962C8B-B14F-4D97-AF65-F5344CB8AC3E}">
        <p14:creationId xmlns:p14="http://schemas.microsoft.com/office/powerpoint/2010/main" val="28674868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a:t>Another phrasal category is that of </a:t>
            </a:r>
            <a:r>
              <a:rPr lang="en-US" b="1" dirty="0"/>
              <a:t>adjective phrases </a:t>
            </a:r>
            <a:r>
              <a:rPr lang="tr-TR" b="1" dirty="0" smtClean="0"/>
              <a:t>(</a:t>
            </a:r>
            <a:r>
              <a:rPr lang="tr-TR" b="1" dirty="0" err="1" smtClean="0"/>
              <a:t>ADJPs</a:t>
            </a:r>
            <a:r>
              <a:rPr lang="tr-TR" b="1" dirty="0" smtClean="0"/>
              <a:t>),</a:t>
            </a:r>
            <a:r>
              <a:rPr lang="en-US" dirty="0" smtClean="0"/>
              <a:t> </a:t>
            </a:r>
            <a:r>
              <a:rPr lang="tr-TR" dirty="0"/>
              <a:t>s</a:t>
            </a:r>
            <a:r>
              <a:rPr lang="en-US" dirty="0" err="1" smtClean="0"/>
              <a:t>uch</a:t>
            </a:r>
            <a:r>
              <a:rPr lang="en-US" dirty="0" smtClean="0"/>
              <a:t> </a:t>
            </a:r>
            <a:r>
              <a:rPr lang="en-US" dirty="0"/>
              <a:t>as those in </a:t>
            </a:r>
            <a:r>
              <a:rPr lang="tr-TR" dirty="0" smtClean="0"/>
              <a:t>(</a:t>
            </a:r>
            <a:r>
              <a:rPr lang="en-US" dirty="0" smtClean="0"/>
              <a:t>10</a:t>
            </a:r>
            <a:r>
              <a:rPr lang="tr-TR" dirty="0" smtClean="0"/>
              <a:t>):</a:t>
            </a:r>
          </a:p>
          <a:p>
            <a:pPr marL="0" indent="0">
              <a:buNone/>
            </a:pPr>
            <a:endParaRPr lang="tr-TR" dirty="0" smtClean="0"/>
          </a:p>
          <a:p>
            <a:pPr marL="365760" lvl="1" indent="0">
              <a:buNone/>
            </a:pPr>
            <a:r>
              <a:rPr lang="tr-TR" dirty="0" smtClean="0"/>
              <a:t>(</a:t>
            </a:r>
            <a:r>
              <a:rPr lang="en-US" dirty="0" smtClean="0"/>
              <a:t>10</a:t>
            </a:r>
            <a:r>
              <a:rPr lang="tr-TR" dirty="0" smtClean="0"/>
              <a:t>)</a:t>
            </a:r>
            <a:r>
              <a:rPr lang="en-US" dirty="0" smtClean="0"/>
              <a:t> a</a:t>
            </a:r>
            <a:r>
              <a:rPr lang="tr-TR" dirty="0" smtClean="0"/>
              <a:t>.</a:t>
            </a:r>
            <a:r>
              <a:rPr lang="en-US" dirty="0" smtClean="0"/>
              <a:t> </a:t>
            </a:r>
            <a:r>
              <a:rPr lang="en-US" dirty="0"/>
              <a:t>smart </a:t>
            </a:r>
            <a:endParaRPr lang="tr-TR" dirty="0" smtClean="0"/>
          </a:p>
          <a:p>
            <a:pPr marL="365760" lvl="1" indent="0">
              <a:buNone/>
            </a:pPr>
            <a:r>
              <a:rPr lang="tr-TR" dirty="0"/>
              <a:t> </a:t>
            </a:r>
            <a:r>
              <a:rPr lang="tr-TR" dirty="0" smtClean="0"/>
              <a:t>      b.</a:t>
            </a:r>
            <a:r>
              <a:rPr lang="en-US" dirty="0" smtClean="0"/>
              <a:t> </a:t>
            </a:r>
            <a:r>
              <a:rPr lang="en-US" dirty="0"/>
              <a:t>very expensive </a:t>
            </a:r>
            <a:endParaRPr lang="tr-TR" dirty="0" smtClean="0"/>
          </a:p>
          <a:p>
            <a:pPr marL="365760" lvl="1" indent="0">
              <a:buNone/>
            </a:pPr>
            <a:r>
              <a:rPr lang="tr-TR" dirty="0"/>
              <a:t> </a:t>
            </a:r>
            <a:r>
              <a:rPr lang="tr-TR" dirty="0" smtClean="0"/>
              <a:t>      c. </a:t>
            </a:r>
            <a:r>
              <a:rPr lang="en-US" dirty="0" smtClean="0"/>
              <a:t>as </a:t>
            </a:r>
            <a:r>
              <a:rPr lang="en-US" dirty="0"/>
              <a:t>tall as his </a:t>
            </a:r>
            <a:r>
              <a:rPr lang="en-US" dirty="0" smtClean="0"/>
              <a:t>father</a:t>
            </a:r>
            <a:endParaRPr lang="tr-TR" dirty="0" smtClean="0"/>
          </a:p>
          <a:p>
            <a:pPr marL="365760" lvl="1" indent="0">
              <a:buNone/>
            </a:pPr>
            <a:r>
              <a:rPr lang="tr-TR" dirty="0"/>
              <a:t> </a:t>
            </a:r>
            <a:r>
              <a:rPr lang="tr-TR" dirty="0" smtClean="0"/>
              <a:t>      d.</a:t>
            </a:r>
            <a:r>
              <a:rPr lang="en-US" dirty="0" smtClean="0"/>
              <a:t> smarter </a:t>
            </a:r>
            <a:r>
              <a:rPr lang="en-US" dirty="0"/>
              <a:t>than the average </a:t>
            </a:r>
            <a:r>
              <a:rPr lang="en-US" dirty="0" smtClean="0"/>
              <a:t>bear</a:t>
            </a:r>
            <a:endParaRPr lang="tr-TR" dirty="0" smtClean="0"/>
          </a:p>
          <a:p>
            <a:pPr marL="365760" lvl="1" indent="0">
              <a:buNone/>
            </a:pPr>
            <a:r>
              <a:rPr lang="tr-TR" dirty="0"/>
              <a:t> </a:t>
            </a:r>
            <a:r>
              <a:rPr lang="tr-TR" dirty="0" smtClean="0"/>
              <a:t>      e.</a:t>
            </a:r>
            <a:r>
              <a:rPr lang="en-US" dirty="0" smtClean="0"/>
              <a:t> </a:t>
            </a:r>
            <a:r>
              <a:rPr lang="tr-TR" dirty="0" err="1"/>
              <a:t>c</a:t>
            </a:r>
            <a:r>
              <a:rPr lang="tr-TR" dirty="0" err="1" smtClean="0"/>
              <a:t>ertain</a:t>
            </a:r>
            <a:r>
              <a:rPr lang="tr-TR" dirty="0" smtClean="0"/>
              <a:t> </a:t>
            </a:r>
            <a:r>
              <a:rPr lang="tr-TR" dirty="0" err="1" smtClean="0"/>
              <a:t>to</a:t>
            </a:r>
            <a:r>
              <a:rPr lang="tr-TR" dirty="0" smtClean="0"/>
              <a:t> </a:t>
            </a:r>
            <a:r>
              <a:rPr lang="tr-TR" dirty="0" err="1" smtClean="0"/>
              <a:t>win</a:t>
            </a:r>
            <a:endParaRPr lang="tr-TR" dirty="0" smtClean="0"/>
          </a:p>
          <a:p>
            <a:pPr marL="0" indent="0">
              <a:buNone/>
            </a:pPr>
            <a:r>
              <a:rPr lang="tr-TR" dirty="0"/>
              <a:t>N</a:t>
            </a:r>
            <a:r>
              <a:rPr lang="en-US" dirty="0" err="1" smtClean="0"/>
              <a:t>ote</a:t>
            </a:r>
            <a:r>
              <a:rPr lang="en-US" dirty="0" smtClean="0"/>
              <a:t> </a:t>
            </a:r>
            <a:r>
              <a:rPr lang="en-US" dirty="0"/>
              <a:t>that each of these could be inserted into the syntactic frame in </a:t>
            </a:r>
            <a:r>
              <a:rPr lang="tr-TR" dirty="0" smtClean="0"/>
              <a:t>(</a:t>
            </a:r>
            <a:r>
              <a:rPr lang="en-US" dirty="0" smtClean="0"/>
              <a:t>11</a:t>
            </a:r>
            <a:r>
              <a:rPr lang="tr-TR" dirty="0" smtClean="0"/>
              <a:t>):</a:t>
            </a:r>
          </a:p>
          <a:p>
            <a:pPr marL="365760" lvl="1" indent="0">
              <a:buNone/>
            </a:pPr>
            <a:r>
              <a:rPr lang="tr-TR" dirty="0"/>
              <a:t>(</a:t>
            </a:r>
            <a:r>
              <a:rPr lang="en-US" dirty="0" smtClean="0"/>
              <a:t>11</a:t>
            </a:r>
            <a:r>
              <a:rPr lang="tr-TR" dirty="0" smtClean="0"/>
              <a:t>)</a:t>
            </a:r>
            <a:r>
              <a:rPr lang="en-US" dirty="0" smtClean="0"/>
              <a:t> </a:t>
            </a:r>
            <a:r>
              <a:rPr lang="en-US" dirty="0"/>
              <a:t>John </a:t>
            </a:r>
            <a:r>
              <a:rPr lang="en-US" dirty="0" err="1" smtClean="0"/>
              <a:t>i</a:t>
            </a:r>
            <a:r>
              <a:rPr lang="tr-TR" dirty="0" smtClean="0"/>
              <a:t>s ______________.</a:t>
            </a:r>
            <a:endParaRPr lang="tr-TR" dirty="0"/>
          </a:p>
        </p:txBody>
      </p:sp>
    </p:spTree>
    <p:extLst>
      <p:ext uri="{BB962C8B-B14F-4D97-AF65-F5344CB8AC3E}">
        <p14:creationId xmlns:p14="http://schemas.microsoft.com/office/powerpoint/2010/main" val="31744210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tr-TR" dirty="0" smtClean="0"/>
              <a:t>AD</a:t>
            </a:r>
            <a:r>
              <a:rPr lang="en-US" dirty="0" smtClean="0"/>
              <a:t>JPS </a:t>
            </a:r>
            <a:r>
              <a:rPr lang="en-US" dirty="0"/>
              <a:t>are often used to modify nouns and </a:t>
            </a:r>
            <a:r>
              <a:rPr lang="tr-TR" dirty="0" err="1" smtClean="0"/>
              <a:t>thus</a:t>
            </a:r>
            <a:r>
              <a:rPr lang="en-US" dirty="0" smtClean="0"/>
              <a:t> </a:t>
            </a:r>
            <a:r>
              <a:rPr lang="en-US" dirty="0"/>
              <a:t>often appear as elements of noun </a:t>
            </a:r>
            <a:r>
              <a:rPr lang="en-US" dirty="0" smtClean="0"/>
              <a:t>phrases</a:t>
            </a:r>
            <a:r>
              <a:rPr lang="tr-TR" dirty="0"/>
              <a:t>;</a:t>
            </a:r>
            <a:r>
              <a:rPr lang="en-US" dirty="0" smtClean="0"/>
              <a:t> </a:t>
            </a:r>
            <a:r>
              <a:rPr lang="en-US" dirty="0"/>
              <a:t>for </a:t>
            </a:r>
            <a:r>
              <a:rPr lang="en-US" dirty="0" smtClean="0"/>
              <a:t>instance</a:t>
            </a:r>
            <a:r>
              <a:rPr lang="tr-TR" dirty="0" smtClean="0"/>
              <a:t>,</a:t>
            </a:r>
            <a:r>
              <a:rPr lang="en-US" dirty="0" smtClean="0"/>
              <a:t> </a:t>
            </a:r>
            <a:r>
              <a:rPr lang="en-US" dirty="0"/>
              <a:t>a very expensive </a:t>
            </a:r>
            <a:r>
              <a:rPr lang="en-US" dirty="0" smtClean="0"/>
              <a:t>watch</a:t>
            </a:r>
            <a:r>
              <a:rPr lang="tr-TR" dirty="0" smtClean="0"/>
              <a:t>;</a:t>
            </a:r>
            <a:r>
              <a:rPr lang="en-US" dirty="0" smtClean="0"/>
              <a:t> </a:t>
            </a:r>
            <a:r>
              <a:rPr lang="en-US" dirty="0"/>
              <a:t>anyone as tall as his </a:t>
            </a:r>
            <a:r>
              <a:rPr lang="en-US" dirty="0" smtClean="0"/>
              <a:t>father</a:t>
            </a:r>
            <a:r>
              <a:rPr lang="tr-TR" dirty="0" smtClean="0"/>
              <a:t>.</a:t>
            </a:r>
          </a:p>
          <a:p>
            <a:pPr marL="0" indent="0">
              <a:buNone/>
            </a:pPr>
            <a:r>
              <a:rPr lang="tr-TR" dirty="0"/>
              <a:t>A</a:t>
            </a:r>
            <a:r>
              <a:rPr lang="en-US" dirty="0" err="1" smtClean="0"/>
              <a:t>dverbial</a:t>
            </a:r>
            <a:r>
              <a:rPr lang="en-US" dirty="0" smtClean="0"/>
              <a:t> </a:t>
            </a:r>
            <a:r>
              <a:rPr lang="en-US" dirty="0"/>
              <a:t>phrases </a:t>
            </a:r>
            <a:r>
              <a:rPr lang="tr-TR" dirty="0" smtClean="0"/>
              <a:t>(</a:t>
            </a:r>
            <a:r>
              <a:rPr lang="tr-TR" dirty="0" err="1" smtClean="0"/>
              <a:t>ADVPs</a:t>
            </a:r>
            <a:r>
              <a:rPr lang="tr-TR" dirty="0" smtClean="0"/>
              <a:t>)</a:t>
            </a:r>
            <a:r>
              <a:rPr lang="en-US" dirty="0" smtClean="0"/>
              <a:t> </a:t>
            </a:r>
            <a:r>
              <a:rPr lang="en-US" dirty="0"/>
              <a:t>such as those in </a:t>
            </a:r>
            <a:r>
              <a:rPr lang="tr-TR" dirty="0" smtClean="0"/>
              <a:t>(</a:t>
            </a:r>
            <a:r>
              <a:rPr lang="en-US" dirty="0" smtClean="0"/>
              <a:t>12</a:t>
            </a:r>
            <a:r>
              <a:rPr lang="tr-TR" dirty="0" smtClean="0"/>
              <a:t>)</a:t>
            </a:r>
            <a:r>
              <a:rPr lang="en-US" dirty="0" smtClean="0"/>
              <a:t> </a:t>
            </a:r>
            <a:r>
              <a:rPr lang="en-US" dirty="0"/>
              <a:t>are often used to modify verbs and adjectives and </a:t>
            </a:r>
            <a:r>
              <a:rPr lang="en-US" dirty="0" smtClean="0"/>
              <a:t>adverbs</a:t>
            </a:r>
            <a:r>
              <a:rPr lang="tr-TR" dirty="0" smtClean="0"/>
              <a:t>,</a:t>
            </a:r>
            <a:r>
              <a:rPr lang="en-US" dirty="0" smtClean="0"/>
              <a:t> </a:t>
            </a:r>
            <a:r>
              <a:rPr lang="en-US" dirty="0"/>
              <a:t>and </a:t>
            </a:r>
            <a:r>
              <a:rPr lang="tr-TR" dirty="0" err="1" smtClean="0"/>
              <a:t>th</a:t>
            </a:r>
            <a:r>
              <a:rPr lang="en-US" dirty="0" smtClean="0"/>
              <a:t>us </a:t>
            </a:r>
            <a:r>
              <a:rPr lang="en-US" dirty="0"/>
              <a:t>appear as constituents of </a:t>
            </a:r>
            <a:r>
              <a:rPr lang="en-US" dirty="0" smtClean="0"/>
              <a:t>VP</a:t>
            </a:r>
            <a:r>
              <a:rPr lang="tr-TR" dirty="0" smtClean="0"/>
              <a:t>s</a:t>
            </a:r>
            <a:r>
              <a:rPr lang="en-US" dirty="0" smtClean="0"/>
              <a:t> </a:t>
            </a:r>
            <a:r>
              <a:rPr lang="en-US" dirty="0"/>
              <a:t>and </a:t>
            </a:r>
            <a:r>
              <a:rPr lang="en-US" dirty="0" smtClean="0"/>
              <a:t> </a:t>
            </a:r>
            <a:r>
              <a:rPr lang="tr-TR" dirty="0" smtClean="0"/>
              <a:t>AD</a:t>
            </a:r>
            <a:r>
              <a:rPr lang="en-US" dirty="0" smtClean="0"/>
              <a:t>J</a:t>
            </a:r>
            <a:r>
              <a:rPr lang="tr-TR" dirty="0" err="1" smtClean="0"/>
              <a:t>Ps</a:t>
            </a:r>
            <a:r>
              <a:rPr lang="tr-TR" dirty="0" smtClean="0"/>
              <a:t>,</a:t>
            </a:r>
            <a:r>
              <a:rPr lang="en-US" dirty="0" smtClean="0"/>
              <a:t> </a:t>
            </a:r>
            <a:r>
              <a:rPr lang="tr-TR" dirty="0" smtClean="0"/>
              <a:t>a</a:t>
            </a:r>
            <a:r>
              <a:rPr lang="en-US" dirty="0" smtClean="0"/>
              <a:t>s</a:t>
            </a:r>
            <a:r>
              <a:rPr lang="tr-TR" dirty="0" smtClean="0"/>
              <a:t> i</a:t>
            </a:r>
            <a:r>
              <a:rPr lang="en-US" dirty="0" smtClean="0"/>
              <a:t>n</a:t>
            </a:r>
            <a:r>
              <a:rPr lang="tr-TR" dirty="0" smtClean="0"/>
              <a:t> (</a:t>
            </a:r>
            <a:r>
              <a:rPr lang="en-US" dirty="0" smtClean="0"/>
              <a:t>13</a:t>
            </a:r>
            <a:r>
              <a:rPr lang="tr-TR" dirty="0" smtClean="0"/>
              <a:t>).</a:t>
            </a:r>
          </a:p>
          <a:p>
            <a:pPr marL="365760" lvl="1" indent="0">
              <a:buNone/>
            </a:pPr>
            <a:r>
              <a:rPr lang="tr-TR" dirty="0"/>
              <a:t>(</a:t>
            </a:r>
            <a:r>
              <a:rPr lang="en-US" dirty="0" smtClean="0"/>
              <a:t>12</a:t>
            </a:r>
            <a:r>
              <a:rPr lang="tr-TR" dirty="0" smtClean="0"/>
              <a:t>)</a:t>
            </a:r>
            <a:r>
              <a:rPr lang="en-US" dirty="0" smtClean="0"/>
              <a:t> </a:t>
            </a:r>
            <a:r>
              <a:rPr lang="tr-TR" dirty="0" smtClean="0"/>
              <a:t>a. </a:t>
            </a:r>
            <a:r>
              <a:rPr lang="en-US" dirty="0" smtClean="0"/>
              <a:t>sound</a:t>
            </a:r>
            <a:r>
              <a:rPr lang="tr-TR" dirty="0" err="1" smtClean="0"/>
              <a:t>ly</a:t>
            </a:r>
            <a:r>
              <a:rPr lang="en-US" dirty="0" smtClean="0"/>
              <a:t> </a:t>
            </a:r>
            <a:endParaRPr lang="tr-TR" dirty="0" smtClean="0"/>
          </a:p>
          <a:p>
            <a:pPr marL="365760" lvl="1" indent="0">
              <a:buNone/>
            </a:pPr>
            <a:r>
              <a:rPr lang="tr-TR" dirty="0"/>
              <a:t> </a:t>
            </a:r>
            <a:r>
              <a:rPr lang="tr-TR" dirty="0" smtClean="0"/>
              <a:t>      </a:t>
            </a:r>
            <a:r>
              <a:rPr lang="en-US" dirty="0" smtClean="0"/>
              <a:t>b</a:t>
            </a:r>
            <a:r>
              <a:rPr lang="tr-TR" dirty="0" smtClean="0"/>
              <a:t>.</a:t>
            </a:r>
            <a:r>
              <a:rPr lang="en-US" dirty="0" smtClean="0"/>
              <a:t> </a:t>
            </a:r>
            <a:r>
              <a:rPr lang="en-US" dirty="0"/>
              <a:t>fiercely </a:t>
            </a:r>
            <a:endParaRPr lang="tr-TR" dirty="0" smtClean="0"/>
          </a:p>
          <a:p>
            <a:pPr marL="365760" lvl="1" indent="0">
              <a:buNone/>
            </a:pPr>
            <a:r>
              <a:rPr lang="tr-TR" dirty="0"/>
              <a:t> </a:t>
            </a:r>
            <a:r>
              <a:rPr lang="tr-TR" dirty="0" smtClean="0"/>
              <a:t>      c. </a:t>
            </a:r>
            <a:r>
              <a:rPr lang="en-US" dirty="0" smtClean="0"/>
              <a:t>as </a:t>
            </a:r>
            <a:r>
              <a:rPr lang="en-US" dirty="0"/>
              <a:t>fluently as </a:t>
            </a:r>
            <a:r>
              <a:rPr lang="en-US" dirty="0" smtClean="0"/>
              <a:t>native</a:t>
            </a:r>
            <a:r>
              <a:rPr lang="tr-TR" dirty="0" smtClean="0"/>
              <a:t> </a:t>
            </a:r>
          </a:p>
          <a:p>
            <a:pPr marL="365760" lvl="1" indent="0">
              <a:buNone/>
            </a:pPr>
            <a:r>
              <a:rPr lang="tr-TR" dirty="0"/>
              <a:t> </a:t>
            </a:r>
            <a:r>
              <a:rPr lang="tr-TR" dirty="0" smtClean="0"/>
              <a:t>      d.</a:t>
            </a:r>
            <a:r>
              <a:rPr lang="en-US" dirty="0" smtClean="0"/>
              <a:t> most </a:t>
            </a:r>
            <a:r>
              <a:rPr lang="en-US" dirty="0"/>
              <a:t>certainly </a:t>
            </a:r>
            <a:endParaRPr lang="tr-TR" dirty="0" smtClean="0"/>
          </a:p>
          <a:p>
            <a:pPr marL="365760" lvl="1" indent="0">
              <a:buNone/>
            </a:pPr>
            <a:r>
              <a:rPr lang="tr-TR" dirty="0"/>
              <a:t>(</a:t>
            </a:r>
            <a:r>
              <a:rPr lang="en-US" dirty="0" smtClean="0"/>
              <a:t>13</a:t>
            </a:r>
            <a:r>
              <a:rPr lang="tr-TR" dirty="0" smtClean="0"/>
              <a:t>) a.</a:t>
            </a:r>
            <a:r>
              <a:rPr lang="en-US" dirty="0" smtClean="0"/>
              <a:t> </a:t>
            </a:r>
            <a:r>
              <a:rPr lang="en-US" dirty="0"/>
              <a:t>speak French as fluently </a:t>
            </a:r>
            <a:r>
              <a:rPr lang="en-US" dirty="0" smtClean="0"/>
              <a:t>a </a:t>
            </a:r>
            <a:r>
              <a:rPr lang="tr-TR" dirty="0"/>
              <a:t>n</a:t>
            </a:r>
            <a:r>
              <a:rPr lang="en-US" dirty="0" err="1" smtClean="0"/>
              <a:t>ative</a:t>
            </a:r>
            <a:r>
              <a:rPr lang="en-US" dirty="0" smtClean="0"/>
              <a:t> </a:t>
            </a:r>
            <a:r>
              <a:rPr lang="tr-TR" dirty="0" smtClean="0"/>
              <a:t>(</a:t>
            </a:r>
            <a:r>
              <a:rPr lang="en-US" dirty="0" smtClean="0"/>
              <a:t>VP</a:t>
            </a:r>
            <a:r>
              <a:rPr lang="tr-TR" dirty="0" smtClean="0"/>
              <a:t>).</a:t>
            </a:r>
          </a:p>
          <a:p>
            <a:pPr marL="365760" lvl="1" indent="0">
              <a:buNone/>
            </a:pPr>
            <a:r>
              <a:rPr lang="tr-TR" dirty="0"/>
              <a:t> </a:t>
            </a:r>
            <a:r>
              <a:rPr lang="tr-TR" dirty="0" smtClean="0"/>
              <a:t>      b.</a:t>
            </a:r>
            <a:r>
              <a:rPr lang="en-US" dirty="0" smtClean="0"/>
              <a:t> </a:t>
            </a:r>
            <a:r>
              <a:rPr lang="en-US" dirty="0"/>
              <a:t>fiercely loyal </a:t>
            </a:r>
            <a:r>
              <a:rPr lang="tr-TR" dirty="0" smtClean="0"/>
              <a:t>(AD</a:t>
            </a:r>
            <a:r>
              <a:rPr lang="en-US" dirty="0" smtClean="0"/>
              <a:t>JP</a:t>
            </a:r>
            <a:r>
              <a:rPr lang="tr-TR" dirty="0" smtClean="0"/>
              <a:t>)</a:t>
            </a:r>
          </a:p>
          <a:p>
            <a:pPr marL="365760" lvl="1" indent="0">
              <a:buNone/>
            </a:pPr>
            <a:r>
              <a:rPr lang="tr-TR" dirty="0"/>
              <a:t> </a:t>
            </a:r>
            <a:r>
              <a:rPr lang="tr-TR" dirty="0" smtClean="0"/>
              <a:t>      c. </a:t>
            </a:r>
            <a:r>
              <a:rPr lang="en-US" dirty="0" smtClean="0"/>
              <a:t>sleep soundly</a:t>
            </a:r>
            <a:r>
              <a:rPr lang="tr-TR" dirty="0"/>
              <a:t> </a:t>
            </a:r>
            <a:r>
              <a:rPr lang="tr-TR" dirty="0" smtClean="0"/>
              <a:t>(VP)</a:t>
            </a:r>
            <a:endParaRPr lang="en-US" dirty="0"/>
          </a:p>
        </p:txBody>
      </p:sp>
    </p:spTree>
    <p:extLst>
      <p:ext uri="{BB962C8B-B14F-4D97-AF65-F5344CB8AC3E}">
        <p14:creationId xmlns:p14="http://schemas.microsoft.com/office/powerpoint/2010/main" val="37433120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Another </a:t>
            </a:r>
            <a:r>
              <a:rPr lang="en-US" dirty="0" err="1" smtClean="0"/>
              <a:t>phras</a:t>
            </a:r>
            <a:r>
              <a:rPr lang="tr-TR" dirty="0" smtClean="0"/>
              <a:t>al</a:t>
            </a:r>
            <a:r>
              <a:rPr lang="en-US" dirty="0" smtClean="0"/>
              <a:t> </a:t>
            </a:r>
            <a:r>
              <a:rPr lang="tr-TR" dirty="0" err="1" smtClean="0"/>
              <a:t>syntactic</a:t>
            </a:r>
            <a:r>
              <a:rPr lang="en-US" dirty="0" smtClean="0"/>
              <a:t> </a:t>
            </a:r>
            <a:r>
              <a:rPr lang="en-US" dirty="0"/>
              <a:t>category is </a:t>
            </a:r>
            <a:r>
              <a:rPr lang="tr-TR" dirty="0" err="1" smtClean="0"/>
              <a:t>that</a:t>
            </a:r>
            <a:r>
              <a:rPr lang="en-US" dirty="0" smtClean="0"/>
              <a:t> </a:t>
            </a:r>
            <a:r>
              <a:rPr lang="en-US" dirty="0"/>
              <a:t>of </a:t>
            </a:r>
            <a:r>
              <a:rPr lang="en-US" b="1" dirty="0"/>
              <a:t>prepositional</a:t>
            </a:r>
            <a:r>
              <a:rPr lang="en-US" dirty="0"/>
              <a:t> </a:t>
            </a:r>
            <a:r>
              <a:rPr lang="en-US" b="1" dirty="0"/>
              <a:t>phrases</a:t>
            </a:r>
            <a:r>
              <a:rPr lang="en-US" dirty="0"/>
              <a:t> </a:t>
            </a:r>
            <a:r>
              <a:rPr lang="tr-TR" dirty="0" smtClean="0"/>
              <a:t>(</a:t>
            </a:r>
            <a:r>
              <a:rPr lang="en-US" dirty="0" smtClean="0"/>
              <a:t>PP</a:t>
            </a:r>
            <a:r>
              <a:rPr lang="tr-TR" dirty="0" smtClean="0"/>
              <a:t>s).</a:t>
            </a:r>
            <a:r>
              <a:rPr lang="en-US" dirty="0" smtClean="0"/>
              <a:t> PP</a:t>
            </a:r>
            <a:r>
              <a:rPr lang="tr-TR" dirty="0" smtClean="0"/>
              <a:t>s</a:t>
            </a:r>
            <a:r>
              <a:rPr lang="en-US" dirty="0" smtClean="0"/>
              <a:t> </a:t>
            </a:r>
            <a:r>
              <a:rPr lang="en-US" dirty="0"/>
              <a:t>always consists of a preposition + </a:t>
            </a:r>
            <a:r>
              <a:rPr lang="tr-TR" dirty="0" smtClean="0"/>
              <a:t>N</a:t>
            </a:r>
            <a:r>
              <a:rPr lang="en-US" dirty="0" smtClean="0"/>
              <a:t>P</a:t>
            </a:r>
            <a:r>
              <a:rPr lang="tr-TR" dirty="0" smtClean="0"/>
              <a:t>:</a:t>
            </a:r>
          </a:p>
          <a:p>
            <a:pPr marL="365760" lvl="1" indent="0">
              <a:buNone/>
            </a:pPr>
            <a:r>
              <a:rPr lang="tr-TR" dirty="0" smtClean="0"/>
              <a:t>(1</a:t>
            </a:r>
            <a:r>
              <a:rPr lang="en-US" dirty="0" smtClean="0"/>
              <a:t>4</a:t>
            </a:r>
            <a:r>
              <a:rPr lang="tr-TR" dirty="0" smtClean="0"/>
              <a:t>) a.</a:t>
            </a:r>
            <a:r>
              <a:rPr lang="en-US" dirty="0" smtClean="0"/>
              <a:t> </a:t>
            </a:r>
            <a:r>
              <a:rPr lang="en-US" dirty="0"/>
              <a:t>from Brazil </a:t>
            </a:r>
            <a:endParaRPr lang="tr-TR" dirty="0" smtClean="0"/>
          </a:p>
          <a:p>
            <a:pPr marL="365760" lvl="1" indent="0">
              <a:buNone/>
            </a:pPr>
            <a:r>
              <a:rPr lang="tr-TR" dirty="0"/>
              <a:t> </a:t>
            </a:r>
            <a:r>
              <a:rPr lang="tr-TR" dirty="0" smtClean="0"/>
              <a:t>      </a:t>
            </a:r>
            <a:r>
              <a:rPr lang="en-US" dirty="0" smtClean="0"/>
              <a:t>b</a:t>
            </a:r>
            <a:r>
              <a:rPr lang="tr-TR" dirty="0" smtClean="0"/>
              <a:t>.</a:t>
            </a:r>
            <a:r>
              <a:rPr lang="en-US" dirty="0" smtClean="0"/>
              <a:t> </a:t>
            </a:r>
            <a:r>
              <a:rPr lang="tr-TR" dirty="0" err="1" smtClean="0"/>
              <a:t>with</a:t>
            </a:r>
            <a:r>
              <a:rPr lang="tr-TR" dirty="0" smtClean="0"/>
              <a:t> </a:t>
            </a:r>
            <a:r>
              <a:rPr lang="tr-TR" dirty="0" err="1" smtClean="0"/>
              <a:t>Howard</a:t>
            </a:r>
            <a:r>
              <a:rPr lang="tr-TR" dirty="0" smtClean="0"/>
              <a:t> a</a:t>
            </a:r>
            <a:r>
              <a:rPr lang="en-US" dirty="0" err="1" smtClean="0"/>
              <a:t>nd</a:t>
            </a:r>
            <a:r>
              <a:rPr lang="en-US" dirty="0" smtClean="0"/>
              <a:t> </a:t>
            </a:r>
            <a:r>
              <a:rPr lang="en-US" dirty="0"/>
              <a:t>his </a:t>
            </a:r>
            <a:r>
              <a:rPr lang="en-US" dirty="0" smtClean="0"/>
              <a:t>dog</a:t>
            </a:r>
            <a:endParaRPr lang="tr-TR" dirty="0"/>
          </a:p>
          <a:p>
            <a:pPr marL="365760" lvl="1" indent="0">
              <a:buNone/>
            </a:pPr>
            <a:r>
              <a:rPr lang="tr-TR" dirty="0" smtClean="0"/>
              <a:t>       c.</a:t>
            </a:r>
            <a:r>
              <a:rPr lang="en-US" dirty="0" smtClean="0"/>
              <a:t> </a:t>
            </a:r>
            <a:r>
              <a:rPr lang="en-US" dirty="0"/>
              <a:t>for </a:t>
            </a:r>
            <a:r>
              <a:rPr lang="en-US" dirty="0" smtClean="0"/>
              <a:t>nothing</a:t>
            </a:r>
            <a:endParaRPr lang="tr-TR" dirty="0" smtClean="0"/>
          </a:p>
          <a:p>
            <a:pPr marL="365760" lvl="1" indent="0">
              <a:buNone/>
            </a:pPr>
            <a:r>
              <a:rPr lang="tr-TR" dirty="0"/>
              <a:t> </a:t>
            </a:r>
            <a:r>
              <a:rPr lang="tr-TR" dirty="0" smtClean="0"/>
              <a:t>     </a:t>
            </a:r>
            <a:r>
              <a:rPr lang="en-US" dirty="0" smtClean="0"/>
              <a:t> d</a:t>
            </a:r>
            <a:r>
              <a:rPr lang="tr-TR" dirty="0" smtClean="0"/>
              <a:t>. </a:t>
            </a:r>
            <a:r>
              <a:rPr lang="tr-TR" dirty="0" err="1" smtClean="0"/>
              <a:t>To</a:t>
            </a:r>
            <a:r>
              <a:rPr lang="tr-TR" dirty="0" smtClean="0"/>
              <a:t> </a:t>
            </a:r>
            <a:r>
              <a:rPr lang="tr-TR" dirty="0" err="1" smtClean="0"/>
              <a:t>the</a:t>
            </a:r>
            <a:r>
              <a:rPr lang="tr-TR" dirty="0" smtClean="0"/>
              <a:t> </a:t>
            </a:r>
            <a:r>
              <a:rPr lang="tr-TR" dirty="0" err="1" smtClean="0"/>
              <a:t>head</a:t>
            </a:r>
            <a:r>
              <a:rPr lang="tr-TR" dirty="0" smtClean="0"/>
              <a:t> </a:t>
            </a:r>
            <a:r>
              <a:rPr lang="tr-TR" dirty="0" err="1" smtClean="0"/>
              <a:t>honcho</a:t>
            </a:r>
            <a:r>
              <a:rPr lang="tr-TR" dirty="0" smtClean="0"/>
              <a:t> (</a:t>
            </a:r>
            <a:r>
              <a:rPr lang="tr-TR" dirty="0" err="1" smtClean="0"/>
              <a:t>the</a:t>
            </a:r>
            <a:r>
              <a:rPr lang="tr-TR" dirty="0" smtClean="0"/>
              <a:t> </a:t>
            </a:r>
            <a:r>
              <a:rPr lang="tr-TR" dirty="0" err="1" smtClean="0"/>
              <a:t>person</a:t>
            </a:r>
            <a:r>
              <a:rPr lang="tr-TR" dirty="0" smtClean="0"/>
              <a:t> </a:t>
            </a:r>
            <a:r>
              <a:rPr lang="tr-TR" dirty="0" err="1" smtClean="0"/>
              <a:t>who</a:t>
            </a:r>
            <a:r>
              <a:rPr lang="tr-TR" dirty="0" smtClean="0"/>
              <a:t> is in </a:t>
            </a:r>
            <a:r>
              <a:rPr lang="tr-TR" dirty="0" err="1" smtClean="0"/>
              <a:t>charge</a:t>
            </a:r>
            <a:r>
              <a:rPr lang="tr-TR" dirty="0" smtClean="0"/>
              <a:t>.)</a:t>
            </a:r>
          </a:p>
          <a:p>
            <a:pPr marL="0" indent="0">
              <a:buNone/>
            </a:pPr>
            <a:r>
              <a:rPr lang="tr-TR" dirty="0" smtClean="0"/>
              <a:t>A PP</a:t>
            </a:r>
            <a:r>
              <a:rPr lang="en-US" dirty="0" smtClean="0"/>
              <a:t> </a:t>
            </a:r>
            <a:r>
              <a:rPr lang="en-US" dirty="0"/>
              <a:t>can </a:t>
            </a:r>
            <a:r>
              <a:rPr lang="tr-TR" dirty="0" smtClean="0"/>
              <a:t>b</a:t>
            </a:r>
            <a:r>
              <a:rPr lang="en-US" dirty="0" smtClean="0"/>
              <a:t>e an </a:t>
            </a:r>
            <a:r>
              <a:rPr lang="en-US" dirty="0"/>
              <a:t>constituent of a wide range of </a:t>
            </a:r>
            <a:r>
              <a:rPr lang="en-US" dirty="0" smtClean="0"/>
              <a:t>phrases</a:t>
            </a:r>
            <a:r>
              <a:rPr lang="tr-TR" dirty="0" smtClean="0"/>
              <a:t>:</a:t>
            </a:r>
          </a:p>
          <a:p>
            <a:pPr marL="0" indent="0">
              <a:buNone/>
            </a:pPr>
            <a:r>
              <a:rPr lang="tr-TR" dirty="0"/>
              <a:t>(</a:t>
            </a:r>
            <a:r>
              <a:rPr lang="en-US" dirty="0" smtClean="0"/>
              <a:t>15</a:t>
            </a:r>
            <a:r>
              <a:rPr lang="tr-TR" dirty="0" smtClean="0"/>
              <a:t>) a.</a:t>
            </a:r>
            <a:r>
              <a:rPr lang="en-US" dirty="0" smtClean="0"/>
              <a:t> </a:t>
            </a:r>
            <a:r>
              <a:rPr lang="en-US" dirty="0"/>
              <a:t>go to the movies </a:t>
            </a:r>
            <a:r>
              <a:rPr lang="tr-TR" dirty="0" smtClean="0"/>
              <a:t>(</a:t>
            </a:r>
            <a:r>
              <a:rPr lang="en-US" dirty="0" smtClean="0"/>
              <a:t>VP</a:t>
            </a:r>
            <a:r>
              <a:rPr lang="tr-TR" dirty="0" smtClean="0"/>
              <a:t>)</a:t>
            </a:r>
          </a:p>
          <a:p>
            <a:pPr marL="0" indent="0">
              <a:buNone/>
            </a:pPr>
            <a:r>
              <a:rPr lang="tr-TR" dirty="0"/>
              <a:t> </a:t>
            </a:r>
            <a:r>
              <a:rPr lang="tr-TR" dirty="0" smtClean="0"/>
              <a:t>      b.</a:t>
            </a:r>
            <a:r>
              <a:rPr lang="en-US" dirty="0" smtClean="0"/>
              <a:t> </a:t>
            </a:r>
            <a:r>
              <a:rPr lang="en-US" dirty="0"/>
              <a:t>my friend from Brazil </a:t>
            </a:r>
            <a:r>
              <a:rPr lang="tr-TR" dirty="0" smtClean="0"/>
              <a:t>(N</a:t>
            </a:r>
            <a:r>
              <a:rPr lang="en-US" dirty="0" smtClean="0"/>
              <a:t>P</a:t>
            </a:r>
            <a:r>
              <a:rPr lang="tr-TR" dirty="0" smtClean="0"/>
              <a:t>)</a:t>
            </a:r>
          </a:p>
          <a:p>
            <a:pPr marL="0" indent="0">
              <a:buNone/>
            </a:pPr>
            <a:r>
              <a:rPr lang="tr-TR" dirty="0"/>
              <a:t> </a:t>
            </a:r>
            <a:r>
              <a:rPr lang="tr-TR" dirty="0" smtClean="0"/>
              <a:t>      c. </a:t>
            </a:r>
            <a:r>
              <a:rPr lang="tr-TR" dirty="0" err="1"/>
              <a:t>a</a:t>
            </a:r>
            <a:r>
              <a:rPr lang="tr-TR" dirty="0" err="1" smtClean="0"/>
              <a:t>ngry</a:t>
            </a:r>
            <a:r>
              <a:rPr lang="tr-TR" dirty="0" smtClean="0"/>
              <a:t> </a:t>
            </a:r>
            <a:r>
              <a:rPr lang="tr-TR" dirty="0" err="1" smtClean="0"/>
              <a:t>with</a:t>
            </a:r>
            <a:r>
              <a:rPr lang="tr-TR" dirty="0" smtClean="0"/>
              <a:t> </a:t>
            </a:r>
            <a:r>
              <a:rPr lang="tr-TR" dirty="0" err="1" smtClean="0"/>
              <a:t>Howard</a:t>
            </a:r>
            <a:r>
              <a:rPr lang="en-US" dirty="0" smtClean="0"/>
              <a:t> </a:t>
            </a:r>
            <a:r>
              <a:rPr lang="en-US" dirty="0"/>
              <a:t>and his dog </a:t>
            </a:r>
            <a:r>
              <a:rPr lang="tr-TR" dirty="0" smtClean="0"/>
              <a:t>(</a:t>
            </a:r>
            <a:r>
              <a:rPr lang="en-US" dirty="0" smtClean="0"/>
              <a:t>A</a:t>
            </a:r>
            <a:r>
              <a:rPr lang="tr-TR" dirty="0" smtClean="0"/>
              <a:t>DJ</a:t>
            </a:r>
            <a:r>
              <a:rPr lang="en-US" dirty="0" smtClean="0"/>
              <a:t>P</a:t>
            </a:r>
            <a:r>
              <a:rPr lang="tr-TR" dirty="0" smtClean="0"/>
              <a:t>)</a:t>
            </a:r>
          </a:p>
          <a:p>
            <a:pPr marL="0" indent="0">
              <a:buNone/>
            </a:pPr>
            <a:r>
              <a:rPr lang="tr-TR" dirty="0"/>
              <a:t> </a:t>
            </a:r>
            <a:r>
              <a:rPr lang="tr-TR" dirty="0" smtClean="0"/>
              <a:t>      d. </a:t>
            </a:r>
            <a:r>
              <a:rPr lang="en-US" dirty="0" smtClean="0"/>
              <a:t>separately </a:t>
            </a:r>
            <a:r>
              <a:rPr lang="en-US" dirty="0"/>
              <a:t>from the </a:t>
            </a:r>
            <a:r>
              <a:rPr lang="en-US" dirty="0" smtClean="0"/>
              <a:t>other</a:t>
            </a:r>
            <a:r>
              <a:rPr lang="tr-TR" dirty="0" smtClean="0"/>
              <a:t>s </a:t>
            </a:r>
            <a:r>
              <a:rPr lang="en-US" dirty="0" smtClean="0"/>
              <a:t> </a:t>
            </a:r>
            <a:r>
              <a:rPr lang="tr-TR" dirty="0" smtClean="0"/>
              <a:t>(A</a:t>
            </a:r>
            <a:r>
              <a:rPr lang="en-US" dirty="0" smtClean="0"/>
              <a:t>DVP</a:t>
            </a:r>
            <a:r>
              <a:rPr lang="tr-TR" dirty="0" smtClean="0"/>
              <a:t>)</a:t>
            </a:r>
            <a:endParaRPr lang="en-US" dirty="0"/>
          </a:p>
          <a:p>
            <a:pPr marL="0" indent="0">
              <a:buNone/>
            </a:pPr>
            <a:endParaRPr lang="tr-TR" dirty="0"/>
          </a:p>
        </p:txBody>
      </p:sp>
    </p:spTree>
    <p:extLst>
      <p:ext uri="{BB962C8B-B14F-4D97-AF65-F5344CB8AC3E}">
        <p14:creationId xmlns:p14="http://schemas.microsoft.com/office/powerpoint/2010/main" val="19894634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b="1" dirty="0"/>
              <a:t>Sentences</a:t>
            </a:r>
            <a:r>
              <a:rPr lang="en-US" dirty="0"/>
              <a:t> </a:t>
            </a:r>
            <a:r>
              <a:rPr lang="tr-TR" dirty="0" smtClean="0"/>
              <a:t>(</a:t>
            </a:r>
            <a:r>
              <a:rPr lang="en-US" dirty="0" smtClean="0"/>
              <a:t>S</a:t>
            </a:r>
            <a:r>
              <a:rPr lang="tr-TR" dirty="0" smtClean="0"/>
              <a:t>s)</a:t>
            </a:r>
            <a:r>
              <a:rPr lang="en-US" dirty="0" smtClean="0"/>
              <a:t> </a:t>
            </a:r>
            <a:r>
              <a:rPr lang="en-US" dirty="0"/>
              <a:t>also form a phrasal syntactic </a:t>
            </a:r>
            <a:r>
              <a:rPr lang="en-US" dirty="0" smtClean="0"/>
              <a:t>category</a:t>
            </a:r>
            <a:r>
              <a:rPr lang="tr-TR" dirty="0" smtClean="0"/>
              <a:t>.</a:t>
            </a:r>
            <a:r>
              <a:rPr lang="en-US" dirty="0" smtClean="0"/>
              <a:t> </a:t>
            </a:r>
            <a:r>
              <a:rPr lang="tr-TR" dirty="0"/>
              <a:t>S</a:t>
            </a:r>
            <a:r>
              <a:rPr lang="en-US" dirty="0" err="1" smtClean="0"/>
              <a:t>entences</a:t>
            </a:r>
            <a:r>
              <a:rPr lang="en-US" dirty="0" smtClean="0"/>
              <a:t> are</a:t>
            </a:r>
            <a:r>
              <a:rPr lang="tr-TR" dirty="0" smtClean="0"/>
              <a:t>,</a:t>
            </a:r>
            <a:r>
              <a:rPr lang="en-US" dirty="0" smtClean="0"/>
              <a:t> </a:t>
            </a:r>
            <a:r>
              <a:rPr lang="en-US" dirty="0"/>
              <a:t>of </a:t>
            </a:r>
            <a:r>
              <a:rPr lang="en-US" dirty="0" smtClean="0"/>
              <a:t>course</a:t>
            </a:r>
            <a:r>
              <a:rPr lang="tr-TR" dirty="0" smtClean="0"/>
              <a:t>,</a:t>
            </a:r>
            <a:r>
              <a:rPr lang="en-US" dirty="0" smtClean="0"/>
              <a:t> </a:t>
            </a:r>
            <a:r>
              <a:rPr lang="en-US" dirty="0"/>
              <a:t>often used by </a:t>
            </a:r>
            <a:r>
              <a:rPr lang="en-US" dirty="0" smtClean="0"/>
              <a:t>themselves</a:t>
            </a:r>
            <a:r>
              <a:rPr lang="tr-TR" dirty="0" smtClean="0"/>
              <a:t>:</a:t>
            </a:r>
          </a:p>
          <a:p>
            <a:pPr marL="0" indent="0">
              <a:buNone/>
            </a:pPr>
            <a:r>
              <a:rPr lang="tr-TR" dirty="0"/>
              <a:t>(</a:t>
            </a:r>
            <a:r>
              <a:rPr lang="en-US" dirty="0" smtClean="0"/>
              <a:t>16</a:t>
            </a:r>
            <a:r>
              <a:rPr lang="tr-TR" dirty="0" smtClean="0"/>
              <a:t>) </a:t>
            </a:r>
            <a:r>
              <a:rPr lang="en-US" dirty="0" smtClean="0"/>
              <a:t>a</a:t>
            </a:r>
            <a:r>
              <a:rPr lang="tr-TR" dirty="0" smtClean="0"/>
              <a:t>.</a:t>
            </a:r>
            <a:r>
              <a:rPr lang="en-US" dirty="0" smtClean="0"/>
              <a:t> </a:t>
            </a:r>
            <a:r>
              <a:rPr lang="en-US" dirty="0"/>
              <a:t>it is raining </a:t>
            </a:r>
            <a:endParaRPr lang="tr-TR" dirty="0" smtClean="0"/>
          </a:p>
          <a:p>
            <a:pPr marL="0" indent="0">
              <a:buNone/>
            </a:pPr>
            <a:r>
              <a:rPr lang="tr-TR" dirty="0"/>
              <a:t> </a:t>
            </a:r>
            <a:r>
              <a:rPr lang="tr-TR" dirty="0" smtClean="0"/>
              <a:t>      </a:t>
            </a:r>
            <a:r>
              <a:rPr lang="en-US" dirty="0" smtClean="0"/>
              <a:t>b</a:t>
            </a:r>
            <a:r>
              <a:rPr lang="tr-TR" dirty="0" smtClean="0"/>
              <a:t>.</a:t>
            </a:r>
            <a:r>
              <a:rPr lang="en-US" dirty="0" smtClean="0"/>
              <a:t> </a:t>
            </a:r>
            <a:r>
              <a:rPr lang="en-US" dirty="0"/>
              <a:t>I like apple </a:t>
            </a:r>
            <a:r>
              <a:rPr lang="en-US" dirty="0" smtClean="0"/>
              <a:t>pie</a:t>
            </a:r>
            <a:r>
              <a:rPr lang="tr-TR" dirty="0" smtClean="0"/>
              <a:t>.</a:t>
            </a:r>
            <a:r>
              <a:rPr lang="en-US" dirty="0" smtClean="0"/>
              <a:t> </a:t>
            </a:r>
            <a:endParaRPr lang="tr-TR" dirty="0" smtClean="0"/>
          </a:p>
          <a:p>
            <a:pPr marL="0" indent="0">
              <a:buNone/>
            </a:pPr>
            <a:r>
              <a:rPr lang="tr-TR" dirty="0"/>
              <a:t>B</a:t>
            </a:r>
            <a:r>
              <a:rPr lang="en-US" dirty="0" err="1" smtClean="0"/>
              <a:t>ut</a:t>
            </a:r>
            <a:r>
              <a:rPr lang="en-US" dirty="0" smtClean="0"/>
              <a:t> </a:t>
            </a:r>
            <a:r>
              <a:rPr lang="en-US" dirty="0"/>
              <a:t>a sentence may also appear as an </a:t>
            </a:r>
            <a:r>
              <a:rPr lang="en-US" dirty="0" smtClean="0"/>
              <a:t>element </a:t>
            </a:r>
            <a:r>
              <a:rPr lang="en-US" dirty="0"/>
              <a:t>of another </a:t>
            </a:r>
            <a:r>
              <a:rPr lang="en-US" dirty="0" smtClean="0"/>
              <a:t>expression</a:t>
            </a:r>
            <a:r>
              <a:rPr lang="tr-TR" dirty="0" smtClean="0"/>
              <a:t>;</a:t>
            </a:r>
            <a:r>
              <a:rPr lang="en-US" dirty="0" smtClean="0"/>
              <a:t> </a:t>
            </a:r>
            <a:r>
              <a:rPr lang="en-US" dirty="0"/>
              <a:t>for </a:t>
            </a:r>
            <a:r>
              <a:rPr lang="en-US" dirty="0" smtClean="0"/>
              <a:t>example</a:t>
            </a:r>
            <a:r>
              <a:rPr lang="tr-TR" dirty="0" smtClean="0"/>
              <a:t>,</a:t>
            </a:r>
            <a:r>
              <a:rPr lang="en-US" dirty="0" smtClean="0"/>
              <a:t> </a:t>
            </a:r>
            <a:r>
              <a:rPr lang="en-US" dirty="0"/>
              <a:t>each of the following </a:t>
            </a:r>
            <a:r>
              <a:rPr lang="tr-TR" dirty="0" smtClean="0"/>
              <a:t>e</a:t>
            </a:r>
            <a:r>
              <a:rPr lang="en-US" dirty="0" err="1" smtClean="0"/>
              <a:t>xpressions</a:t>
            </a:r>
            <a:r>
              <a:rPr lang="en-US" dirty="0" smtClean="0"/>
              <a:t> </a:t>
            </a:r>
            <a:r>
              <a:rPr lang="en-US" dirty="0"/>
              <a:t>contains a </a:t>
            </a:r>
            <a:r>
              <a:rPr lang="en-US" dirty="0" smtClean="0"/>
              <a:t>sentence</a:t>
            </a:r>
            <a:r>
              <a:rPr lang="tr-TR" dirty="0" smtClean="0"/>
              <a:t>.</a:t>
            </a:r>
          </a:p>
          <a:p>
            <a:pPr marL="0" indent="0">
              <a:buNone/>
            </a:pPr>
            <a:r>
              <a:rPr lang="tr-TR" dirty="0"/>
              <a:t>(</a:t>
            </a:r>
            <a:r>
              <a:rPr lang="en-US" dirty="0" smtClean="0"/>
              <a:t>17</a:t>
            </a:r>
            <a:r>
              <a:rPr lang="tr-TR" dirty="0" smtClean="0"/>
              <a:t>)</a:t>
            </a:r>
            <a:r>
              <a:rPr lang="en-US" dirty="0" smtClean="0"/>
              <a:t> a</a:t>
            </a:r>
            <a:r>
              <a:rPr lang="tr-TR" dirty="0" smtClean="0"/>
              <a:t>. </a:t>
            </a:r>
            <a:r>
              <a:rPr lang="tr-TR" dirty="0" err="1" smtClean="0"/>
              <a:t>the</a:t>
            </a:r>
            <a:r>
              <a:rPr lang="en-US" dirty="0" smtClean="0"/>
              <a:t> </a:t>
            </a:r>
            <a:r>
              <a:rPr lang="en-US" dirty="0"/>
              <a:t>fact that it is raining </a:t>
            </a:r>
            <a:r>
              <a:rPr lang="tr-TR" dirty="0" smtClean="0"/>
              <a:t>(N</a:t>
            </a:r>
            <a:r>
              <a:rPr lang="en-US" dirty="0" smtClean="0"/>
              <a:t>P</a:t>
            </a:r>
            <a:r>
              <a:rPr lang="tr-TR" dirty="0" smtClean="0"/>
              <a:t>)</a:t>
            </a:r>
          </a:p>
          <a:p>
            <a:pPr marL="0" indent="0">
              <a:buNone/>
            </a:pPr>
            <a:r>
              <a:rPr lang="tr-TR" dirty="0"/>
              <a:t> </a:t>
            </a:r>
            <a:r>
              <a:rPr lang="tr-TR" dirty="0" smtClean="0"/>
              <a:t>      b.</a:t>
            </a:r>
            <a:r>
              <a:rPr lang="en-US" dirty="0" smtClean="0"/>
              <a:t> </a:t>
            </a:r>
            <a:r>
              <a:rPr lang="en-US" dirty="0"/>
              <a:t>student who met Susan last Thursday </a:t>
            </a:r>
            <a:r>
              <a:rPr lang="tr-TR" dirty="0" smtClean="0"/>
              <a:t>(NP)</a:t>
            </a:r>
          </a:p>
          <a:p>
            <a:pPr marL="0" indent="0">
              <a:buNone/>
            </a:pPr>
            <a:r>
              <a:rPr lang="tr-TR" dirty="0" smtClean="0"/>
              <a:t>       c.</a:t>
            </a:r>
            <a:r>
              <a:rPr lang="en-US" dirty="0" smtClean="0"/>
              <a:t> </a:t>
            </a:r>
            <a:r>
              <a:rPr lang="en-US" dirty="0"/>
              <a:t>discovered that it is raining </a:t>
            </a:r>
            <a:r>
              <a:rPr lang="tr-TR" dirty="0" smtClean="0"/>
              <a:t>(VP)</a:t>
            </a:r>
          </a:p>
          <a:p>
            <a:pPr marL="0" indent="0">
              <a:buNone/>
            </a:pPr>
            <a:r>
              <a:rPr lang="tr-TR" dirty="0"/>
              <a:t> </a:t>
            </a:r>
            <a:r>
              <a:rPr lang="tr-TR" dirty="0" smtClean="0"/>
              <a:t>      d.</a:t>
            </a:r>
            <a:r>
              <a:rPr lang="en-US" dirty="0" smtClean="0"/>
              <a:t> </a:t>
            </a:r>
            <a:r>
              <a:rPr lang="en-US" dirty="0"/>
              <a:t>glad that it is raining </a:t>
            </a:r>
            <a:r>
              <a:rPr lang="tr-TR" dirty="0" smtClean="0"/>
              <a:t>(AD</a:t>
            </a:r>
            <a:r>
              <a:rPr lang="en-US" dirty="0" smtClean="0"/>
              <a:t>JP</a:t>
            </a:r>
            <a:r>
              <a:rPr lang="tr-TR" dirty="0" smtClean="0"/>
              <a:t>)</a:t>
            </a:r>
            <a:endParaRPr lang="en-US" dirty="0"/>
          </a:p>
          <a:p>
            <a:pPr marL="0" indent="0">
              <a:buNone/>
            </a:pPr>
            <a:endParaRPr lang="tr-TR" dirty="0"/>
          </a:p>
        </p:txBody>
      </p:sp>
    </p:spTree>
    <p:extLst>
      <p:ext uri="{BB962C8B-B14F-4D97-AF65-F5344CB8AC3E}">
        <p14:creationId xmlns:p14="http://schemas.microsoft.com/office/powerpoint/2010/main" val="23412730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Not</a:t>
            </a:r>
            <a:r>
              <a:rPr lang="tr-TR" dirty="0" smtClean="0"/>
              <a:t>e</a:t>
            </a:r>
            <a:r>
              <a:rPr lang="en-US" dirty="0" smtClean="0"/>
              <a:t> </a:t>
            </a:r>
            <a:r>
              <a:rPr lang="en-US" dirty="0"/>
              <a:t>that an expression resulting from the combination of two or more </a:t>
            </a:r>
            <a:r>
              <a:rPr lang="en-US" dirty="0" smtClean="0"/>
              <a:t>s</a:t>
            </a:r>
            <a:r>
              <a:rPr lang="tr-TR" dirty="0" err="1" smtClean="0"/>
              <a:t>maller</a:t>
            </a:r>
            <a:r>
              <a:rPr lang="en-US" dirty="0" smtClean="0"/>
              <a:t> </a:t>
            </a:r>
            <a:r>
              <a:rPr lang="tr-TR" dirty="0"/>
              <a:t>e</a:t>
            </a:r>
            <a:r>
              <a:rPr lang="en-US" dirty="0" err="1" smtClean="0"/>
              <a:t>xpressions</a:t>
            </a:r>
            <a:r>
              <a:rPr lang="en-US" dirty="0" smtClean="0"/>
              <a:t> </a:t>
            </a:r>
            <a:r>
              <a:rPr lang="tr-TR" dirty="0" err="1" smtClean="0"/>
              <a:t>by</a:t>
            </a:r>
            <a:r>
              <a:rPr lang="tr-TR" dirty="0" smtClean="0"/>
              <a:t> a</a:t>
            </a:r>
            <a:r>
              <a:rPr lang="en-US" dirty="0" smtClean="0"/>
              <a:t> </a:t>
            </a:r>
            <a:r>
              <a:rPr lang="tr-TR" b="1" dirty="0" err="1" smtClean="0"/>
              <a:t>co</a:t>
            </a:r>
            <a:r>
              <a:rPr lang="en-US" b="1" dirty="0" err="1" smtClean="0"/>
              <a:t>nj</a:t>
            </a:r>
            <a:r>
              <a:rPr lang="tr-TR" b="1" dirty="0" err="1" smtClean="0"/>
              <a:t>unc</a:t>
            </a:r>
            <a:r>
              <a:rPr lang="en-US" b="1" dirty="0" err="1" smtClean="0"/>
              <a:t>tion</a:t>
            </a:r>
            <a:r>
              <a:rPr lang="en-US" b="1" dirty="0" smtClean="0"/>
              <a:t> </a:t>
            </a:r>
            <a:r>
              <a:rPr lang="en-US" dirty="0"/>
              <a:t>belongs to the same category as the smaller ones </a:t>
            </a:r>
            <a:r>
              <a:rPr lang="tr-TR" dirty="0" smtClean="0"/>
              <a:t>d</a:t>
            </a:r>
            <a:r>
              <a:rPr lang="en-US" dirty="0" smtClean="0"/>
              <a:t>o</a:t>
            </a:r>
            <a:r>
              <a:rPr lang="tr-TR" dirty="0" smtClean="0"/>
              <a:t>.</a:t>
            </a:r>
            <a:r>
              <a:rPr lang="en-US" dirty="0" smtClean="0"/>
              <a:t> </a:t>
            </a:r>
            <a:r>
              <a:rPr lang="tr-TR" dirty="0"/>
              <a:t>T</a:t>
            </a:r>
            <a:r>
              <a:rPr lang="en-US" dirty="0" smtClean="0"/>
              <a:t>h</a:t>
            </a:r>
            <a:r>
              <a:rPr lang="tr-TR" dirty="0" smtClean="0"/>
              <a:t>u</a:t>
            </a:r>
            <a:r>
              <a:rPr lang="en-US" dirty="0" smtClean="0"/>
              <a:t>s</a:t>
            </a:r>
            <a:r>
              <a:rPr lang="tr-TR" dirty="0" smtClean="0"/>
              <a:t>,</a:t>
            </a:r>
            <a:r>
              <a:rPr lang="en-US" dirty="0" smtClean="0"/>
              <a:t> </a:t>
            </a:r>
            <a:r>
              <a:rPr lang="en-US" dirty="0"/>
              <a:t>both Howard and his dog are each separate </a:t>
            </a:r>
            <a:r>
              <a:rPr lang="tr-TR" dirty="0" err="1" smtClean="0"/>
              <a:t>NPs</a:t>
            </a:r>
            <a:r>
              <a:rPr lang="tr-TR" dirty="0" smtClean="0"/>
              <a:t>,</a:t>
            </a:r>
            <a:r>
              <a:rPr lang="en-US" dirty="0" smtClean="0"/>
              <a:t> </a:t>
            </a:r>
            <a:r>
              <a:rPr lang="en-US" dirty="0"/>
              <a:t>and in </a:t>
            </a:r>
            <a:r>
              <a:rPr lang="tr-TR" dirty="0" smtClean="0"/>
              <a:t>(</a:t>
            </a:r>
            <a:r>
              <a:rPr lang="en-US" dirty="0" smtClean="0"/>
              <a:t>14</a:t>
            </a:r>
            <a:r>
              <a:rPr lang="tr-TR" dirty="0" smtClean="0"/>
              <a:t>b)</a:t>
            </a:r>
            <a:r>
              <a:rPr lang="en-US" dirty="0" smtClean="0"/>
              <a:t> </a:t>
            </a:r>
            <a:r>
              <a:rPr lang="en-US" dirty="0"/>
              <a:t>and </a:t>
            </a:r>
            <a:r>
              <a:rPr lang="tr-TR" dirty="0" smtClean="0"/>
              <a:t>(</a:t>
            </a:r>
            <a:r>
              <a:rPr lang="en-US" dirty="0" smtClean="0"/>
              <a:t>15</a:t>
            </a:r>
            <a:r>
              <a:rPr lang="tr-TR" dirty="0" smtClean="0"/>
              <a:t>c)</a:t>
            </a:r>
            <a:r>
              <a:rPr lang="en-US" dirty="0" smtClean="0"/>
              <a:t> Howard </a:t>
            </a:r>
            <a:r>
              <a:rPr lang="en-US" dirty="0"/>
              <a:t>and his dog is also and </a:t>
            </a:r>
            <a:r>
              <a:rPr lang="en-US" dirty="0" smtClean="0"/>
              <a:t>NP</a:t>
            </a:r>
            <a:r>
              <a:rPr lang="tr-TR" dirty="0" smtClean="0"/>
              <a:t>.</a:t>
            </a:r>
            <a:r>
              <a:rPr lang="en-US" dirty="0" smtClean="0"/>
              <a:t> </a:t>
            </a:r>
            <a:r>
              <a:rPr lang="tr-TR" dirty="0"/>
              <a:t>L</a:t>
            </a:r>
            <a:r>
              <a:rPr lang="en-US" dirty="0" err="1" smtClean="0"/>
              <a:t>ikewise</a:t>
            </a:r>
            <a:r>
              <a:rPr lang="tr-TR" dirty="0" smtClean="0"/>
              <a:t>,</a:t>
            </a:r>
            <a:r>
              <a:rPr lang="en-US" dirty="0" smtClean="0"/>
              <a:t> </a:t>
            </a:r>
            <a:r>
              <a:rPr lang="en-US" dirty="0"/>
              <a:t>faster than a speeding bullet and more powerful than a locomotive is a </a:t>
            </a:r>
            <a:r>
              <a:rPr lang="en-US" dirty="0" smtClean="0"/>
              <a:t>large</a:t>
            </a:r>
            <a:r>
              <a:rPr lang="tr-TR" dirty="0" smtClean="0"/>
              <a:t>r</a:t>
            </a:r>
            <a:r>
              <a:rPr lang="en-US" dirty="0" smtClean="0"/>
              <a:t> </a:t>
            </a:r>
            <a:r>
              <a:rPr lang="tr-TR" dirty="0" smtClean="0"/>
              <a:t>AD</a:t>
            </a:r>
            <a:r>
              <a:rPr lang="en-US" dirty="0" smtClean="0"/>
              <a:t>JP </a:t>
            </a:r>
            <a:r>
              <a:rPr lang="en-US" dirty="0"/>
              <a:t>containing </a:t>
            </a:r>
            <a:r>
              <a:rPr lang="en-US" dirty="0" smtClean="0"/>
              <a:t>t</a:t>
            </a:r>
            <a:r>
              <a:rPr lang="tr-TR" dirty="0" smtClean="0"/>
              <a:t>w</a:t>
            </a:r>
            <a:r>
              <a:rPr lang="en-US" dirty="0" smtClean="0"/>
              <a:t>o </a:t>
            </a:r>
            <a:r>
              <a:rPr lang="en-US" dirty="0"/>
              <a:t>conjoined </a:t>
            </a:r>
            <a:r>
              <a:rPr lang="tr-TR" dirty="0" smtClean="0"/>
              <a:t>AD</a:t>
            </a:r>
            <a:r>
              <a:rPr lang="en-US" dirty="0" smtClean="0"/>
              <a:t>JP</a:t>
            </a:r>
            <a:r>
              <a:rPr lang="tr-TR" dirty="0" smtClean="0"/>
              <a:t>’s</a:t>
            </a:r>
            <a:r>
              <a:rPr lang="en-US" dirty="0" smtClean="0"/>
              <a:t> </a:t>
            </a:r>
            <a:r>
              <a:rPr lang="en-US" dirty="0"/>
              <a:t>and similarly for the </a:t>
            </a:r>
            <a:r>
              <a:rPr lang="en-US" dirty="0" smtClean="0"/>
              <a:t>sentence</a:t>
            </a:r>
            <a:r>
              <a:rPr lang="tr-TR" dirty="0" smtClean="0"/>
              <a:t> </a:t>
            </a:r>
            <a:r>
              <a:rPr lang="tr-TR" dirty="0"/>
              <a:t>I</a:t>
            </a:r>
            <a:r>
              <a:rPr lang="en-US" dirty="0" smtClean="0"/>
              <a:t>t </a:t>
            </a:r>
            <a:r>
              <a:rPr lang="en-US" dirty="0"/>
              <a:t>is </a:t>
            </a:r>
            <a:r>
              <a:rPr lang="en-US" dirty="0" smtClean="0"/>
              <a:t>raining</a:t>
            </a:r>
            <a:r>
              <a:rPr lang="tr-TR" dirty="0" smtClean="0"/>
              <a:t>,</a:t>
            </a:r>
            <a:r>
              <a:rPr lang="en-US" dirty="0" smtClean="0"/>
              <a:t> </a:t>
            </a:r>
            <a:r>
              <a:rPr lang="en-US" dirty="0"/>
              <a:t>but it may </a:t>
            </a:r>
            <a:r>
              <a:rPr lang="en-US" dirty="0" err="1" smtClean="0"/>
              <a:t>slee</a:t>
            </a:r>
            <a:r>
              <a:rPr lang="tr-TR" dirty="0" smtClean="0"/>
              <a:t>t</a:t>
            </a:r>
            <a:r>
              <a:rPr lang="en-US" dirty="0" smtClean="0"/>
              <a:t> </a:t>
            </a:r>
            <a:r>
              <a:rPr lang="en-US" dirty="0"/>
              <a:t>which contains two conjoined </a:t>
            </a:r>
            <a:r>
              <a:rPr lang="en-US" dirty="0" smtClean="0"/>
              <a:t>S</a:t>
            </a:r>
            <a:r>
              <a:rPr lang="tr-TR" smtClean="0"/>
              <a:t>s.</a:t>
            </a:r>
            <a:endParaRPr lang="en-US" dirty="0"/>
          </a:p>
        </p:txBody>
      </p:sp>
    </p:spTree>
    <p:extLst>
      <p:ext uri="{BB962C8B-B14F-4D97-AF65-F5344CB8AC3E}">
        <p14:creationId xmlns:p14="http://schemas.microsoft.com/office/powerpoint/2010/main" val="24245483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TREE DIAGRAMS </a:t>
            </a:r>
            <a:endParaRPr lang="tr-TR" dirty="0" smtClean="0"/>
          </a:p>
          <a:p>
            <a:pPr marL="0" indent="0">
              <a:buNone/>
            </a:pPr>
            <a:r>
              <a:rPr lang="tr-TR" dirty="0"/>
              <a:t>T</a:t>
            </a:r>
            <a:r>
              <a:rPr lang="en-US" dirty="0" err="1" smtClean="0"/>
              <a:t>ree</a:t>
            </a:r>
            <a:r>
              <a:rPr lang="en-US" dirty="0" smtClean="0"/>
              <a:t> </a:t>
            </a:r>
            <a:r>
              <a:rPr lang="en-US" dirty="0"/>
              <a:t>diagrams are one way of graphically representing the structure of </a:t>
            </a:r>
            <a:r>
              <a:rPr lang="en-US" dirty="0" smtClean="0"/>
              <a:t>sentence</a:t>
            </a:r>
            <a:r>
              <a:rPr lang="tr-TR" dirty="0" smtClean="0"/>
              <a:t>.</a:t>
            </a:r>
            <a:r>
              <a:rPr lang="en-US" dirty="0" smtClean="0"/>
              <a:t> </a:t>
            </a:r>
            <a:r>
              <a:rPr lang="tr-TR" dirty="0"/>
              <a:t>I</a:t>
            </a:r>
            <a:r>
              <a:rPr lang="en-US" dirty="0" smtClean="0"/>
              <a:t>n </a:t>
            </a:r>
            <a:r>
              <a:rPr lang="tr-TR" dirty="0" smtClean="0"/>
              <a:t>File </a:t>
            </a:r>
            <a:r>
              <a:rPr lang="en-US" dirty="0" smtClean="0"/>
              <a:t>50 </a:t>
            </a:r>
            <a:r>
              <a:rPr lang="tr-TR" dirty="0" err="1" smtClean="0"/>
              <a:t>we</a:t>
            </a:r>
            <a:r>
              <a:rPr lang="en-US" dirty="0" smtClean="0"/>
              <a:t> s</a:t>
            </a:r>
            <a:r>
              <a:rPr lang="tr-TR" dirty="0" err="1" smtClean="0"/>
              <a:t>aw</a:t>
            </a:r>
            <a:r>
              <a:rPr lang="en-US" dirty="0" smtClean="0"/>
              <a:t> </a:t>
            </a:r>
            <a:r>
              <a:rPr lang="en-US" dirty="0"/>
              <a:t>that tree diagrams could represent which words grouped together to form </a:t>
            </a:r>
            <a:r>
              <a:rPr lang="en-US" dirty="0" smtClean="0"/>
              <a:t>constituents</a:t>
            </a:r>
            <a:r>
              <a:rPr lang="tr-TR" dirty="0" smtClean="0"/>
              <a:t>,</a:t>
            </a:r>
            <a:r>
              <a:rPr lang="en-US" dirty="0" smtClean="0"/>
              <a:t> </a:t>
            </a:r>
            <a:r>
              <a:rPr lang="en-US" dirty="0"/>
              <a:t>and </a:t>
            </a:r>
            <a:r>
              <a:rPr lang="tr-TR" dirty="0" err="1" smtClean="0"/>
              <a:t>whi</a:t>
            </a:r>
            <a:r>
              <a:rPr lang="en-US" dirty="0" err="1" smtClean="0"/>
              <a:t>ch</a:t>
            </a:r>
            <a:r>
              <a:rPr lang="tr-TR" dirty="0" smtClean="0"/>
              <a:t>,</a:t>
            </a:r>
            <a:r>
              <a:rPr lang="en-US" dirty="0" smtClean="0"/>
              <a:t> in</a:t>
            </a:r>
            <a:r>
              <a:rPr lang="tr-TR" dirty="0" smtClean="0"/>
              <a:t> </a:t>
            </a:r>
            <a:r>
              <a:rPr lang="en-US" dirty="0" smtClean="0"/>
              <a:t>t</a:t>
            </a:r>
            <a:r>
              <a:rPr lang="tr-TR" dirty="0" smtClean="0"/>
              <a:t>u</a:t>
            </a:r>
            <a:r>
              <a:rPr lang="en-US" dirty="0" err="1" smtClean="0"/>
              <a:t>rn</a:t>
            </a:r>
            <a:r>
              <a:rPr lang="tr-TR" dirty="0" smtClean="0"/>
              <a:t>,</a:t>
            </a:r>
            <a:r>
              <a:rPr lang="en-US" dirty="0" smtClean="0"/>
              <a:t> </a:t>
            </a:r>
            <a:r>
              <a:rPr lang="en-US" dirty="0" err="1" smtClean="0"/>
              <a:t>fo</a:t>
            </a:r>
            <a:r>
              <a:rPr lang="tr-TR" dirty="0" smtClean="0"/>
              <a:t>r</a:t>
            </a:r>
            <a:r>
              <a:rPr lang="en-US" dirty="0" smtClean="0"/>
              <a:t>m</a:t>
            </a:r>
            <a:r>
              <a:rPr lang="tr-TR" dirty="0" err="1" smtClean="0"/>
              <a:t>ed</a:t>
            </a:r>
            <a:r>
              <a:rPr lang="en-US" dirty="0" smtClean="0"/>
              <a:t> </a:t>
            </a:r>
            <a:r>
              <a:rPr lang="en-US" dirty="0"/>
              <a:t>larger </a:t>
            </a:r>
            <a:r>
              <a:rPr lang="tr-TR" dirty="0" err="1" smtClean="0"/>
              <a:t>constituent</a:t>
            </a:r>
            <a:r>
              <a:rPr lang="en-US" dirty="0" smtClean="0"/>
              <a:t>s</a:t>
            </a:r>
            <a:r>
              <a:rPr lang="tr-TR" dirty="0" smtClean="0"/>
              <a:t>.</a:t>
            </a:r>
            <a:r>
              <a:rPr lang="en-US" dirty="0" smtClean="0"/>
              <a:t> </a:t>
            </a:r>
            <a:r>
              <a:rPr lang="tr-TR" dirty="0"/>
              <a:t>N</a:t>
            </a:r>
            <a:r>
              <a:rPr lang="en-US" dirty="0" smtClean="0"/>
              <a:t>ow </a:t>
            </a:r>
            <a:r>
              <a:rPr lang="en-US" dirty="0"/>
              <a:t>we </a:t>
            </a:r>
            <a:r>
              <a:rPr lang="en-US" dirty="0" smtClean="0"/>
              <a:t>see </a:t>
            </a:r>
            <a:r>
              <a:rPr lang="en-US" dirty="0"/>
              <a:t>that </a:t>
            </a:r>
            <a:r>
              <a:rPr lang="tr-TR" dirty="0" err="1" smtClean="0"/>
              <a:t>each</a:t>
            </a:r>
            <a:r>
              <a:rPr lang="en-US" dirty="0" smtClean="0"/>
              <a:t> </a:t>
            </a:r>
            <a:r>
              <a:rPr lang="en-US" dirty="0"/>
              <a:t>constituent in a sentence </a:t>
            </a:r>
            <a:r>
              <a:rPr lang="en-US" dirty="0" smtClean="0"/>
              <a:t>b</a:t>
            </a:r>
            <a:r>
              <a:rPr lang="tr-TR" dirty="0" err="1" smtClean="0"/>
              <a:t>elongs</a:t>
            </a:r>
            <a:r>
              <a:rPr lang="en-US" dirty="0" smtClean="0"/>
              <a:t> </a:t>
            </a:r>
            <a:r>
              <a:rPr lang="en-US" dirty="0"/>
              <a:t>either some </a:t>
            </a:r>
            <a:r>
              <a:rPr lang="tr-TR" dirty="0" err="1" smtClean="0"/>
              <a:t>lexical</a:t>
            </a:r>
            <a:r>
              <a:rPr lang="tr-TR" dirty="0" smtClean="0"/>
              <a:t> </a:t>
            </a:r>
            <a:r>
              <a:rPr lang="tr-TR" dirty="0" err="1" smtClean="0"/>
              <a:t>or</a:t>
            </a:r>
            <a:r>
              <a:rPr lang="tr-TR" dirty="0" smtClean="0"/>
              <a:t> </a:t>
            </a:r>
            <a:r>
              <a:rPr lang="tr-TR" dirty="0" err="1" smtClean="0"/>
              <a:t>phrasal</a:t>
            </a:r>
            <a:r>
              <a:rPr lang="en-US" dirty="0" smtClean="0"/>
              <a:t> category</a:t>
            </a:r>
            <a:r>
              <a:rPr lang="tr-TR" dirty="0" smtClean="0"/>
              <a:t>.</a:t>
            </a:r>
            <a:r>
              <a:rPr lang="en-US" dirty="0" smtClean="0"/>
              <a:t> </a:t>
            </a:r>
            <a:r>
              <a:rPr lang="tr-TR" dirty="0"/>
              <a:t>T</a:t>
            </a:r>
            <a:r>
              <a:rPr lang="en-US" dirty="0" smtClean="0"/>
              <a:t>his </a:t>
            </a:r>
            <a:r>
              <a:rPr lang="en-US" dirty="0"/>
              <a:t>can also be </a:t>
            </a:r>
            <a:r>
              <a:rPr lang="tr-TR" dirty="0" smtClean="0"/>
              <a:t>re</a:t>
            </a:r>
            <a:r>
              <a:rPr lang="en-US" dirty="0" smtClean="0"/>
              <a:t>presented </a:t>
            </a:r>
            <a:r>
              <a:rPr lang="en-US" dirty="0"/>
              <a:t>in the tree diagram by labeling each of the </a:t>
            </a:r>
            <a:r>
              <a:rPr lang="en-US" b="1" dirty="0" smtClean="0"/>
              <a:t>no</a:t>
            </a:r>
            <a:r>
              <a:rPr lang="tr-TR" b="1" dirty="0" smtClean="0"/>
              <a:t>d</a:t>
            </a:r>
            <a:r>
              <a:rPr lang="en-US" b="1" dirty="0" err="1" smtClean="0"/>
              <a:t>es</a:t>
            </a:r>
            <a:r>
              <a:rPr lang="tr-TR" dirty="0" smtClean="0"/>
              <a:t>,</a:t>
            </a:r>
            <a:r>
              <a:rPr lang="en-US" dirty="0" smtClean="0"/>
              <a:t> </a:t>
            </a:r>
            <a:r>
              <a:rPr lang="en-US" dirty="0"/>
              <a:t>or points which </a:t>
            </a:r>
            <a:r>
              <a:rPr lang="en-US" dirty="0" smtClean="0"/>
              <a:t>indicate </a:t>
            </a:r>
            <a:r>
              <a:rPr lang="tr-TR" dirty="0" smtClean="0"/>
              <a:t>a </a:t>
            </a:r>
            <a:r>
              <a:rPr lang="en-US" dirty="0" smtClean="0"/>
              <a:t>constituent</a:t>
            </a:r>
            <a:r>
              <a:rPr lang="tr-TR" dirty="0" smtClean="0"/>
              <a:t>,</a:t>
            </a:r>
            <a:r>
              <a:rPr lang="en-US" dirty="0" smtClean="0"/>
              <a:t> </a:t>
            </a:r>
            <a:r>
              <a:rPr lang="en-US" dirty="0"/>
              <a:t>with the name of the syntactic category </a:t>
            </a:r>
            <a:r>
              <a:rPr lang="tr-TR" dirty="0" err="1" smtClean="0"/>
              <a:t>to</a:t>
            </a:r>
            <a:r>
              <a:rPr lang="tr-TR" dirty="0" smtClean="0"/>
              <a:t> w</a:t>
            </a:r>
            <a:r>
              <a:rPr lang="en-US" dirty="0" err="1" smtClean="0"/>
              <a:t>hich</a:t>
            </a:r>
            <a:r>
              <a:rPr lang="en-US" dirty="0" smtClean="0"/>
              <a:t> </a:t>
            </a:r>
            <a:r>
              <a:rPr lang="tr-TR" dirty="0" err="1" smtClean="0"/>
              <a:t>the</a:t>
            </a:r>
            <a:r>
              <a:rPr lang="tr-TR" dirty="0" smtClean="0"/>
              <a:t> </a:t>
            </a:r>
            <a:r>
              <a:rPr lang="en-US" dirty="0" smtClean="0"/>
              <a:t>lexical </a:t>
            </a:r>
            <a:r>
              <a:rPr lang="en-US" dirty="0"/>
              <a:t>of </a:t>
            </a:r>
            <a:r>
              <a:rPr lang="tr-TR" dirty="0" err="1" smtClean="0"/>
              <a:t>phrasal</a:t>
            </a:r>
            <a:r>
              <a:rPr lang="en-US" dirty="0" smtClean="0"/>
              <a:t> </a:t>
            </a:r>
            <a:r>
              <a:rPr lang="tr-TR" dirty="0" err="1" smtClean="0"/>
              <a:t>co</a:t>
            </a:r>
            <a:r>
              <a:rPr lang="en-US" dirty="0" err="1" smtClean="0"/>
              <a:t>nstitue</a:t>
            </a:r>
            <a:r>
              <a:rPr lang="tr-TR" dirty="0" err="1" smtClean="0"/>
              <a:t>nt</a:t>
            </a:r>
            <a:r>
              <a:rPr lang="en-US" dirty="0" smtClean="0"/>
              <a:t> </a:t>
            </a:r>
            <a:r>
              <a:rPr lang="tr-TR" dirty="0" err="1" smtClean="0"/>
              <a:t>belongs</a:t>
            </a:r>
            <a:r>
              <a:rPr lang="tr-TR" dirty="0" smtClean="0"/>
              <a:t>.</a:t>
            </a:r>
            <a:r>
              <a:rPr lang="en-US" dirty="0" smtClean="0"/>
              <a:t> </a:t>
            </a:r>
            <a:r>
              <a:rPr lang="tr-TR" dirty="0" err="1" smtClean="0"/>
              <a:t>For</a:t>
            </a:r>
            <a:r>
              <a:rPr lang="tr-TR" dirty="0" smtClean="0"/>
              <a:t> </a:t>
            </a:r>
            <a:r>
              <a:rPr lang="tr-TR" dirty="0" err="1" smtClean="0"/>
              <a:t>ex</a:t>
            </a:r>
            <a:r>
              <a:rPr lang="en-US" dirty="0" smtClean="0"/>
              <a:t>ample</a:t>
            </a:r>
            <a:r>
              <a:rPr lang="tr-TR" dirty="0" smtClean="0"/>
              <a:t>,</a:t>
            </a:r>
            <a:r>
              <a:rPr lang="en-US" dirty="0" smtClean="0"/>
              <a:t> </a:t>
            </a:r>
            <a:r>
              <a:rPr lang="en-US" dirty="0" err="1" smtClean="0"/>
              <a:t>considere</a:t>
            </a:r>
            <a:r>
              <a:rPr lang="en-US" dirty="0" smtClean="0"/>
              <a:t> </a:t>
            </a:r>
            <a:r>
              <a:rPr lang="en-US" dirty="0"/>
              <a:t>the sentence in </a:t>
            </a:r>
            <a:r>
              <a:rPr lang="tr-TR" dirty="0" smtClean="0"/>
              <a:t>(</a:t>
            </a:r>
            <a:r>
              <a:rPr lang="en-US" dirty="0" smtClean="0"/>
              <a:t>18</a:t>
            </a:r>
            <a:r>
              <a:rPr lang="tr-TR" dirty="0" smtClean="0"/>
              <a:t>):</a:t>
            </a:r>
          </a:p>
          <a:p>
            <a:pPr marL="0" indent="0">
              <a:buNone/>
            </a:pPr>
            <a:r>
              <a:rPr lang="tr-TR" dirty="0" smtClean="0"/>
              <a:t>(</a:t>
            </a:r>
            <a:r>
              <a:rPr lang="en-US" dirty="0" smtClean="0"/>
              <a:t>18</a:t>
            </a:r>
            <a:r>
              <a:rPr lang="tr-TR" dirty="0" smtClean="0"/>
              <a:t>)</a:t>
            </a:r>
            <a:r>
              <a:rPr lang="en-US" dirty="0" smtClean="0"/>
              <a:t> </a:t>
            </a:r>
            <a:r>
              <a:rPr lang="tr-TR" dirty="0"/>
              <a:t>M</a:t>
            </a:r>
            <a:r>
              <a:rPr lang="en-US" dirty="0" smtClean="0"/>
              <a:t>y </a:t>
            </a:r>
            <a:r>
              <a:rPr lang="en-US" dirty="0"/>
              <a:t>mother likes her </a:t>
            </a:r>
            <a:r>
              <a:rPr lang="en-US" dirty="0" smtClean="0"/>
              <a:t>cats</a:t>
            </a:r>
            <a:r>
              <a:rPr lang="tr-TR" dirty="0" smtClean="0"/>
              <a:t>.</a:t>
            </a:r>
            <a:endParaRPr lang="en-US" dirty="0"/>
          </a:p>
        </p:txBody>
      </p:sp>
    </p:spTree>
    <p:extLst>
      <p:ext uri="{BB962C8B-B14F-4D97-AF65-F5344CB8AC3E}">
        <p14:creationId xmlns:p14="http://schemas.microsoft.com/office/powerpoint/2010/main" val="25209654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a:t>We </a:t>
            </a:r>
            <a:r>
              <a:rPr lang="en-US" dirty="0" smtClean="0"/>
              <a:t>can </a:t>
            </a:r>
            <a:r>
              <a:rPr lang="en-US" dirty="0"/>
              <a:t>determine </a:t>
            </a:r>
            <a:r>
              <a:rPr lang="tr-TR" dirty="0" smtClean="0"/>
              <a:t>(</a:t>
            </a:r>
            <a:r>
              <a:rPr lang="en-US" dirty="0" smtClean="0"/>
              <a:t>with </a:t>
            </a:r>
            <a:r>
              <a:rPr lang="tr-TR" dirty="0" err="1" smtClean="0"/>
              <a:t>constituent</a:t>
            </a:r>
            <a:r>
              <a:rPr lang="en-US" dirty="0" smtClean="0"/>
              <a:t> tests</a:t>
            </a:r>
            <a:r>
              <a:rPr lang="tr-TR" dirty="0" smtClean="0"/>
              <a:t>)</a:t>
            </a:r>
            <a:r>
              <a:rPr lang="en-US" dirty="0" smtClean="0"/>
              <a:t> </a:t>
            </a:r>
            <a:r>
              <a:rPr lang="en-US" dirty="0"/>
              <a:t>that the </a:t>
            </a:r>
            <a:r>
              <a:rPr lang="en-US" dirty="0" err="1" smtClean="0"/>
              <a:t>phra</a:t>
            </a:r>
            <a:r>
              <a:rPr lang="tr-TR" dirty="0"/>
              <a:t>sal </a:t>
            </a:r>
            <a:r>
              <a:rPr lang="tr-TR" dirty="0" err="1" smtClean="0"/>
              <a:t>constituent</a:t>
            </a:r>
            <a:r>
              <a:rPr lang="tr-TR" dirty="0" err="1"/>
              <a:t>s</a:t>
            </a:r>
            <a:r>
              <a:rPr lang="en-US" dirty="0" smtClean="0"/>
              <a:t> </a:t>
            </a:r>
            <a:r>
              <a:rPr lang="en-US" dirty="0"/>
              <a:t>of </a:t>
            </a:r>
            <a:r>
              <a:rPr lang="en-US" dirty="0" err="1" smtClean="0"/>
              <a:t>th</a:t>
            </a:r>
            <a:r>
              <a:rPr lang="tr-TR" dirty="0" smtClean="0"/>
              <a:t>is</a:t>
            </a:r>
            <a:r>
              <a:rPr lang="en-US" dirty="0" smtClean="0"/>
              <a:t> </a:t>
            </a:r>
            <a:r>
              <a:rPr lang="en-US" dirty="0"/>
              <a:t>sentence </a:t>
            </a:r>
            <a:r>
              <a:rPr lang="tr-TR" dirty="0" err="1" smtClean="0"/>
              <a:t>are</a:t>
            </a:r>
            <a:r>
              <a:rPr lang="tr-TR" dirty="0" smtClean="0"/>
              <a:t> </a:t>
            </a:r>
            <a:r>
              <a:rPr lang="en-US" dirty="0" smtClean="0"/>
              <a:t>the following</a:t>
            </a:r>
            <a:r>
              <a:rPr lang="tr-TR" dirty="0" smtClean="0"/>
              <a:t>:</a:t>
            </a:r>
          </a:p>
          <a:p>
            <a:pPr marL="0" indent="0">
              <a:buNone/>
            </a:pPr>
            <a:endParaRPr lang="tr-TR" dirty="0" smtClean="0"/>
          </a:p>
          <a:p>
            <a:pPr marL="514350" indent="-514350">
              <a:buAutoNum type="alphaLcParenBoth"/>
            </a:pPr>
            <a:r>
              <a:rPr lang="en-US" dirty="0" smtClean="0"/>
              <a:t>my </a:t>
            </a:r>
            <a:r>
              <a:rPr lang="en-US" dirty="0"/>
              <a:t>mother </a:t>
            </a:r>
            <a:r>
              <a:rPr lang="tr-TR" dirty="0" smtClean="0"/>
              <a:t>(NP)</a:t>
            </a:r>
          </a:p>
          <a:p>
            <a:pPr marL="514350" indent="-514350">
              <a:buAutoNum type="alphaLcParenBoth"/>
            </a:pPr>
            <a:r>
              <a:rPr lang="en-US" dirty="0" smtClean="0"/>
              <a:t>likes </a:t>
            </a:r>
            <a:r>
              <a:rPr lang="en-US" dirty="0"/>
              <a:t>her </a:t>
            </a:r>
            <a:r>
              <a:rPr lang="en-US" dirty="0" smtClean="0"/>
              <a:t>cat</a:t>
            </a:r>
            <a:r>
              <a:rPr lang="tr-TR" dirty="0" smtClean="0"/>
              <a:t>s</a:t>
            </a:r>
            <a:r>
              <a:rPr lang="en-US" dirty="0" smtClean="0"/>
              <a:t> </a:t>
            </a:r>
            <a:r>
              <a:rPr lang="tr-TR" dirty="0" smtClean="0"/>
              <a:t>(</a:t>
            </a:r>
            <a:r>
              <a:rPr lang="en-US" dirty="0" smtClean="0"/>
              <a:t>VP</a:t>
            </a:r>
            <a:r>
              <a:rPr lang="tr-TR" dirty="0" smtClean="0"/>
              <a:t>)</a:t>
            </a:r>
            <a:r>
              <a:rPr lang="en-US" dirty="0" smtClean="0"/>
              <a:t> </a:t>
            </a:r>
            <a:endParaRPr lang="tr-TR" dirty="0" smtClean="0"/>
          </a:p>
          <a:p>
            <a:pPr marL="514350" indent="-514350">
              <a:buAutoNum type="alphaLcParenBoth"/>
            </a:pPr>
            <a:r>
              <a:rPr lang="en-US" dirty="0" smtClean="0"/>
              <a:t>her </a:t>
            </a:r>
            <a:r>
              <a:rPr lang="en-US" dirty="0"/>
              <a:t>cats </a:t>
            </a:r>
            <a:r>
              <a:rPr lang="tr-TR" dirty="0" smtClean="0"/>
              <a:t>(N</a:t>
            </a:r>
            <a:r>
              <a:rPr lang="en-US" dirty="0" smtClean="0"/>
              <a:t>P</a:t>
            </a:r>
            <a:r>
              <a:rPr lang="tr-TR" dirty="0" smtClean="0"/>
              <a:t>)</a:t>
            </a:r>
            <a:r>
              <a:rPr lang="en-US" dirty="0" smtClean="0"/>
              <a:t> </a:t>
            </a:r>
            <a:endParaRPr lang="tr-TR" dirty="0" smtClean="0"/>
          </a:p>
          <a:p>
            <a:pPr marL="514350" indent="-514350">
              <a:buAutoNum type="alphaLcParenBoth"/>
            </a:pPr>
            <a:r>
              <a:rPr lang="en-US" dirty="0" smtClean="0"/>
              <a:t>my </a:t>
            </a:r>
            <a:r>
              <a:rPr lang="en-US" dirty="0"/>
              <a:t>mother likes her cats </a:t>
            </a:r>
            <a:r>
              <a:rPr lang="tr-TR" dirty="0" smtClean="0"/>
              <a:t>(S)</a:t>
            </a:r>
            <a:endParaRPr lang="tr-TR" dirty="0"/>
          </a:p>
        </p:txBody>
      </p:sp>
    </p:spTree>
    <p:extLst>
      <p:ext uri="{BB962C8B-B14F-4D97-AF65-F5344CB8AC3E}">
        <p14:creationId xmlns:p14="http://schemas.microsoft.com/office/powerpoint/2010/main" val="28502350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We </a:t>
            </a:r>
            <a:r>
              <a:rPr lang="en-US" dirty="0"/>
              <a:t>know that each word is a constituent as </a:t>
            </a:r>
            <a:r>
              <a:rPr lang="en-US" dirty="0" smtClean="0"/>
              <a:t>well</a:t>
            </a:r>
            <a:r>
              <a:rPr lang="tr-TR" dirty="0" smtClean="0"/>
              <a:t>,</a:t>
            </a:r>
            <a:r>
              <a:rPr lang="en-US" dirty="0" smtClean="0"/>
              <a:t> </a:t>
            </a:r>
            <a:r>
              <a:rPr lang="en-US" dirty="0"/>
              <a:t>and we can determine each lexical </a:t>
            </a:r>
            <a:r>
              <a:rPr lang="en-US" dirty="0" smtClean="0"/>
              <a:t>category</a:t>
            </a:r>
            <a:r>
              <a:rPr lang="tr-TR" dirty="0" smtClean="0"/>
              <a:t>.</a:t>
            </a:r>
            <a:r>
              <a:rPr lang="en-US" dirty="0" smtClean="0"/>
              <a:t> </a:t>
            </a:r>
            <a:r>
              <a:rPr lang="tr-TR" dirty="0"/>
              <a:t>A</a:t>
            </a:r>
            <a:r>
              <a:rPr lang="en-US" dirty="0" smtClean="0"/>
              <a:t> </a:t>
            </a:r>
            <a:r>
              <a:rPr lang="en-US" dirty="0"/>
              <a:t>tree diagram representing the structure of this sentence looks </a:t>
            </a:r>
            <a:r>
              <a:rPr lang="en-US" dirty="0" smtClean="0"/>
              <a:t>like</a:t>
            </a:r>
            <a:r>
              <a:rPr lang="tr-TR" dirty="0" smtClean="0"/>
              <a:t>:</a:t>
            </a:r>
          </a:p>
          <a:p>
            <a:pPr marL="0" indent="0">
              <a:buNone/>
            </a:pPr>
            <a:r>
              <a:rPr lang="tr-TR" dirty="0" smtClean="0"/>
              <a:t>(19)                                            S</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         </a:t>
            </a:r>
            <a:r>
              <a:rPr lang="tr-TR" dirty="0" err="1" smtClean="0"/>
              <a:t>my</a:t>
            </a:r>
            <a:r>
              <a:rPr lang="tr-TR" dirty="0" smtClean="0"/>
              <a:t>            </a:t>
            </a:r>
            <a:r>
              <a:rPr lang="tr-TR" dirty="0" err="1" smtClean="0"/>
              <a:t>mother</a:t>
            </a:r>
            <a:r>
              <a:rPr lang="tr-TR" dirty="0" smtClean="0"/>
              <a:t>       </a:t>
            </a:r>
            <a:r>
              <a:rPr lang="tr-TR" dirty="0" err="1" smtClean="0"/>
              <a:t>likes</a:t>
            </a:r>
            <a:r>
              <a:rPr lang="tr-TR" dirty="0" smtClean="0"/>
              <a:t>                  her             </a:t>
            </a:r>
            <a:r>
              <a:rPr lang="tr-TR" dirty="0" err="1" smtClean="0"/>
              <a:t>cats</a:t>
            </a:r>
            <a:r>
              <a:rPr lang="tr-TR" dirty="0" smtClean="0"/>
              <a:t>.</a:t>
            </a:r>
            <a:endParaRPr lang="en-US" dirty="0"/>
          </a:p>
        </p:txBody>
      </p:sp>
      <p:cxnSp>
        <p:nvCxnSpPr>
          <p:cNvPr id="3" name="Straight Connector 9"/>
          <p:cNvCxnSpPr/>
          <p:nvPr/>
        </p:nvCxnSpPr>
        <p:spPr>
          <a:xfrm flipH="1">
            <a:off x="1979712" y="1916832"/>
            <a:ext cx="2556284" cy="136815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4517995" y="1916832"/>
            <a:ext cx="1818201" cy="47412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a:off x="1187624" y="3789040"/>
            <a:ext cx="792088" cy="5400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9"/>
          <p:cNvCxnSpPr/>
          <p:nvPr/>
        </p:nvCxnSpPr>
        <p:spPr>
          <a:xfrm flipH="1">
            <a:off x="4266875" y="2844983"/>
            <a:ext cx="2191055" cy="144441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1998534" y="3789040"/>
            <a:ext cx="711079" cy="5066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6437573" y="2844984"/>
            <a:ext cx="655894" cy="3899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6345725" y="3715219"/>
            <a:ext cx="909101" cy="68150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flipV="1">
            <a:off x="7254826" y="3715219"/>
            <a:ext cx="735737" cy="64807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Metin kutusu 19"/>
          <p:cNvSpPr txBox="1"/>
          <p:nvPr/>
        </p:nvSpPr>
        <p:spPr>
          <a:xfrm>
            <a:off x="1777190" y="3345376"/>
            <a:ext cx="783087" cy="461665"/>
          </a:xfrm>
          <a:prstGeom prst="rect">
            <a:avLst/>
          </a:prstGeom>
          <a:noFill/>
        </p:spPr>
        <p:txBody>
          <a:bodyPr wrap="square" rtlCol="0">
            <a:spAutoFit/>
          </a:bodyPr>
          <a:lstStyle/>
          <a:p>
            <a:r>
              <a:rPr lang="tr-TR" sz="2400" dirty="0" smtClean="0"/>
              <a:t>NP</a:t>
            </a:r>
            <a:endParaRPr lang="tr-TR" sz="2400" dirty="0"/>
          </a:p>
        </p:txBody>
      </p:sp>
      <p:sp>
        <p:nvSpPr>
          <p:cNvPr id="21" name="Metin kutusu 20"/>
          <p:cNvSpPr txBox="1"/>
          <p:nvPr/>
        </p:nvSpPr>
        <p:spPr>
          <a:xfrm>
            <a:off x="6127237" y="2398658"/>
            <a:ext cx="783087" cy="461665"/>
          </a:xfrm>
          <a:prstGeom prst="rect">
            <a:avLst/>
          </a:prstGeom>
          <a:noFill/>
        </p:spPr>
        <p:txBody>
          <a:bodyPr wrap="square" rtlCol="0">
            <a:spAutoFit/>
          </a:bodyPr>
          <a:lstStyle/>
          <a:p>
            <a:r>
              <a:rPr lang="tr-TR" sz="2400" dirty="0"/>
              <a:t>V</a:t>
            </a:r>
            <a:r>
              <a:rPr lang="tr-TR" sz="2400" dirty="0" smtClean="0"/>
              <a:t>P</a:t>
            </a:r>
            <a:endParaRPr lang="tr-TR" sz="2400" dirty="0"/>
          </a:p>
        </p:txBody>
      </p:sp>
      <p:sp>
        <p:nvSpPr>
          <p:cNvPr id="22" name="Metin kutusu 21"/>
          <p:cNvSpPr txBox="1"/>
          <p:nvPr/>
        </p:nvSpPr>
        <p:spPr>
          <a:xfrm>
            <a:off x="6922697" y="3283418"/>
            <a:ext cx="783087" cy="461665"/>
          </a:xfrm>
          <a:prstGeom prst="rect">
            <a:avLst/>
          </a:prstGeom>
          <a:noFill/>
        </p:spPr>
        <p:txBody>
          <a:bodyPr wrap="square" rtlCol="0">
            <a:spAutoFit/>
          </a:bodyPr>
          <a:lstStyle/>
          <a:p>
            <a:r>
              <a:rPr lang="tr-TR" sz="2400" dirty="0" smtClean="0"/>
              <a:t>NP</a:t>
            </a:r>
            <a:endParaRPr lang="tr-TR" sz="2400" dirty="0"/>
          </a:p>
        </p:txBody>
      </p:sp>
      <p:sp>
        <p:nvSpPr>
          <p:cNvPr id="26" name="Metin kutusu 25"/>
          <p:cNvSpPr txBox="1"/>
          <p:nvPr/>
        </p:nvSpPr>
        <p:spPr>
          <a:xfrm>
            <a:off x="821537" y="4402044"/>
            <a:ext cx="783087" cy="461665"/>
          </a:xfrm>
          <a:prstGeom prst="rect">
            <a:avLst/>
          </a:prstGeom>
          <a:noFill/>
        </p:spPr>
        <p:txBody>
          <a:bodyPr wrap="square" rtlCol="0">
            <a:spAutoFit/>
          </a:bodyPr>
          <a:lstStyle/>
          <a:p>
            <a:r>
              <a:rPr lang="tr-TR" sz="2400" dirty="0" smtClean="0"/>
              <a:t>DET</a:t>
            </a:r>
            <a:endParaRPr lang="tr-TR" sz="2400" dirty="0"/>
          </a:p>
        </p:txBody>
      </p:sp>
      <p:sp>
        <p:nvSpPr>
          <p:cNvPr id="27" name="Metin kutusu 26"/>
          <p:cNvSpPr txBox="1"/>
          <p:nvPr/>
        </p:nvSpPr>
        <p:spPr>
          <a:xfrm>
            <a:off x="2633016" y="4402044"/>
            <a:ext cx="783087" cy="461665"/>
          </a:xfrm>
          <a:prstGeom prst="rect">
            <a:avLst/>
          </a:prstGeom>
          <a:noFill/>
        </p:spPr>
        <p:txBody>
          <a:bodyPr wrap="square" rtlCol="0">
            <a:spAutoFit/>
          </a:bodyPr>
          <a:lstStyle/>
          <a:p>
            <a:r>
              <a:rPr lang="tr-TR" sz="2400" dirty="0" smtClean="0"/>
              <a:t>N</a:t>
            </a:r>
            <a:endParaRPr lang="tr-TR" sz="2400" dirty="0"/>
          </a:p>
        </p:txBody>
      </p:sp>
      <p:sp>
        <p:nvSpPr>
          <p:cNvPr id="28" name="Metin kutusu 27"/>
          <p:cNvSpPr txBox="1"/>
          <p:nvPr/>
        </p:nvSpPr>
        <p:spPr>
          <a:xfrm>
            <a:off x="4142702" y="4396728"/>
            <a:ext cx="783087" cy="461665"/>
          </a:xfrm>
          <a:prstGeom prst="rect">
            <a:avLst/>
          </a:prstGeom>
          <a:noFill/>
        </p:spPr>
        <p:txBody>
          <a:bodyPr wrap="square" rtlCol="0">
            <a:spAutoFit/>
          </a:bodyPr>
          <a:lstStyle/>
          <a:p>
            <a:r>
              <a:rPr lang="tr-TR" sz="2400" dirty="0" smtClean="0"/>
              <a:t>V</a:t>
            </a:r>
            <a:endParaRPr lang="tr-TR" sz="2400" dirty="0"/>
          </a:p>
        </p:txBody>
      </p:sp>
      <p:sp>
        <p:nvSpPr>
          <p:cNvPr id="29" name="Metin kutusu 28"/>
          <p:cNvSpPr txBox="1"/>
          <p:nvPr/>
        </p:nvSpPr>
        <p:spPr>
          <a:xfrm>
            <a:off x="5982433" y="4415387"/>
            <a:ext cx="783087" cy="461665"/>
          </a:xfrm>
          <a:prstGeom prst="rect">
            <a:avLst/>
          </a:prstGeom>
          <a:noFill/>
        </p:spPr>
        <p:txBody>
          <a:bodyPr wrap="square" rtlCol="0">
            <a:spAutoFit/>
          </a:bodyPr>
          <a:lstStyle/>
          <a:p>
            <a:r>
              <a:rPr lang="tr-TR" sz="2400" dirty="0" smtClean="0"/>
              <a:t>DET</a:t>
            </a:r>
            <a:endParaRPr lang="tr-TR" sz="2400" dirty="0"/>
          </a:p>
        </p:txBody>
      </p:sp>
      <p:sp>
        <p:nvSpPr>
          <p:cNvPr id="31" name="Metin kutusu 30"/>
          <p:cNvSpPr txBox="1"/>
          <p:nvPr/>
        </p:nvSpPr>
        <p:spPr>
          <a:xfrm>
            <a:off x="7793912" y="4415387"/>
            <a:ext cx="783087" cy="461665"/>
          </a:xfrm>
          <a:prstGeom prst="rect">
            <a:avLst/>
          </a:prstGeom>
          <a:noFill/>
        </p:spPr>
        <p:txBody>
          <a:bodyPr wrap="square" rtlCol="0">
            <a:spAutoFit/>
          </a:bodyPr>
          <a:lstStyle/>
          <a:p>
            <a:r>
              <a:rPr lang="tr-TR" sz="2400" dirty="0" smtClean="0"/>
              <a:t>N</a:t>
            </a:r>
            <a:endParaRPr lang="tr-TR" sz="2400" dirty="0"/>
          </a:p>
        </p:txBody>
      </p:sp>
      <p:cxnSp>
        <p:nvCxnSpPr>
          <p:cNvPr id="32" name="Straight Connector 9"/>
          <p:cNvCxnSpPr/>
          <p:nvPr/>
        </p:nvCxnSpPr>
        <p:spPr>
          <a:xfrm>
            <a:off x="1187624" y="4858393"/>
            <a:ext cx="0" cy="6381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9"/>
          <p:cNvCxnSpPr/>
          <p:nvPr/>
        </p:nvCxnSpPr>
        <p:spPr>
          <a:xfrm>
            <a:off x="2843808" y="4858392"/>
            <a:ext cx="0" cy="6381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a:off x="4355976" y="4858391"/>
            <a:ext cx="0" cy="6381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a:off x="6373949" y="4858391"/>
            <a:ext cx="0" cy="6381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9"/>
          <p:cNvCxnSpPr/>
          <p:nvPr/>
        </p:nvCxnSpPr>
        <p:spPr>
          <a:xfrm>
            <a:off x="7990563" y="4858391"/>
            <a:ext cx="0" cy="63811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5847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Not</a:t>
            </a:r>
            <a:r>
              <a:rPr lang="tr-TR" dirty="0" smtClean="0"/>
              <a:t>e</a:t>
            </a:r>
            <a:r>
              <a:rPr lang="en-US" dirty="0" smtClean="0"/>
              <a:t> </a:t>
            </a:r>
            <a:r>
              <a:rPr lang="en-US" dirty="0"/>
              <a:t>that the tree diagram represents many aspects of the structure of a </a:t>
            </a:r>
            <a:r>
              <a:rPr lang="en-US" dirty="0" smtClean="0"/>
              <a:t>sentence</a:t>
            </a:r>
            <a:r>
              <a:rPr lang="tr-TR" dirty="0" smtClean="0"/>
              <a:t>.</a:t>
            </a:r>
            <a:r>
              <a:rPr lang="en-US" dirty="0" smtClean="0"/>
              <a:t> </a:t>
            </a:r>
            <a:r>
              <a:rPr lang="tr-TR" dirty="0"/>
              <a:t>F</a:t>
            </a:r>
            <a:r>
              <a:rPr lang="en-US" dirty="0" err="1" smtClean="0"/>
              <a:t>irst</a:t>
            </a:r>
            <a:r>
              <a:rPr lang="en-US" dirty="0" smtClean="0"/>
              <a:t> </a:t>
            </a:r>
            <a:r>
              <a:rPr lang="en-US" dirty="0"/>
              <a:t>of </a:t>
            </a:r>
            <a:r>
              <a:rPr lang="en-US" dirty="0" smtClean="0"/>
              <a:t>all</a:t>
            </a:r>
            <a:r>
              <a:rPr lang="tr-TR" dirty="0" smtClean="0"/>
              <a:t>,</a:t>
            </a:r>
            <a:r>
              <a:rPr lang="en-US" dirty="0" smtClean="0"/>
              <a:t> </a:t>
            </a:r>
            <a:r>
              <a:rPr lang="en-US" dirty="0"/>
              <a:t>the linear order </a:t>
            </a:r>
            <a:r>
              <a:rPr lang="en-US" dirty="0" smtClean="0"/>
              <a:t>is</a:t>
            </a:r>
            <a:r>
              <a:rPr lang="tr-TR" dirty="0" smtClean="0"/>
              <a:t> </a:t>
            </a:r>
            <a:r>
              <a:rPr lang="tr-TR" dirty="0" err="1" smtClean="0"/>
              <a:t>represented</a:t>
            </a:r>
            <a:r>
              <a:rPr lang="en-US" dirty="0" smtClean="0"/>
              <a:t> </a:t>
            </a:r>
            <a:r>
              <a:rPr lang="en-US" dirty="0"/>
              <a:t>because the words appear in some specific order </a:t>
            </a:r>
            <a:r>
              <a:rPr lang="tr-TR" dirty="0" smtClean="0"/>
              <a:t>(</a:t>
            </a:r>
            <a:r>
              <a:rPr lang="en-US" dirty="0" smtClean="0"/>
              <a:t>in </a:t>
            </a:r>
            <a:r>
              <a:rPr lang="en-US" dirty="0"/>
              <a:t>the above </a:t>
            </a:r>
            <a:r>
              <a:rPr lang="en-US" dirty="0" smtClean="0"/>
              <a:t>case</a:t>
            </a:r>
            <a:r>
              <a:rPr lang="tr-TR" dirty="0" smtClean="0"/>
              <a:t>,</a:t>
            </a:r>
            <a:r>
              <a:rPr lang="en-US" dirty="0" smtClean="0"/>
              <a:t> </a:t>
            </a:r>
            <a:r>
              <a:rPr lang="en-US" dirty="0"/>
              <a:t>they are in </a:t>
            </a:r>
            <a:r>
              <a:rPr lang="en-US" dirty="0" smtClean="0"/>
              <a:t>the </a:t>
            </a:r>
            <a:r>
              <a:rPr lang="en-US" dirty="0"/>
              <a:t>proper </a:t>
            </a:r>
            <a:r>
              <a:rPr lang="en-US" dirty="0" smtClean="0"/>
              <a:t>order</a:t>
            </a:r>
            <a:r>
              <a:rPr lang="tr-TR" dirty="0" smtClean="0"/>
              <a:t>).</a:t>
            </a:r>
            <a:r>
              <a:rPr lang="en-US" dirty="0" smtClean="0"/>
              <a:t> </a:t>
            </a:r>
            <a:r>
              <a:rPr lang="tr-TR" dirty="0"/>
              <a:t>S</a:t>
            </a:r>
            <a:r>
              <a:rPr lang="en-US" dirty="0" err="1" smtClean="0"/>
              <a:t>econd</a:t>
            </a:r>
            <a:r>
              <a:rPr lang="tr-TR" dirty="0" err="1" smtClean="0"/>
              <a:t>ly</a:t>
            </a:r>
            <a:r>
              <a:rPr lang="tr-TR" dirty="0" smtClean="0"/>
              <a:t>,</a:t>
            </a:r>
            <a:r>
              <a:rPr lang="en-US" dirty="0" smtClean="0"/>
              <a:t> t</a:t>
            </a:r>
            <a:r>
              <a:rPr lang="tr-TR" dirty="0" smtClean="0"/>
              <a:t>he</a:t>
            </a:r>
            <a:r>
              <a:rPr lang="en-US" dirty="0" smtClean="0"/>
              <a:t> </a:t>
            </a:r>
            <a:r>
              <a:rPr lang="en-US" dirty="0"/>
              <a:t>categories to which words and phrases </a:t>
            </a:r>
            <a:r>
              <a:rPr lang="en-US" dirty="0" smtClean="0"/>
              <a:t>b</a:t>
            </a:r>
            <a:r>
              <a:rPr lang="tr-TR" dirty="0" err="1" smtClean="0"/>
              <a:t>elong</a:t>
            </a:r>
            <a:r>
              <a:rPr lang="en-US" dirty="0" smtClean="0"/>
              <a:t> </a:t>
            </a:r>
            <a:r>
              <a:rPr lang="en-US" dirty="0"/>
              <a:t>are </a:t>
            </a:r>
            <a:r>
              <a:rPr lang="en-US" dirty="0" smtClean="0"/>
              <a:t>indicated</a:t>
            </a:r>
            <a:r>
              <a:rPr lang="tr-TR" dirty="0" smtClean="0"/>
              <a:t>; </a:t>
            </a:r>
            <a:r>
              <a:rPr lang="tr-TR" dirty="0" err="1" smtClean="0"/>
              <a:t>for</a:t>
            </a:r>
            <a:r>
              <a:rPr lang="en-US" dirty="0" smtClean="0"/>
              <a:t> example</a:t>
            </a:r>
            <a:r>
              <a:rPr lang="tr-TR" dirty="0" smtClean="0"/>
              <a:t>,</a:t>
            </a:r>
            <a:r>
              <a:rPr lang="en-US" dirty="0" smtClean="0"/>
              <a:t> </a:t>
            </a:r>
            <a:r>
              <a:rPr lang="tr-TR" dirty="0" err="1" smtClean="0"/>
              <a:t>the</a:t>
            </a:r>
            <a:r>
              <a:rPr lang="tr-TR" dirty="0" smtClean="0"/>
              <a:t> </a:t>
            </a:r>
            <a:r>
              <a:rPr lang="tr-TR" dirty="0" err="1" smtClean="0"/>
              <a:t>noun</a:t>
            </a:r>
            <a:r>
              <a:rPr lang="en-US" dirty="0" smtClean="0"/>
              <a:t> </a:t>
            </a:r>
            <a:r>
              <a:rPr lang="en-US" dirty="0"/>
              <a:t>mother is labeled as being </a:t>
            </a:r>
            <a:r>
              <a:rPr lang="tr-TR" dirty="0" smtClean="0"/>
              <a:t>an N,</a:t>
            </a:r>
            <a:r>
              <a:rPr lang="en-US" dirty="0" smtClean="0"/>
              <a:t> </a:t>
            </a:r>
            <a:r>
              <a:rPr lang="en-US" dirty="0"/>
              <a:t>and </a:t>
            </a:r>
            <a:r>
              <a:rPr lang="en-US" dirty="0" smtClean="0"/>
              <a:t>the </a:t>
            </a:r>
            <a:r>
              <a:rPr lang="en-US" dirty="0"/>
              <a:t>phrase my mother is labeled as an </a:t>
            </a:r>
            <a:r>
              <a:rPr lang="tr-TR" dirty="0" smtClean="0"/>
              <a:t>N</a:t>
            </a:r>
            <a:r>
              <a:rPr lang="en-US" dirty="0" smtClean="0"/>
              <a:t>P</a:t>
            </a:r>
            <a:r>
              <a:rPr lang="tr-TR" dirty="0" smtClean="0"/>
              <a:t>.</a:t>
            </a:r>
            <a:r>
              <a:rPr lang="en-US" dirty="0" smtClean="0"/>
              <a:t> </a:t>
            </a:r>
            <a:r>
              <a:rPr lang="tr-TR" dirty="0"/>
              <a:t>F</a:t>
            </a:r>
            <a:r>
              <a:rPr lang="en-US" dirty="0" err="1" smtClean="0"/>
              <a:t>urthermore</a:t>
            </a:r>
            <a:r>
              <a:rPr lang="tr-TR" dirty="0" smtClean="0"/>
              <a:t>,</a:t>
            </a:r>
            <a:r>
              <a:rPr lang="en-US" dirty="0" smtClean="0"/>
              <a:t> </a:t>
            </a:r>
            <a:r>
              <a:rPr lang="en-US" dirty="0"/>
              <a:t>the hierarchical structure is represented by the lines which indicate which </a:t>
            </a:r>
            <a:r>
              <a:rPr lang="en-US" dirty="0" smtClean="0"/>
              <a:t>w</a:t>
            </a:r>
            <a:r>
              <a:rPr lang="tr-TR" dirty="0" err="1" smtClean="0"/>
              <a:t>ord</a:t>
            </a:r>
            <a:r>
              <a:rPr lang="en-US" dirty="0" smtClean="0"/>
              <a:t>s </a:t>
            </a:r>
            <a:r>
              <a:rPr lang="tr-TR" dirty="0"/>
              <a:t>g</a:t>
            </a:r>
            <a:r>
              <a:rPr lang="en-US" dirty="0" err="1" smtClean="0"/>
              <a:t>roup</a:t>
            </a:r>
            <a:r>
              <a:rPr lang="en-US" dirty="0" smtClean="0"/>
              <a:t> </a:t>
            </a:r>
            <a:r>
              <a:rPr lang="tr-TR" dirty="0" err="1" smtClean="0"/>
              <a:t>to</a:t>
            </a:r>
            <a:r>
              <a:rPr lang="tr-TR" dirty="0" smtClean="0"/>
              <a:t> form</a:t>
            </a:r>
            <a:r>
              <a:rPr lang="en-US" dirty="0" smtClean="0"/>
              <a:t> constituents</a:t>
            </a:r>
            <a:r>
              <a:rPr lang="tr-TR" dirty="0" smtClean="0"/>
              <a:t>,</a:t>
            </a:r>
            <a:r>
              <a:rPr lang="en-US" dirty="0" smtClean="0"/>
              <a:t> and</a:t>
            </a:r>
            <a:r>
              <a:rPr lang="tr-TR" dirty="0" smtClean="0"/>
              <a:t>,</a:t>
            </a:r>
            <a:r>
              <a:rPr lang="en-US" dirty="0" smtClean="0"/>
              <a:t> in</a:t>
            </a:r>
            <a:r>
              <a:rPr lang="tr-TR" dirty="0" smtClean="0"/>
              <a:t> </a:t>
            </a:r>
            <a:r>
              <a:rPr lang="en-US" dirty="0" smtClean="0"/>
              <a:t>t</a:t>
            </a:r>
            <a:r>
              <a:rPr lang="tr-TR" dirty="0" smtClean="0"/>
              <a:t>u</a:t>
            </a:r>
            <a:r>
              <a:rPr lang="en-US" dirty="0" err="1" smtClean="0"/>
              <a:t>rn</a:t>
            </a:r>
            <a:r>
              <a:rPr lang="tr-TR" dirty="0" smtClean="0"/>
              <a:t>,</a:t>
            </a:r>
            <a:r>
              <a:rPr lang="en-US" dirty="0"/>
              <a:t> which </a:t>
            </a:r>
            <a:r>
              <a:rPr lang="en-US" dirty="0" smtClean="0"/>
              <a:t>constituents </a:t>
            </a:r>
            <a:r>
              <a:rPr lang="en-US" dirty="0"/>
              <a:t>join to form larger </a:t>
            </a:r>
            <a:r>
              <a:rPr lang="en-US" dirty="0" smtClean="0"/>
              <a:t>constituents</a:t>
            </a:r>
            <a:r>
              <a:rPr lang="tr-TR" dirty="0" smtClean="0"/>
              <a:t>.</a:t>
            </a:r>
            <a:r>
              <a:rPr lang="en-US" dirty="0" smtClean="0"/>
              <a:t> </a:t>
            </a:r>
            <a:r>
              <a:rPr lang="tr-TR" dirty="0" err="1" smtClean="0"/>
              <a:t>For</a:t>
            </a:r>
            <a:r>
              <a:rPr lang="tr-TR" dirty="0" smtClean="0"/>
              <a:t> </a:t>
            </a:r>
            <a:r>
              <a:rPr lang="tr-TR" dirty="0" err="1" smtClean="0"/>
              <a:t>ex</a:t>
            </a:r>
            <a:r>
              <a:rPr lang="en-US" dirty="0" smtClean="0"/>
              <a:t>ample</a:t>
            </a:r>
            <a:r>
              <a:rPr lang="tr-TR" dirty="0" smtClean="0"/>
              <a:t>,</a:t>
            </a:r>
            <a:r>
              <a:rPr lang="en-US" dirty="0" smtClean="0"/>
              <a:t> </a:t>
            </a:r>
            <a:r>
              <a:rPr lang="en-US" dirty="0"/>
              <a:t>the line from the </a:t>
            </a:r>
            <a:r>
              <a:rPr lang="tr-TR" dirty="0" smtClean="0"/>
              <a:t>DET</a:t>
            </a:r>
            <a:r>
              <a:rPr lang="en-US" dirty="0" smtClean="0"/>
              <a:t> </a:t>
            </a:r>
            <a:r>
              <a:rPr lang="en-US" dirty="0"/>
              <a:t>above her and </a:t>
            </a:r>
            <a:r>
              <a:rPr lang="en-US" dirty="0" smtClean="0"/>
              <a:t>l</a:t>
            </a:r>
            <a:r>
              <a:rPr lang="tr-TR" dirty="0" smtClean="0"/>
              <a:t>i</a:t>
            </a:r>
            <a:r>
              <a:rPr lang="en-US" dirty="0" smtClean="0"/>
              <a:t>n</a:t>
            </a:r>
            <a:r>
              <a:rPr lang="tr-TR" dirty="0" smtClean="0"/>
              <a:t>e</a:t>
            </a:r>
            <a:r>
              <a:rPr lang="en-US" dirty="0" smtClean="0"/>
              <a:t> </a:t>
            </a:r>
            <a:r>
              <a:rPr lang="en-US" dirty="0"/>
              <a:t>from </a:t>
            </a:r>
            <a:r>
              <a:rPr lang="en-US" dirty="0" smtClean="0"/>
              <a:t>the</a:t>
            </a:r>
            <a:r>
              <a:rPr lang="tr-TR" dirty="0" smtClean="0"/>
              <a:t> N</a:t>
            </a:r>
            <a:r>
              <a:rPr lang="en-US" dirty="0" smtClean="0"/>
              <a:t> abo</a:t>
            </a:r>
            <a:r>
              <a:rPr lang="tr-TR" dirty="0" smtClean="0"/>
              <a:t>ve</a:t>
            </a:r>
            <a:r>
              <a:rPr lang="en-US" dirty="0" smtClean="0"/>
              <a:t> </a:t>
            </a:r>
            <a:r>
              <a:rPr lang="en-US" dirty="0"/>
              <a:t>cats join </a:t>
            </a:r>
            <a:r>
              <a:rPr lang="tr-TR" dirty="0" smtClean="0"/>
              <a:t>at</a:t>
            </a:r>
            <a:r>
              <a:rPr lang="en-US" dirty="0" smtClean="0"/>
              <a:t> a no</a:t>
            </a:r>
            <a:r>
              <a:rPr lang="tr-TR" dirty="0" smtClean="0"/>
              <a:t>de</a:t>
            </a:r>
            <a:r>
              <a:rPr lang="en-US" dirty="0" smtClean="0"/>
              <a:t> </a:t>
            </a:r>
            <a:r>
              <a:rPr lang="en-US" dirty="0"/>
              <a:t>to indicate that the </a:t>
            </a:r>
            <a:r>
              <a:rPr lang="tr-TR" dirty="0" smtClean="0"/>
              <a:t>DET +</a:t>
            </a:r>
            <a:r>
              <a:rPr lang="en-US" dirty="0" smtClean="0"/>
              <a:t> </a:t>
            </a:r>
            <a:r>
              <a:rPr lang="tr-TR" dirty="0" smtClean="0"/>
              <a:t>N</a:t>
            </a:r>
            <a:r>
              <a:rPr lang="en-US" dirty="0" smtClean="0"/>
              <a:t> </a:t>
            </a:r>
            <a:r>
              <a:rPr lang="en-US" dirty="0"/>
              <a:t>forms has to </a:t>
            </a:r>
            <a:r>
              <a:rPr lang="en-US" dirty="0" smtClean="0"/>
              <a:t>constituents</a:t>
            </a:r>
            <a:r>
              <a:rPr lang="tr-TR" dirty="0" smtClean="0"/>
              <a:t>.</a:t>
            </a:r>
            <a:r>
              <a:rPr lang="en-US" dirty="0" smtClean="0"/>
              <a:t> </a:t>
            </a:r>
            <a:r>
              <a:rPr lang="tr-TR" dirty="0"/>
              <a:t>T</a:t>
            </a:r>
            <a:r>
              <a:rPr lang="en-US" dirty="0" smtClean="0"/>
              <a:t>his </a:t>
            </a:r>
            <a:r>
              <a:rPr lang="en-US" dirty="0"/>
              <a:t>constituent joints with </a:t>
            </a:r>
            <a:r>
              <a:rPr lang="tr-TR" dirty="0" err="1" smtClean="0"/>
              <a:t>the</a:t>
            </a:r>
            <a:r>
              <a:rPr lang="tr-TR" dirty="0" smtClean="0"/>
              <a:t> V</a:t>
            </a:r>
            <a:r>
              <a:rPr lang="en-US" dirty="0" smtClean="0"/>
              <a:t> abo</a:t>
            </a:r>
            <a:r>
              <a:rPr lang="tr-TR" dirty="0" smtClean="0"/>
              <a:t>ve</a:t>
            </a:r>
            <a:r>
              <a:rPr lang="en-US" dirty="0" smtClean="0"/>
              <a:t> </a:t>
            </a:r>
            <a:r>
              <a:rPr lang="en-US" dirty="0"/>
              <a:t>likes to form another </a:t>
            </a:r>
            <a:r>
              <a:rPr lang="en-US" dirty="0" smtClean="0"/>
              <a:t>constituent </a:t>
            </a:r>
            <a:r>
              <a:rPr lang="en-US" dirty="0"/>
              <a:t>as indicated by the lines above </a:t>
            </a:r>
            <a:r>
              <a:rPr lang="tr-TR" dirty="0" smtClean="0"/>
              <a:t>NP</a:t>
            </a:r>
            <a:r>
              <a:rPr lang="en-US" dirty="0" smtClean="0"/>
              <a:t> </a:t>
            </a:r>
            <a:r>
              <a:rPr lang="en-US" dirty="0"/>
              <a:t>and </a:t>
            </a:r>
            <a:r>
              <a:rPr lang="tr-TR" dirty="0" smtClean="0"/>
              <a:t>V </a:t>
            </a:r>
            <a:r>
              <a:rPr lang="en-US" dirty="0" smtClean="0"/>
              <a:t>w</a:t>
            </a:r>
            <a:r>
              <a:rPr lang="tr-TR" dirty="0" err="1" smtClean="0"/>
              <a:t>hi</a:t>
            </a:r>
            <a:r>
              <a:rPr lang="tr-TR" dirty="0" err="1"/>
              <a:t>c</a:t>
            </a:r>
            <a:r>
              <a:rPr lang="en-US" dirty="0" smtClean="0"/>
              <a:t>h </a:t>
            </a:r>
            <a:r>
              <a:rPr lang="en-US" dirty="0"/>
              <a:t>join at </a:t>
            </a:r>
            <a:r>
              <a:rPr lang="en-US" dirty="0" smtClean="0"/>
              <a:t>a no</a:t>
            </a:r>
            <a:r>
              <a:rPr lang="tr-TR" dirty="0" smtClean="0"/>
              <a:t>de</a:t>
            </a:r>
            <a:r>
              <a:rPr lang="en-US" dirty="0" smtClean="0"/>
              <a:t> </a:t>
            </a:r>
            <a:r>
              <a:rPr lang="en-US" dirty="0"/>
              <a:t>labeled </a:t>
            </a:r>
            <a:r>
              <a:rPr lang="en-US" dirty="0" smtClean="0"/>
              <a:t>VP</a:t>
            </a:r>
            <a:r>
              <a:rPr lang="tr-TR" dirty="0" smtClean="0"/>
              <a:t>.</a:t>
            </a:r>
            <a:endParaRPr lang="en-US" dirty="0"/>
          </a:p>
        </p:txBody>
      </p:sp>
    </p:spTree>
    <p:extLst>
      <p:ext uri="{BB962C8B-B14F-4D97-AF65-F5344CB8AC3E}">
        <p14:creationId xmlns:p14="http://schemas.microsoft.com/office/powerpoint/2010/main" val="2568936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SYNTAX:</a:t>
            </a:r>
            <a:br>
              <a:rPr lang="tr-TR" dirty="0" smtClean="0"/>
            </a:br>
            <a:r>
              <a:rPr lang="tr-TR" dirty="0" smtClean="0"/>
              <a:t>PHRASE STRUCTURE RULES</a:t>
            </a:r>
            <a:endParaRPr lang="tr-TR" dirty="0"/>
          </a:p>
        </p:txBody>
      </p:sp>
      <p:sp>
        <p:nvSpPr>
          <p:cNvPr id="3" name="İçerik Yer Tutucusu 2"/>
          <p:cNvSpPr>
            <a:spLocks noGrp="1"/>
          </p:cNvSpPr>
          <p:nvPr>
            <p:ph idx="1"/>
          </p:nvPr>
        </p:nvSpPr>
        <p:spPr>
          <a:xfrm>
            <a:off x="179512" y="1935480"/>
            <a:ext cx="8507288" cy="4389120"/>
          </a:xfrm>
        </p:spPr>
        <p:txBody>
          <a:bodyPr/>
          <a:lstStyle/>
          <a:p>
            <a:pPr marL="0" indent="0">
              <a:buNone/>
            </a:pPr>
            <a:r>
              <a:rPr lang="en-US" dirty="0"/>
              <a:t>Part of every language </a:t>
            </a:r>
            <a:r>
              <a:rPr lang="en-US" dirty="0" smtClean="0"/>
              <a:t>use</a:t>
            </a:r>
            <a:r>
              <a:rPr lang="tr-TR" dirty="0" smtClean="0"/>
              <a:t>r’</a:t>
            </a:r>
            <a:r>
              <a:rPr lang="en-US" dirty="0" smtClean="0"/>
              <a:t>s </a:t>
            </a:r>
            <a:r>
              <a:rPr lang="en-US" dirty="0"/>
              <a:t>knowledge of his or her language is the knowledge of how constituents are put together and categorized in that </a:t>
            </a:r>
            <a:r>
              <a:rPr lang="en-US" dirty="0" smtClean="0"/>
              <a:t>language</a:t>
            </a:r>
            <a:r>
              <a:rPr lang="tr-TR" dirty="0" smtClean="0"/>
              <a:t>. T</a:t>
            </a:r>
            <a:r>
              <a:rPr lang="en-US" dirty="0" smtClean="0"/>
              <a:t>his </a:t>
            </a:r>
            <a:r>
              <a:rPr lang="en-US" dirty="0"/>
              <a:t>special sort of knowledge can be represented as a set of rules called </a:t>
            </a:r>
            <a:r>
              <a:rPr lang="tr-TR" b="1" dirty="0" err="1" smtClean="0"/>
              <a:t>phrase</a:t>
            </a:r>
            <a:r>
              <a:rPr lang="en-US" b="1" dirty="0" smtClean="0"/>
              <a:t> </a:t>
            </a:r>
            <a:r>
              <a:rPr lang="en-US" b="1" dirty="0"/>
              <a:t>structure rules </a:t>
            </a:r>
            <a:r>
              <a:rPr lang="tr-TR" b="1" dirty="0" smtClean="0"/>
              <a:t>(</a:t>
            </a:r>
            <a:r>
              <a:rPr lang="en-US" b="1" dirty="0" smtClean="0"/>
              <a:t>PS rules</a:t>
            </a:r>
            <a:r>
              <a:rPr lang="tr-TR" b="1" dirty="0" smtClean="0"/>
              <a:t>)</a:t>
            </a:r>
            <a:r>
              <a:rPr lang="en-US" dirty="0" smtClean="0"/>
              <a:t> </a:t>
            </a:r>
            <a:r>
              <a:rPr lang="tr-TR" dirty="0" smtClean="0"/>
              <a:t>.I</a:t>
            </a:r>
            <a:r>
              <a:rPr lang="en-US" dirty="0" smtClean="0"/>
              <a:t>n </a:t>
            </a:r>
            <a:r>
              <a:rPr lang="en-US" dirty="0"/>
              <a:t>this </a:t>
            </a:r>
            <a:r>
              <a:rPr lang="en-US" dirty="0" smtClean="0"/>
              <a:t>file</a:t>
            </a:r>
            <a:r>
              <a:rPr lang="tr-TR" dirty="0" smtClean="0"/>
              <a:t>,</a:t>
            </a:r>
            <a:r>
              <a:rPr lang="en-US" dirty="0" smtClean="0"/>
              <a:t> </a:t>
            </a:r>
            <a:r>
              <a:rPr lang="tr-TR" dirty="0" err="1" smtClean="0"/>
              <a:t>we</a:t>
            </a:r>
            <a:r>
              <a:rPr lang="en-US" dirty="0" smtClean="0"/>
              <a:t> </a:t>
            </a:r>
            <a:r>
              <a:rPr lang="en-US" dirty="0"/>
              <a:t>consider the nature of such rules and discuss several important properties which make them useful for describing the syntactic competence of language </a:t>
            </a:r>
            <a:r>
              <a:rPr lang="en-US" dirty="0" smtClean="0"/>
              <a:t>users</a:t>
            </a:r>
            <a:r>
              <a:rPr lang="tr-TR" dirty="0" smtClean="0"/>
              <a:t>.</a:t>
            </a:r>
            <a:r>
              <a:rPr lang="en-US" dirty="0"/>
              <a:t/>
            </a:r>
            <a:br>
              <a:rPr lang="en-US" dirty="0"/>
            </a:br>
            <a:endParaRPr lang="tr-TR" dirty="0"/>
          </a:p>
        </p:txBody>
      </p:sp>
      <p:sp>
        <p:nvSpPr>
          <p:cNvPr id="4" name="Metin kutusu 3"/>
          <p:cNvSpPr txBox="1"/>
          <p:nvPr/>
        </p:nvSpPr>
        <p:spPr>
          <a:xfrm>
            <a:off x="7308304" y="404664"/>
            <a:ext cx="1224136" cy="1569660"/>
          </a:xfrm>
          <a:prstGeom prst="rect">
            <a:avLst/>
          </a:prstGeom>
          <a:noFill/>
        </p:spPr>
        <p:txBody>
          <a:bodyPr wrap="square" rtlCol="0">
            <a:spAutoFit/>
          </a:bodyPr>
          <a:lstStyle/>
          <a:p>
            <a:r>
              <a:rPr lang="tr-TR" sz="4800" dirty="0" smtClean="0">
                <a:latin typeface="+mj-lt"/>
              </a:rPr>
              <a:t>FILE 54</a:t>
            </a:r>
            <a:endParaRPr lang="tr-TR" sz="4800" dirty="0">
              <a:latin typeface="+mj-lt"/>
            </a:endParaRPr>
          </a:p>
        </p:txBody>
      </p:sp>
    </p:spTree>
    <p:extLst>
      <p:ext uri="{BB962C8B-B14F-4D97-AF65-F5344CB8AC3E}">
        <p14:creationId xmlns:p14="http://schemas.microsoft.com/office/powerpoint/2010/main" val="14087124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tr-TR" dirty="0" smtClean="0"/>
              <a:t>PHRASE</a:t>
            </a:r>
            <a:r>
              <a:rPr lang="en-US" dirty="0" smtClean="0"/>
              <a:t> STRUCTURE GRAMMA</a:t>
            </a:r>
            <a:r>
              <a:rPr lang="tr-TR" dirty="0" smtClean="0"/>
              <a:t>R</a:t>
            </a:r>
            <a:r>
              <a:rPr lang="en-US" dirty="0" smtClean="0"/>
              <a:t> </a:t>
            </a:r>
            <a:endParaRPr lang="tr-TR" dirty="0" smtClean="0"/>
          </a:p>
          <a:p>
            <a:pPr marL="0" indent="0">
              <a:buNone/>
            </a:pPr>
            <a:r>
              <a:rPr lang="tr-TR" dirty="0" err="1" smtClean="0"/>
              <a:t>Before</a:t>
            </a:r>
            <a:r>
              <a:rPr lang="tr-TR" dirty="0" smtClean="0"/>
              <a:t> </a:t>
            </a:r>
            <a:r>
              <a:rPr lang="en-US" dirty="0" smtClean="0"/>
              <a:t>we discuss </a:t>
            </a:r>
            <a:r>
              <a:rPr lang="en-US" dirty="0"/>
              <a:t>phrase structure rules as tools for studying the syntax of human </a:t>
            </a:r>
            <a:r>
              <a:rPr lang="en-US" dirty="0" smtClean="0"/>
              <a:t>languages</a:t>
            </a:r>
            <a:r>
              <a:rPr lang="tr-TR" dirty="0" smtClean="0"/>
              <a:t>,</a:t>
            </a:r>
            <a:r>
              <a:rPr lang="en-US" dirty="0" smtClean="0"/>
              <a:t> </a:t>
            </a:r>
            <a:r>
              <a:rPr lang="tr-TR" dirty="0"/>
              <a:t>l</a:t>
            </a:r>
            <a:r>
              <a:rPr lang="en-US" dirty="0" smtClean="0"/>
              <a:t>et </a:t>
            </a:r>
            <a:r>
              <a:rPr lang="en-US" dirty="0"/>
              <a:t>us look at the nature of grammatical </a:t>
            </a:r>
            <a:r>
              <a:rPr lang="en-US" dirty="0" smtClean="0"/>
              <a:t>descriptions</a:t>
            </a:r>
            <a:r>
              <a:rPr lang="tr-TR" dirty="0" smtClean="0"/>
              <a:t> </a:t>
            </a:r>
            <a:r>
              <a:rPr lang="tr-TR" dirty="0" err="1" smtClean="0"/>
              <a:t>that</a:t>
            </a:r>
            <a:r>
              <a:rPr lang="tr-TR" dirty="0" smtClean="0"/>
              <a:t> </a:t>
            </a:r>
            <a:r>
              <a:rPr lang="tr-TR" dirty="0" err="1" smtClean="0"/>
              <a:t>use</a:t>
            </a:r>
            <a:r>
              <a:rPr lang="en-US" dirty="0" smtClean="0"/>
              <a:t> </a:t>
            </a:r>
            <a:r>
              <a:rPr lang="en-US" dirty="0"/>
              <a:t>phrase structure </a:t>
            </a:r>
            <a:r>
              <a:rPr lang="tr-TR" dirty="0" smtClean="0"/>
              <a:t>r</a:t>
            </a:r>
            <a:r>
              <a:rPr lang="en-US" dirty="0" err="1" smtClean="0"/>
              <a:t>ules</a:t>
            </a:r>
            <a:r>
              <a:rPr lang="tr-TR" dirty="0" smtClean="0"/>
              <a:t>.</a:t>
            </a:r>
            <a:r>
              <a:rPr lang="en-US" dirty="0" smtClean="0"/>
              <a:t> </a:t>
            </a:r>
            <a:r>
              <a:rPr lang="tr-TR" dirty="0" smtClean="0"/>
              <a:t>PS</a:t>
            </a:r>
            <a:r>
              <a:rPr lang="en-US" dirty="0" smtClean="0"/>
              <a:t> </a:t>
            </a:r>
            <a:r>
              <a:rPr lang="en-US" dirty="0"/>
              <a:t>Rules can be understood as simple instructions for building larger constituents formed from smaller </a:t>
            </a:r>
            <a:r>
              <a:rPr lang="en-US" dirty="0" smtClean="0"/>
              <a:t>ones</a:t>
            </a:r>
            <a:r>
              <a:rPr lang="tr-TR" dirty="0" smtClean="0"/>
              <a:t>,</a:t>
            </a:r>
            <a:r>
              <a:rPr lang="en-US" dirty="0" smtClean="0"/>
              <a:t> </a:t>
            </a:r>
            <a:r>
              <a:rPr lang="en-US" dirty="0"/>
              <a:t>and they also </a:t>
            </a:r>
            <a:r>
              <a:rPr lang="en-US" dirty="0" smtClean="0"/>
              <a:t>g</a:t>
            </a:r>
            <a:r>
              <a:rPr lang="tr-TR" dirty="0" smtClean="0"/>
              <a:t>ive</a:t>
            </a:r>
            <a:r>
              <a:rPr lang="en-US" dirty="0" smtClean="0"/>
              <a:t> </a:t>
            </a:r>
            <a:r>
              <a:rPr lang="en-US" dirty="0"/>
              <a:t>information about the order in which the constituents </a:t>
            </a:r>
            <a:r>
              <a:rPr lang="en-US" dirty="0" smtClean="0"/>
              <a:t>appear</a:t>
            </a:r>
            <a:r>
              <a:rPr lang="tr-TR" dirty="0" smtClean="0"/>
              <a:t>,</a:t>
            </a:r>
            <a:r>
              <a:rPr lang="en-US" dirty="0" smtClean="0"/>
              <a:t> </a:t>
            </a:r>
            <a:r>
              <a:rPr lang="en-US" dirty="0"/>
              <a:t>and their </a:t>
            </a:r>
            <a:r>
              <a:rPr lang="en-US" dirty="0" smtClean="0"/>
              <a:t>categories</a:t>
            </a:r>
            <a:r>
              <a:rPr lang="tr-TR" dirty="0" smtClean="0"/>
              <a:t>.</a:t>
            </a:r>
            <a:r>
              <a:rPr lang="en-US" dirty="0" smtClean="0"/>
              <a:t> </a:t>
            </a:r>
            <a:r>
              <a:rPr lang="tr-TR" dirty="0" err="1" smtClean="0"/>
              <a:t>Thus</a:t>
            </a:r>
            <a:r>
              <a:rPr lang="tr-TR" dirty="0" smtClean="0"/>
              <a:t>, </a:t>
            </a:r>
            <a:r>
              <a:rPr lang="tr-TR" dirty="0" err="1" smtClean="0"/>
              <a:t>the</a:t>
            </a:r>
            <a:r>
              <a:rPr lang="en-US" dirty="0" smtClean="0"/>
              <a:t> PS </a:t>
            </a:r>
            <a:r>
              <a:rPr lang="en-US" dirty="0"/>
              <a:t>rule in </a:t>
            </a:r>
            <a:r>
              <a:rPr lang="tr-TR" dirty="0" smtClean="0"/>
              <a:t>(1a)</a:t>
            </a:r>
            <a:r>
              <a:rPr lang="en-US" dirty="0" smtClean="0"/>
              <a:t> </a:t>
            </a:r>
            <a:r>
              <a:rPr lang="tr-TR" dirty="0" err="1" smtClean="0"/>
              <a:t>gives</a:t>
            </a:r>
            <a:r>
              <a:rPr lang="en-US" dirty="0" smtClean="0"/>
              <a:t> </a:t>
            </a:r>
            <a:r>
              <a:rPr lang="en-US" dirty="0"/>
              <a:t>the instructions in </a:t>
            </a:r>
            <a:r>
              <a:rPr lang="tr-TR" dirty="0" smtClean="0"/>
              <a:t>(</a:t>
            </a:r>
            <a:r>
              <a:rPr lang="en-US" dirty="0" smtClean="0"/>
              <a:t>1</a:t>
            </a:r>
            <a:r>
              <a:rPr lang="tr-TR" dirty="0" smtClean="0"/>
              <a:t>b)</a:t>
            </a:r>
            <a:r>
              <a:rPr lang="en-US" dirty="0" smtClean="0"/>
              <a:t> </a:t>
            </a:r>
            <a:r>
              <a:rPr lang="en-US" dirty="0"/>
              <a:t>and </a:t>
            </a:r>
            <a:r>
              <a:rPr lang="tr-TR" dirty="0" smtClean="0"/>
              <a:t>(</a:t>
            </a:r>
            <a:r>
              <a:rPr lang="en-US" dirty="0" smtClean="0"/>
              <a:t>1</a:t>
            </a:r>
            <a:r>
              <a:rPr lang="tr-TR" dirty="0" smtClean="0"/>
              <a:t>c):</a:t>
            </a:r>
          </a:p>
          <a:p>
            <a:pPr marL="0" indent="0">
              <a:buNone/>
            </a:pPr>
            <a:r>
              <a:rPr lang="tr-TR" dirty="0" smtClean="0"/>
              <a:t>(1)a.</a:t>
            </a:r>
            <a:r>
              <a:rPr lang="en-US" dirty="0" smtClean="0"/>
              <a:t> S</a:t>
            </a:r>
            <a:r>
              <a:rPr lang="tr-TR" dirty="0" smtClean="0"/>
              <a:t>            </a:t>
            </a:r>
            <a:r>
              <a:rPr lang="en-US" dirty="0" smtClean="0"/>
              <a:t>NP </a:t>
            </a:r>
            <a:r>
              <a:rPr lang="en-US" dirty="0"/>
              <a:t>VP </a:t>
            </a:r>
            <a:endParaRPr lang="tr-TR" dirty="0" smtClean="0"/>
          </a:p>
          <a:p>
            <a:pPr marL="0" indent="0">
              <a:buNone/>
            </a:pPr>
            <a:r>
              <a:rPr lang="tr-TR" dirty="0" smtClean="0"/>
              <a:t>    b. </a:t>
            </a:r>
            <a:r>
              <a:rPr lang="tr-TR" dirty="0"/>
              <a:t>T</a:t>
            </a:r>
            <a:r>
              <a:rPr lang="en-US" dirty="0" smtClean="0"/>
              <a:t>o </a:t>
            </a:r>
            <a:r>
              <a:rPr lang="en-US" dirty="0"/>
              <a:t>build a constituent of the category </a:t>
            </a:r>
            <a:r>
              <a:rPr lang="tr-TR" dirty="0" smtClean="0"/>
              <a:t>S,</a:t>
            </a:r>
            <a:r>
              <a:rPr lang="en-US" dirty="0" smtClean="0"/>
              <a:t> </a:t>
            </a:r>
            <a:r>
              <a:rPr lang="en-US" dirty="0"/>
              <a:t>take </a:t>
            </a:r>
            <a:r>
              <a:rPr lang="tr-TR" dirty="0" smtClean="0"/>
              <a:t>a</a:t>
            </a:r>
            <a:r>
              <a:rPr lang="en-US" dirty="0" smtClean="0"/>
              <a:t> </a:t>
            </a:r>
            <a:r>
              <a:rPr lang="en-US" dirty="0"/>
              <a:t>constituent of </a:t>
            </a:r>
            <a:r>
              <a:rPr lang="en-US" dirty="0" err="1" smtClean="0"/>
              <a:t>th</a:t>
            </a:r>
            <a:r>
              <a:rPr lang="tr-TR" dirty="0" smtClean="0"/>
              <a:t>e</a:t>
            </a:r>
            <a:r>
              <a:rPr lang="en-US" dirty="0" smtClean="0"/>
              <a:t> </a:t>
            </a:r>
            <a:r>
              <a:rPr lang="en-US" dirty="0"/>
              <a:t>category </a:t>
            </a:r>
            <a:r>
              <a:rPr lang="tr-TR" dirty="0" smtClean="0"/>
              <a:t>NP</a:t>
            </a:r>
            <a:r>
              <a:rPr lang="en-US" dirty="0" smtClean="0"/>
              <a:t> </a:t>
            </a:r>
            <a:r>
              <a:rPr lang="en-US" dirty="0"/>
              <a:t>and combine it with another </a:t>
            </a:r>
            <a:r>
              <a:rPr lang="en-US" dirty="0" smtClean="0"/>
              <a:t>constituent of </a:t>
            </a:r>
            <a:r>
              <a:rPr lang="en-US" dirty="0"/>
              <a:t>the category </a:t>
            </a:r>
            <a:r>
              <a:rPr lang="en-US" dirty="0" smtClean="0"/>
              <a:t>VP</a:t>
            </a:r>
            <a:r>
              <a:rPr lang="tr-TR" dirty="0" smtClean="0"/>
              <a:t>.</a:t>
            </a:r>
            <a:endParaRPr lang="tr-TR" dirty="0"/>
          </a:p>
          <a:p>
            <a:pPr marL="0" indent="0">
              <a:buNone/>
            </a:pPr>
            <a:r>
              <a:rPr lang="tr-TR" dirty="0"/>
              <a:t> </a:t>
            </a:r>
            <a:r>
              <a:rPr lang="tr-TR" dirty="0" smtClean="0"/>
              <a:t>   c.</a:t>
            </a:r>
            <a:r>
              <a:rPr lang="en-US" dirty="0" smtClean="0"/>
              <a:t> </a:t>
            </a:r>
            <a:r>
              <a:rPr lang="tr-TR" dirty="0"/>
              <a:t>I</a:t>
            </a:r>
            <a:r>
              <a:rPr lang="en-US" dirty="0" smtClean="0"/>
              <a:t>n </a:t>
            </a:r>
            <a:r>
              <a:rPr lang="en-US" dirty="0"/>
              <a:t>building an </a:t>
            </a:r>
            <a:r>
              <a:rPr lang="tr-TR" dirty="0" smtClean="0"/>
              <a:t>S </a:t>
            </a:r>
            <a:r>
              <a:rPr lang="en-US" dirty="0" smtClean="0"/>
              <a:t>constituent</a:t>
            </a:r>
            <a:r>
              <a:rPr lang="tr-TR" dirty="0" smtClean="0"/>
              <a:t> in </a:t>
            </a:r>
            <a:r>
              <a:rPr lang="tr-TR" dirty="0" err="1" smtClean="0"/>
              <a:t>this</a:t>
            </a:r>
            <a:r>
              <a:rPr lang="tr-TR" dirty="0" smtClean="0"/>
              <a:t> </a:t>
            </a:r>
            <a:r>
              <a:rPr lang="tr-TR" dirty="0" err="1" smtClean="0"/>
              <a:t>manner</a:t>
            </a:r>
            <a:r>
              <a:rPr lang="tr-TR" dirty="0" smtClean="0"/>
              <a:t>, </a:t>
            </a:r>
            <a:r>
              <a:rPr lang="en-US" dirty="0" smtClean="0"/>
              <a:t>put </a:t>
            </a:r>
            <a:r>
              <a:rPr lang="en-US" dirty="0"/>
              <a:t>the </a:t>
            </a:r>
            <a:r>
              <a:rPr lang="en-US" dirty="0" smtClean="0"/>
              <a:t>NP</a:t>
            </a:r>
            <a:r>
              <a:rPr lang="tr-TR" dirty="0" smtClean="0"/>
              <a:t> </a:t>
            </a:r>
            <a:r>
              <a:rPr lang="en-US" dirty="0" smtClean="0"/>
              <a:t>constituent first</a:t>
            </a:r>
            <a:r>
              <a:rPr lang="tr-TR" dirty="0" smtClean="0"/>
              <a:t>,</a:t>
            </a:r>
            <a:r>
              <a:rPr lang="en-US" dirty="0" smtClean="0"/>
              <a:t> </a:t>
            </a:r>
            <a:r>
              <a:rPr lang="en-US" dirty="0"/>
              <a:t>and the VP constituent after </a:t>
            </a:r>
            <a:r>
              <a:rPr lang="en-US" dirty="0" smtClean="0"/>
              <a:t>it</a:t>
            </a:r>
            <a:r>
              <a:rPr lang="tr-TR" dirty="0" smtClean="0"/>
              <a:t>.</a:t>
            </a:r>
            <a:endParaRPr lang="en-US" dirty="0"/>
          </a:p>
        </p:txBody>
      </p:sp>
      <p:cxnSp>
        <p:nvCxnSpPr>
          <p:cNvPr id="3" name="Düz Ok Bağlayıcısı 2"/>
          <p:cNvCxnSpPr/>
          <p:nvPr/>
        </p:nvCxnSpPr>
        <p:spPr>
          <a:xfrm>
            <a:off x="1259632" y="4149080"/>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4744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tr-TR" dirty="0" err="1" smtClean="0"/>
              <a:t>Thus</a:t>
            </a:r>
            <a:r>
              <a:rPr lang="tr-TR" dirty="0" smtClean="0"/>
              <a:t>,</a:t>
            </a:r>
            <a:r>
              <a:rPr lang="en-US" dirty="0" smtClean="0"/>
              <a:t> </a:t>
            </a:r>
            <a:r>
              <a:rPr lang="tr-TR" dirty="0" smtClean="0"/>
              <a:t>(</a:t>
            </a:r>
            <a:r>
              <a:rPr lang="en-US" dirty="0" smtClean="0"/>
              <a:t>1</a:t>
            </a:r>
            <a:r>
              <a:rPr lang="tr-TR" dirty="0" smtClean="0"/>
              <a:t>a)</a:t>
            </a:r>
            <a:r>
              <a:rPr lang="en-US" dirty="0" smtClean="0"/>
              <a:t> </a:t>
            </a:r>
            <a:r>
              <a:rPr lang="tr-TR" dirty="0" err="1" smtClean="0"/>
              <a:t>merely</a:t>
            </a:r>
            <a:r>
              <a:rPr lang="en-US" dirty="0" smtClean="0"/>
              <a:t> say</a:t>
            </a:r>
            <a:r>
              <a:rPr lang="tr-TR" dirty="0" smtClean="0"/>
              <a:t>s</a:t>
            </a:r>
            <a:r>
              <a:rPr lang="en-US" dirty="0" smtClean="0"/>
              <a:t> </a:t>
            </a:r>
            <a:r>
              <a:rPr lang="tr-TR" dirty="0" smtClean="0"/>
              <a:t>a</a:t>
            </a:r>
            <a:r>
              <a:rPr lang="en-US" dirty="0" smtClean="0"/>
              <a:t> </a:t>
            </a:r>
            <a:r>
              <a:rPr lang="en-US" dirty="0"/>
              <a:t>sentence is made up of an NP and </a:t>
            </a:r>
            <a:r>
              <a:rPr lang="tr-TR" dirty="0" smtClean="0"/>
              <a:t>a </a:t>
            </a:r>
            <a:r>
              <a:rPr lang="en-US" dirty="0" smtClean="0"/>
              <a:t>VP </a:t>
            </a:r>
            <a:r>
              <a:rPr lang="en-US" dirty="0"/>
              <a:t>in </a:t>
            </a:r>
            <a:r>
              <a:rPr lang="en-US" dirty="0" err="1" smtClean="0"/>
              <a:t>th</a:t>
            </a:r>
            <a:r>
              <a:rPr lang="tr-TR" dirty="0" smtClean="0"/>
              <a:t>at</a:t>
            </a:r>
            <a:r>
              <a:rPr lang="en-US" dirty="0" smtClean="0"/>
              <a:t> order</a:t>
            </a:r>
            <a:r>
              <a:rPr lang="tr-TR" dirty="0" smtClean="0"/>
              <a:t>.</a:t>
            </a:r>
            <a:r>
              <a:rPr lang="en-US" dirty="0" smtClean="0"/>
              <a:t> </a:t>
            </a:r>
            <a:r>
              <a:rPr lang="tr-TR" dirty="0"/>
              <a:t>A</a:t>
            </a:r>
            <a:r>
              <a:rPr lang="en-US" dirty="0" smtClean="0"/>
              <a:t>s </a:t>
            </a:r>
            <a:r>
              <a:rPr lang="en-US" dirty="0"/>
              <a:t>part of the descriptive devices available in </a:t>
            </a:r>
            <a:r>
              <a:rPr lang="tr-TR" dirty="0" err="1" smtClean="0"/>
              <a:t>the</a:t>
            </a:r>
            <a:r>
              <a:rPr lang="tr-TR" dirty="0" smtClean="0"/>
              <a:t> </a:t>
            </a:r>
            <a:r>
              <a:rPr lang="tr-TR" dirty="0" err="1" smtClean="0"/>
              <a:t>ph</a:t>
            </a:r>
            <a:r>
              <a:rPr lang="en-US" dirty="0" err="1" smtClean="0"/>
              <a:t>ras</a:t>
            </a:r>
            <a:r>
              <a:rPr lang="tr-TR" dirty="0" smtClean="0"/>
              <a:t>e s</a:t>
            </a:r>
            <a:r>
              <a:rPr lang="en-US" dirty="0" err="1" smtClean="0"/>
              <a:t>tructure</a:t>
            </a:r>
            <a:r>
              <a:rPr lang="en-US" dirty="0" smtClean="0"/>
              <a:t> </a:t>
            </a:r>
            <a:r>
              <a:rPr lang="en-US" dirty="0" err="1" smtClean="0"/>
              <a:t>synt</a:t>
            </a:r>
            <a:r>
              <a:rPr lang="tr-TR" dirty="0" err="1" smtClean="0"/>
              <a:t>ax</a:t>
            </a:r>
            <a:r>
              <a:rPr lang="tr-TR" dirty="0" smtClean="0"/>
              <a:t>,</a:t>
            </a:r>
            <a:r>
              <a:rPr lang="en-US" dirty="0" smtClean="0"/>
              <a:t> </a:t>
            </a:r>
            <a:r>
              <a:rPr lang="en-US" dirty="0"/>
              <a:t>we have </a:t>
            </a:r>
            <a:r>
              <a:rPr lang="en-US" dirty="0" smtClean="0"/>
              <a:t>t</a:t>
            </a:r>
            <a:r>
              <a:rPr lang="tr-TR" dirty="0" smtClean="0"/>
              <a:t>r</a:t>
            </a:r>
            <a:r>
              <a:rPr lang="en-US" dirty="0" err="1" smtClean="0"/>
              <a:t>ee</a:t>
            </a:r>
            <a:r>
              <a:rPr lang="en-US" dirty="0" smtClean="0"/>
              <a:t> </a:t>
            </a:r>
            <a:r>
              <a:rPr lang="en-US" dirty="0"/>
              <a:t>structures </a:t>
            </a:r>
            <a:r>
              <a:rPr lang="tr-TR" dirty="0" smtClean="0"/>
              <a:t>(</a:t>
            </a:r>
            <a:r>
              <a:rPr lang="en-US" dirty="0" smtClean="0"/>
              <a:t>already </a:t>
            </a:r>
            <a:r>
              <a:rPr lang="en-US" dirty="0"/>
              <a:t>discussed in file </a:t>
            </a:r>
            <a:r>
              <a:rPr lang="en-US" dirty="0" smtClean="0"/>
              <a:t>52</a:t>
            </a:r>
            <a:r>
              <a:rPr lang="tr-TR" dirty="0" smtClean="0"/>
              <a:t>).</a:t>
            </a:r>
            <a:r>
              <a:rPr lang="en-US" dirty="0" smtClean="0"/>
              <a:t> </a:t>
            </a:r>
            <a:r>
              <a:rPr lang="tr-TR" dirty="0"/>
              <a:t>T</a:t>
            </a:r>
            <a:r>
              <a:rPr lang="en-US" dirty="0" smtClean="0"/>
              <a:t>here </a:t>
            </a:r>
            <a:r>
              <a:rPr lang="en-US" dirty="0"/>
              <a:t>is a direct connection between </a:t>
            </a:r>
            <a:r>
              <a:rPr lang="tr-TR" dirty="0" err="1" smtClean="0"/>
              <a:t>phrase</a:t>
            </a:r>
            <a:r>
              <a:rPr lang="en-US" dirty="0" smtClean="0"/>
              <a:t> </a:t>
            </a:r>
            <a:r>
              <a:rPr lang="en-US" dirty="0"/>
              <a:t>structure rules and </a:t>
            </a:r>
            <a:r>
              <a:rPr lang="en-US" dirty="0" smtClean="0"/>
              <a:t>tree structures</a:t>
            </a:r>
            <a:r>
              <a:rPr lang="tr-TR" dirty="0" smtClean="0"/>
              <a:t>.</a:t>
            </a:r>
            <a:r>
              <a:rPr lang="en-US" dirty="0" smtClean="0"/>
              <a:t> </a:t>
            </a:r>
            <a:r>
              <a:rPr lang="tr-TR" dirty="0"/>
              <a:t>F</a:t>
            </a:r>
            <a:r>
              <a:rPr lang="en-US" dirty="0" smtClean="0"/>
              <a:t>or instance</a:t>
            </a:r>
            <a:r>
              <a:rPr lang="tr-TR" dirty="0" smtClean="0"/>
              <a:t>,</a:t>
            </a:r>
            <a:r>
              <a:rPr lang="en-US" dirty="0" smtClean="0"/>
              <a:t> </a:t>
            </a:r>
            <a:r>
              <a:rPr lang="en-US" dirty="0"/>
              <a:t>the rule in </a:t>
            </a:r>
            <a:r>
              <a:rPr lang="tr-TR" dirty="0" smtClean="0"/>
              <a:t>(1a)</a:t>
            </a:r>
            <a:r>
              <a:rPr lang="en-US" dirty="0" smtClean="0"/>
              <a:t> </a:t>
            </a:r>
            <a:r>
              <a:rPr lang="en-US" dirty="0"/>
              <a:t>allows you to construct a tree structure as in </a:t>
            </a:r>
            <a:r>
              <a:rPr lang="tr-TR" dirty="0" smtClean="0"/>
              <a:t>(2a),</a:t>
            </a:r>
            <a:r>
              <a:rPr lang="en-US" dirty="0" smtClean="0"/>
              <a:t> </a:t>
            </a:r>
            <a:r>
              <a:rPr lang="en-US" dirty="0"/>
              <a:t>but the ones in </a:t>
            </a:r>
            <a:r>
              <a:rPr lang="tr-TR" dirty="0" smtClean="0"/>
              <a:t>(</a:t>
            </a:r>
            <a:r>
              <a:rPr lang="en-US" dirty="0" smtClean="0"/>
              <a:t>2</a:t>
            </a:r>
            <a:r>
              <a:rPr lang="tr-TR" dirty="0" smtClean="0"/>
              <a:t>b</a:t>
            </a:r>
            <a:r>
              <a:rPr lang="en-US" dirty="0" smtClean="0"/>
              <a:t> </a:t>
            </a:r>
            <a:r>
              <a:rPr lang="tr-TR" dirty="0" smtClean="0"/>
              <a:t>)</a:t>
            </a:r>
            <a:r>
              <a:rPr lang="en-US" dirty="0" smtClean="0"/>
              <a:t>and </a:t>
            </a:r>
            <a:r>
              <a:rPr lang="tr-TR" dirty="0" smtClean="0"/>
              <a:t>(</a:t>
            </a:r>
            <a:r>
              <a:rPr lang="en-US" dirty="0" smtClean="0"/>
              <a:t>2</a:t>
            </a:r>
            <a:r>
              <a:rPr lang="tr-TR" dirty="0" smtClean="0"/>
              <a:t>c)</a:t>
            </a:r>
            <a:r>
              <a:rPr lang="en-US" dirty="0" smtClean="0"/>
              <a:t> </a:t>
            </a:r>
            <a:r>
              <a:rPr lang="tr-TR" dirty="0" smtClean="0"/>
              <a:t>(</a:t>
            </a:r>
            <a:r>
              <a:rPr lang="en-US" dirty="0" smtClean="0"/>
              <a:t>among </a:t>
            </a:r>
            <a:r>
              <a:rPr lang="en-US" dirty="0"/>
              <a:t>numerous other </a:t>
            </a:r>
            <a:r>
              <a:rPr lang="en-US" dirty="0" smtClean="0"/>
              <a:t>trees</a:t>
            </a:r>
            <a:r>
              <a:rPr lang="tr-TR" dirty="0" smtClean="0"/>
              <a:t>)</a:t>
            </a:r>
            <a:r>
              <a:rPr lang="en-US" dirty="0" smtClean="0"/>
              <a:t> </a:t>
            </a:r>
            <a:r>
              <a:rPr lang="en-US" dirty="0"/>
              <a:t>are not allowed by </a:t>
            </a:r>
            <a:r>
              <a:rPr lang="tr-TR" dirty="0" smtClean="0"/>
              <a:t>(1</a:t>
            </a:r>
            <a:r>
              <a:rPr lang="en-US" dirty="0" smtClean="0"/>
              <a:t>a</a:t>
            </a:r>
            <a:r>
              <a:rPr lang="tr-TR" dirty="0" smtClean="0"/>
              <a:t>):</a:t>
            </a:r>
          </a:p>
          <a:p>
            <a:pPr marL="514350" indent="-514350">
              <a:buAutoNum type="arabicParenBoth" startAt="2"/>
            </a:pPr>
            <a:r>
              <a:rPr lang="tr-TR" dirty="0" smtClean="0"/>
              <a:t>a.       S           b.              S                c.            S</a:t>
            </a:r>
          </a:p>
          <a:p>
            <a:pPr marL="514350" indent="-514350">
              <a:buAutoNum type="arabicParenBoth" startAt="2"/>
            </a:pPr>
            <a:endParaRPr lang="tr-TR" dirty="0"/>
          </a:p>
          <a:p>
            <a:pPr marL="0" indent="0">
              <a:buNone/>
            </a:pPr>
            <a:r>
              <a:rPr lang="tr-TR" dirty="0" smtClean="0"/>
              <a:t>       NP             VP      N               VP          </a:t>
            </a:r>
            <a:r>
              <a:rPr lang="tr-TR" dirty="0" err="1" smtClean="0"/>
              <a:t>VP</a:t>
            </a:r>
            <a:r>
              <a:rPr lang="tr-TR" dirty="0" smtClean="0"/>
              <a:t>             NP</a:t>
            </a:r>
          </a:p>
        </p:txBody>
      </p:sp>
      <p:cxnSp>
        <p:nvCxnSpPr>
          <p:cNvPr id="3" name="Straight Connector 9"/>
          <p:cNvCxnSpPr/>
          <p:nvPr/>
        </p:nvCxnSpPr>
        <p:spPr>
          <a:xfrm flipH="1">
            <a:off x="952778" y="3933056"/>
            <a:ext cx="792088" cy="5400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1763688" y="3933056"/>
            <a:ext cx="711079" cy="5066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9"/>
          <p:cNvCxnSpPr/>
          <p:nvPr/>
        </p:nvCxnSpPr>
        <p:spPr>
          <a:xfrm flipH="1">
            <a:off x="3381818" y="3933056"/>
            <a:ext cx="792088" cy="5400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flipV="1">
            <a:off x="4192728" y="3933056"/>
            <a:ext cx="711079" cy="5066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flipH="1">
            <a:off x="6090636" y="3933056"/>
            <a:ext cx="792088" cy="54006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9"/>
          <p:cNvCxnSpPr/>
          <p:nvPr/>
        </p:nvCxnSpPr>
        <p:spPr>
          <a:xfrm flipH="1" flipV="1">
            <a:off x="6901546" y="3933056"/>
            <a:ext cx="711079" cy="50662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7092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To </a:t>
            </a:r>
            <a:r>
              <a:rPr lang="en-US" dirty="0"/>
              <a:t>gain a precise understanding of </a:t>
            </a:r>
            <a:r>
              <a:rPr lang="en-US" dirty="0" smtClean="0"/>
              <a:t>instruction</a:t>
            </a:r>
            <a:r>
              <a:rPr lang="tr-TR" dirty="0" smtClean="0"/>
              <a:t>-</a:t>
            </a:r>
            <a:r>
              <a:rPr lang="en-US" dirty="0" smtClean="0"/>
              <a:t>g</a:t>
            </a:r>
            <a:r>
              <a:rPr lang="tr-TR" dirty="0" err="1" smtClean="0"/>
              <a:t>ivi</a:t>
            </a:r>
            <a:r>
              <a:rPr lang="en-US" dirty="0" smtClean="0"/>
              <a:t>ng </a:t>
            </a:r>
            <a:r>
              <a:rPr lang="en-US" dirty="0"/>
              <a:t>aspect of PS </a:t>
            </a:r>
            <a:r>
              <a:rPr lang="en-US" dirty="0" smtClean="0"/>
              <a:t>rules</a:t>
            </a:r>
            <a:r>
              <a:rPr lang="tr-TR" dirty="0" smtClean="0"/>
              <a:t>,</a:t>
            </a:r>
            <a:r>
              <a:rPr lang="en-US" dirty="0" smtClean="0"/>
              <a:t> </a:t>
            </a:r>
            <a:r>
              <a:rPr lang="en-US" dirty="0"/>
              <a:t>let us for a moment </a:t>
            </a:r>
            <a:r>
              <a:rPr lang="tr-TR" dirty="0" err="1" smtClean="0"/>
              <a:t>take</a:t>
            </a:r>
            <a:r>
              <a:rPr lang="en-US" dirty="0" smtClean="0"/>
              <a:t> </a:t>
            </a:r>
            <a:r>
              <a:rPr lang="en-US" dirty="0"/>
              <a:t>examples of PS </a:t>
            </a:r>
            <a:r>
              <a:rPr lang="tr-TR" dirty="0" err="1" smtClean="0"/>
              <a:t>rules</a:t>
            </a:r>
            <a:r>
              <a:rPr lang="en-US" dirty="0" smtClean="0"/>
              <a:t> </a:t>
            </a:r>
            <a:r>
              <a:rPr lang="en-US" dirty="0"/>
              <a:t>that do not describe English or any other human </a:t>
            </a:r>
            <a:r>
              <a:rPr lang="en-US" dirty="0" smtClean="0"/>
              <a:t>language</a:t>
            </a:r>
            <a:r>
              <a:rPr lang="tr-TR" dirty="0" smtClean="0"/>
              <a:t>.</a:t>
            </a:r>
            <a:r>
              <a:rPr lang="en-US" dirty="0" smtClean="0"/>
              <a:t> </a:t>
            </a:r>
            <a:r>
              <a:rPr lang="en-US" dirty="0"/>
              <a:t>Let </a:t>
            </a:r>
            <a:r>
              <a:rPr lang="tr-TR" dirty="0"/>
              <a:t>u</a:t>
            </a:r>
            <a:r>
              <a:rPr lang="en-US" dirty="0" smtClean="0"/>
              <a:t>s </a:t>
            </a:r>
            <a:r>
              <a:rPr lang="en-US" dirty="0"/>
              <a:t>create </a:t>
            </a:r>
            <a:r>
              <a:rPr lang="tr-TR" dirty="0" smtClean="0"/>
              <a:t>w</a:t>
            </a:r>
            <a:r>
              <a:rPr lang="en-US" dirty="0" smtClean="0"/>
              <a:t>hat </a:t>
            </a:r>
            <a:r>
              <a:rPr lang="en-US" dirty="0"/>
              <a:t>linguists call a </a:t>
            </a:r>
            <a:r>
              <a:rPr lang="tr-TR" dirty="0" smtClean="0"/>
              <a:t>‘‘</a:t>
            </a:r>
            <a:r>
              <a:rPr lang="en-US" dirty="0" smtClean="0"/>
              <a:t>toy </a:t>
            </a:r>
            <a:r>
              <a:rPr lang="tr-TR" dirty="0" err="1" smtClean="0"/>
              <a:t>grammar</a:t>
            </a:r>
            <a:r>
              <a:rPr lang="tr-TR" dirty="0" smtClean="0"/>
              <a:t>’’</a:t>
            </a:r>
            <a:r>
              <a:rPr lang="en-US" dirty="0" smtClean="0"/>
              <a:t> for</a:t>
            </a:r>
            <a:r>
              <a:rPr lang="tr-TR" dirty="0" smtClean="0"/>
              <a:t> a</a:t>
            </a:r>
            <a:r>
              <a:rPr lang="en-US" dirty="0" smtClean="0"/>
              <a:t> </a:t>
            </a:r>
            <a:r>
              <a:rPr lang="tr-TR" dirty="0" smtClean="0"/>
              <a:t>‘‘</a:t>
            </a:r>
            <a:r>
              <a:rPr lang="en-US" dirty="0" smtClean="0"/>
              <a:t>language</a:t>
            </a:r>
            <a:r>
              <a:rPr lang="tr-TR" dirty="0" smtClean="0"/>
              <a:t>’’</a:t>
            </a:r>
            <a:r>
              <a:rPr lang="en-US" dirty="0" smtClean="0"/>
              <a:t> </a:t>
            </a:r>
            <a:r>
              <a:rPr lang="en-US" dirty="0"/>
              <a:t>whose lexical categories consists of </a:t>
            </a:r>
            <a:r>
              <a:rPr lang="en-US" dirty="0" smtClean="0"/>
              <a:t>a</a:t>
            </a:r>
            <a:r>
              <a:rPr lang="tr-TR" dirty="0" smtClean="0"/>
              <a:t>,</a:t>
            </a:r>
            <a:r>
              <a:rPr lang="en-US" dirty="0" smtClean="0"/>
              <a:t> b</a:t>
            </a:r>
            <a:r>
              <a:rPr lang="tr-TR" dirty="0" smtClean="0"/>
              <a:t>,</a:t>
            </a:r>
            <a:r>
              <a:rPr lang="en-US" dirty="0" smtClean="0"/>
              <a:t> c</a:t>
            </a:r>
            <a:r>
              <a:rPr lang="tr-TR" dirty="0" smtClean="0"/>
              <a:t>,</a:t>
            </a:r>
            <a:r>
              <a:rPr lang="en-US" dirty="0" smtClean="0"/>
              <a:t> </a:t>
            </a:r>
            <a:r>
              <a:rPr lang="en-US" dirty="0"/>
              <a:t>and </a:t>
            </a:r>
            <a:r>
              <a:rPr lang="en-US" dirty="0" smtClean="0"/>
              <a:t>d</a:t>
            </a:r>
            <a:r>
              <a:rPr lang="tr-TR" dirty="0" smtClean="0"/>
              <a:t>.</a:t>
            </a:r>
            <a:r>
              <a:rPr lang="en-US" dirty="0" smtClean="0"/>
              <a:t> </a:t>
            </a:r>
            <a:r>
              <a:rPr lang="tr-TR" dirty="0" err="1" smtClean="0"/>
              <a:t>Its</a:t>
            </a:r>
            <a:r>
              <a:rPr lang="tr-TR" dirty="0" smtClean="0"/>
              <a:t> </a:t>
            </a:r>
            <a:r>
              <a:rPr lang="tr-TR" dirty="0" err="1" smtClean="0"/>
              <a:t>phrasal</a:t>
            </a:r>
            <a:r>
              <a:rPr lang="en-US" dirty="0" smtClean="0"/>
              <a:t> </a:t>
            </a:r>
            <a:r>
              <a:rPr lang="en-US" dirty="0"/>
              <a:t>categories are X </a:t>
            </a:r>
            <a:r>
              <a:rPr lang="tr-TR" dirty="0" err="1" smtClean="0"/>
              <a:t>and</a:t>
            </a:r>
            <a:r>
              <a:rPr lang="en-US" dirty="0" smtClean="0"/>
              <a:t> Y</a:t>
            </a:r>
            <a:r>
              <a:rPr lang="tr-TR" dirty="0" smtClean="0"/>
              <a:t>,</a:t>
            </a:r>
            <a:r>
              <a:rPr lang="en-US" dirty="0" smtClean="0"/>
              <a:t> </a:t>
            </a:r>
            <a:r>
              <a:rPr lang="en-US" dirty="0"/>
              <a:t>in addition to </a:t>
            </a:r>
            <a:r>
              <a:rPr lang="en-US" dirty="0" smtClean="0"/>
              <a:t>S</a:t>
            </a:r>
            <a:r>
              <a:rPr lang="tr-TR" dirty="0" smtClean="0"/>
              <a:t> (</a:t>
            </a:r>
            <a:r>
              <a:rPr lang="tr-TR" dirty="0" err="1" smtClean="0"/>
              <a:t>for</a:t>
            </a:r>
            <a:r>
              <a:rPr lang="tr-TR" dirty="0" smtClean="0"/>
              <a:t> </a:t>
            </a:r>
            <a:r>
              <a:rPr lang="tr-TR" dirty="0" err="1" smtClean="0"/>
              <a:t>instance</a:t>
            </a:r>
            <a:r>
              <a:rPr lang="tr-TR" dirty="0" smtClean="0"/>
              <a:t>),</a:t>
            </a:r>
            <a:r>
              <a:rPr lang="en-US" dirty="0" smtClean="0"/>
              <a:t> </a:t>
            </a:r>
            <a:r>
              <a:rPr lang="en-US" dirty="0"/>
              <a:t>which is also a </a:t>
            </a:r>
            <a:r>
              <a:rPr lang="tr-TR" dirty="0" err="1" smtClean="0"/>
              <a:t>phrasal</a:t>
            </a:r>
            <a:r>
              <a:rPr lang="tr-TR" dirty="0" smtClean="0"/>
              <a:t> </a:t>
            </a:r>
            <a:r>
              <a:rPr lang="tr-TR" dirty="0" err="1" smtClean="0"/>
              <a:t>category</a:t>
            </a:r>
            <a:r>
              <a:rPr lang="tr-TR" dirty="0" smtClean="0"/>
              <a:t>. </a:t>
            </a:r>
            <a:r>
              <a:rPr lang="tr-TR" dirty="0" err="1" smtClean="0"/>
              <a:t>The</a:t>
            </a:r>
            <a:r>
              <a:rPr lang="tr-TR" dirty="0" smtClean="0"/>
              <a:t> </a:t>
            </a:r>
            <a:r>
              <a:rPr lang="tr-TR" dirty="0" err="1" smtClean="0"/>
              <a:t>instructions</a:t>
            </a:r>
            <a:r>
              <a:rPr lang="en-US" dirty="0" smtClean="0"/>
              <a:t> </a:t>
            </a:r>
            <a:r>
              <a:rPr lang="tr-TR" dirty="0" smtClean="0"/>
              <a:t>(</a:t>
            </a:r>
            <a:r>
              <a:rPr lang="tr-TR" dirty="0" err="1" smtClean="0"/>
              <a:t>i.e</a:t>
            </a:r>
            <a:r>
              <a:rPr lang="tr-TR" dirty="0" smtClean="0"/>
              <a:t>.,</a:t>
            </a:r>
            <a:r>
              <a:rPr lang="en-US" dirty="0" smtClean="0"/>
              <a:t> </a:t>
            </a:r>
            <a:r>
              <a:rPr lang="en-US" dirty="0"/>
              <a:t>PS </a:t>
            </a:r>
            <a:r>
              <a:rPr lang="en-US" dirty="0" smtClean="0"/>
              <a:t>rules</a:t>
            </a:r>
            <a:r>
              <a:rPr lang="tr-TR" dirty="0" smtClean="0"/>
              <a:t>) </a:t>
            </a:r>
            <a:r>
              <a:rPr lang="en-US" dirty="0" smtClean="0"/>
              <a:t>for </a:t>
            </a:r>
            <a:r>
              <a:rPr lang="en-US" dirty="0"/>
              <a:t>building sentences in this language are given in </a:t>
            </a:r>
            <a:r>
              <a:rPr lang="tr-TR" dirty="0" smtClean="0"/>
              <a:t>(3).</a:t>
            </a:r>
            <a:r>
              <a:rPr lang="en-US" dirty="0"/>
              <a:t/>
            </a:r>
            <a:br>
              <a:rPr lang="en-US" dirty="0"/>
            </a:br>
            <a:endParaRPr lang="en-US" dirty="0"/>
          </a:p>
        </p:txBody>
      </p:sp>
    </p:spTree>
    <p:extLst>
      <p:ext uri="{BB962C8B-B14F-4D97-AF65-F5344CB8AC3E}">
        <p14:creationId xmlns:p14="http://schemas.microsoft.com/office/powerpoint/2010/main" val="21489221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tr-TR" dirty="0" smtClean="0"/>
              <a:t>(3) a. S            </a:t>
            </a:r>
            <a:r>
              <a:rPr lang="en-US" dirty="0" smtClean="0"/>
              <a:t> </a:t>
            </a:r>
            <a:r>
              <a:rPr lang="en-US" dirty="0"/>
              <a:t>XY </a:t>
            </a:r>
            <a:endParaRPr lang="tr-TR" dirty="0" smtClean="0"/>
          </a:p>
          <a:p>
            <a:pPr marL="0" indent="0">
              <a:buNone/>
            </a:pPr>
            <a:r>
              <a:rPr lang="tr-TR" dirty="0"/>
              <a:t> </a:t>
            </a:r>
            <a:r>
              <a:rPr lang="tr-TR" dirty="0" smtClean="0"/>
              <a:t>     b.</a:t>
            </a:r>
            <a:r>
              <a:rPr lang="en-US" dirty="0" smtClean="0"/>
              <a:t> </a:t>
            </a:r>
            <a:r>
              <a:rPr lang="tr-TR" dirty="0" smtClean="0"/>
              <a:t>X</a:t>
            </a:r>
            <a:r>
              <a:rPr lang="en-US" dirty="0" smtClean="0"/>
              <a:t> </a:t>
            </a:r>
            <a:r>
              <a:rPr lang="tr-TR" dirty="0" smtClean="0"/>
              <a:t>            ab</a:t>
            </a:r>
            <a:r>
              <a:rPr lang="en-US" dirty="0" smtClean="0"/>
              <a:t> </a:t>
            </a:r>
            <a:endParaRPr lang="tr-TR" dirty="0" smtClean="0"/>
          </a:p>
          <a:p>
            <a:pPr marL="0" indent="0">
              <a:buNone/>
            </a:pPr>
            <a:r>
              <a:rPr lang="tr-TR" dirty="0"/>
              <a:t> </a:t>
            </a:r>
            <a:r>
              <a:rPr lang="tr-TR" dirty="0" smtClean="0"/>
              <a:t>     c. X              a</a:t>
            </a:r>
          </a:p>
          <a:p>
            <a:pPr marL="0" indent="0">
              <a:buNone/>
            </a:pPr>
            <a:r>
              <a:rPr lang="tr-TR" dirty="0"/>
              <a:t> </a:t>
            </a:r>
            <a:r>
              <a:rPr lang="tr-TR" dirty="0" smtClean="0"/>
              <a:t>     d. Y            </a:t>
            </a:r>
            <a:r>
              <a:rPr lang="tr-TR" dirty="0" err="1" smtClean="0"/>
              <a:t>bed</a:t>
            </a:r>
            <a:endParaRPr lang="tr-TR" dirty="0" smtClean="0"/>
          </a:p>
          <a:p>
            <a:pPr marL="0" indent="0">
              <a:buNone/>
            </a:pPr>
            <a:r>
              <a:rPr lang="tr-TR" dirty="0"/>
              <a:t> </a:t>
            </a:r>
            <a:r>
              <a:rPr lang="tr-TR" dirty="0" smtClean="0"/>
              <a:t>     e. Y    </a:t>
            </a:r>
            <a:r>
              <a:rPr lang="en-US" dirty="0" smtClean="0"/>
              <a:t> </a:t>
            </a:r>
            <a:r>
              <a:rPr lang="tr-TR" dirty="0" smtClean="0"/>
              <a:t>        </a:t>
            </a:r>
            <a:r>
              <a:rPr lang="tr-TR" dirty="0" err="1" smtClean="0"/>
              <a:t>edY</a:t>
            </a:r>
            <a:endParaRPr lang="tr-TR" dirty="0" smtClean="0"/>
          </a:p>
          <a:p>
            <a:pPr marL="0" indent="0">
              <a:buNone/>
            </a:pPr>
            <a:r>
              <a:rPr lang="tr-TR" dirty="0"/>
              <a:t> </a:t>
            </a:r>
            <a:r>
              <a:rPr lang="tr-TR" dirty="0" smtClean="0"/>
              <a:t>     f. Y              cd</a:t>
            </a:r>
          </a:p>
          <a:p>
            <a:pPr marL="0" indent="0">
              <a:buNone/>
            </a:pPr>
            <a:r>
              <a:rPr lang="tr-TR" dirty="0"/>
              <a:t>N</a:t>
            </a:r>
            <a:r>
              <a:rPr lang="en-US" dirty="0" smtClean="0"/>
              <a:t>ow </a:t>
            </a:r>
            <a:r>
              <a:rPr lang="en-US" dirty="0"/>
              <a:t>what </a:t>
            </a:r>
            <a:r>
              <a:rPr lang="tr-TR" dirty="0" smtClean="0"/>
              <a:t>‘‘</a:t>
            </a:r>
            <a:r>
              <a:rPr lang="en-US" dirty="0" smtClean="0"/>
              <a:t>sentences</a:t>
            </a:r>
            <a:r>
              <a:rPr lang="tr-TR" dirty="0" smtClean="0"/>
              <a:t>’’</a:t>
            </a:r>
            <a:r>
              <a:rPr lang="en-US" dirty="0" smtClean="0"/>
              <a:t> </a:t>
            </a:r>
            <a:r>
              <a:rPr lang="en-US" dirty="0"/>
              <a:t>are acceptable </a:t>
            </a:r>
            <a:r>
              <a:rPr lang="tr-TR" dirty="0" smtClean="0"/>
              <a:t>(</a:t>
            </a:r>
            <a:r>
              <a:rPr lang="tr-TR" dirty="0" err="1" smtClean="0"/>
              <a:t>i.e</a:t>
            </a:r>
            <a:r>
              <a:rPr lang="tr-TR" dirty="0" smtClean="0"/>
              <a:t>.,</a:t>
            </a:r>
            <a:r>
              <a:rPr lang="en-US" dirty="0" smtClean="0"/>
              <a:t> grammatical</a:t>
            </a:r>
            <a:r>
              <a:rPr lang="tr-TR" dirty="0" smtClean="0"/>
              <a:t>,</a:t>
            </a:r>
            <a:r>
              <a:rPr lang="en-US" dirty="0" smtClean="0"/>
              <a:t> </a:t>
            </a:r>
            <a:r>
              <a:rPr lang="en-US" dirty="0"/>
              <a:t>able to be produced with this set of </a:t>
            </a:r>
            <a:r>
              <a:rPr lang="en-US" dirty="0" smtClean="0"/>
              <a:t>rules</a:t>
            </a:r>
            <a:r>
              <a:rPr lang="tr-TR" dirty="0" smtClean="0"/>
              <a:t>)</a:t>
            </a:r>
            <a:r>
              <a:rPr lang="en-US" dirty="0" smtClean="0"/>
              <a:t> </a:t>
            </a:r>
            <a:r>
              <a:rPr lang="en-US" dirty="0"/>
              <a:t>and what sentences are ungrammatical </a:t>
            </a:r>
            <a:r>
              <a:rPr lang="tr-TR" dirty="0" smtClean="0"/>
              <a:t>(</a:t>
            </a:r>
            <a:r>
              <a:rPr lang="tr-TR" dirty="0" err="1" smtClean="0"/>
              <a:t>i.e</a:t>
            </a:r>
            <a:r>
              <a:rPr lang="tr-TR" dirty="0" smtClean="0"/>
              <a:t>.,</a:t>
            </a:r>
            <a:r>
              <a:rPr lang="en-US" dirty="0" smtClean="0"/>
              <a:t> </a:t>
            </a:r>
            <a:r>
              <a:rPr lang="en-US" dirty="0"/>
              <a:t>cannot be produced using this system of rules</a:t>
            </a:r>
            <a:r>
              <a:rPr lang="en-US" dirty="0" smtClean="0"/>
              <a:t>?</a:t>
            </a:r>
            <a:r>
              <a:rPr lang="tr-TR" dirty="0" smtClean="0"/>
              <a:t>)</a:t>
            </a:r>
            <a:r>
              <a:rPr lang="en-US" dirty="0" smtClean="0"/>
              <a:t> </a:t>
            </a:r>
            <a:r>
              <a:rPr lang="en-US" dirty="0"/>
              <a:t>The shortest sentence produced by this system is </a:t>
            </a:r>
            <a:r>
              <a:rPr lang="en-US" dirty="0" smtClean="0"/>
              <a:t>a</a:t>
            </a:r>
            <a:r>
              <a:rPr lang="tr-TR" dirty="0" smtClean="0"/>
              <a:t>cd</a:t>
            </a:r>
            <a:r>
              <a:rPr lang="en-US" dirty="0" smtClean="0"/>
              <a:t>, </a:t>
            </a:r>
            <a:r>
              <a:rPr lang="en-US" dirty="0"/>
              <a:t>the </a:t>
            </a:r>
            <a:r>
              <a:rPr lang="tr-TR" dirty="0" err="1" smtClean="0"/>
              <a:t>deriva</a:t>
            </a:r>
            <a:r>
              <a:rPr lang="en-US" dirty="0" err="1" smtClean="0"/>
              <a:t>tion</a:t>
            </a:r>
            <a:r>
              <a:rPr lang="en-US" dirty="0" smtClean="0"/>
              <a:t> </a:t>
            </a:r>
            <a:r>
              <a:rPr lang="en-US" dirty="0"/>
              <a:t>of which is given in </a:t>
            </a:r>
            <a:r>
              <a:rPr lang="tr-TR" dirty="0" smtClean="0"/>
              <a:t>(4)</a:t>
            </a:r>
            <a:r>
              <a:rPr lang="en-US" dirty="0" smtClean="0"/>
              <a:t> </a:t>
            </a:r>
            <a:r>
              <a:rPr lang="en-US" dirty="0"/>
              <a:t>using </a:t>
            </a:r>
            <a:r>
              <a:rPr lang="en-US" dirty="0" smtClean="0"/>
              <a:t>t</a:t>
            </a:r>
            <a:r>
              <a:rPr lang="tr-TR" dirty="0" smtClean="0"/>
              <a:t>r</a:t>
            </a:r>
            <a:r>
              <a:rPr lang="en-US" dirty="0" err="1" smtClean="0"/>
              <a:t>ee</a:t>
            </a:r>
            <a:r>
              <a:rPr lang="en-US" dirty="0" smtClean="0"/>
              <a:t> structures</a:t>
            </a:r>
            <a:r>
              <a:rPr lang="tr-TR" dirty="0" smtClean="0"/>
              <a:t>:</a:t>
            </a:r>
            <a:endParaRPr lang="en-US" dirty="0"/>
          </a:p>
        </p:txBody>
      </p:sp>
      <p:cxnSp>
        <p:nvCxnSpPr>
          <p:cNvPr id="3" name="Düz Ok Bağlayıcısı 2"/>
          <p:cNvCxnSpPr/>
          <p:nvPr/>
        </p:nvCxnSpPr>
        <p:spPr>
          <a:xfrm>
            <a:off x="1331640" y="476672"/>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Düz Ok Bağlayıcısı 4"/>
          <p:cNvCxnSpPr/>
          <p:nvPr/>
        </p:nvCxnSpPr>
        <p:spPr>
          <a:xfrm>
            <a:off x="1475656" y="908720"/>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1475656" y="1340768"/>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a:off x="1331640" y="1844824"/>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1331640" y="2348880"/>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1331640" y="2780928"/>
            <a:ext cx="79208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9303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669360"/>
          </a:xfrm>
        </p:spPr>
        <p:txBody>
          <a:bodyPr>
            <a:normAutofit/>
          </a:bodyPr>
          <a:lstStyle/>
          <a:p>
            <a:pPr marL="0" indent="0">
              <a:buNone/>
            </a:pPr>
            <a:r>
              <a:rPr lang="en-US" dirty="0" smtClean="0"/>
              <a:t>At </a:t>
            </a:r>
            <a:r>
              <a:rPr lang="en-US" dirty="0"/>
              <a:t>this </a:t>
            </a:r>
            <a:r>
              <a:rPr lang="en-US" dirty="0" smtClean="0"/>
              <a:t>point</a:t>
            </a:r>
            <a:r>
              <a:rPr lang="tr-TR" dirty="0" smtClean="0"/>
              <a:t>,</a:t>
            </a:r>
            <a:r>
              <a:rPr lang="en-US" dirty="0" smtClean="0"/>
              <a:t> </a:t>
            </a:r>
            <a:r>
              <a:rPr lang="en-US" dirty="0"/>
              <a:t>no further instructions can be carried </a:t>
            </a:r>
            <a:r>
              <a:rPr lang="en-US" dirty="0" smtClean="0"/>
              <a:t>out</a:t>
            </a:r>
            <a:r>
              <a:rPr lang="tr-TR" dirty="0" smtClean="0"/>
              <a:t>,</a:t>
            </a:r>
            <a:r>
              <a:rPr lang="en-US" dirty="0" smtClean="0"/>
              <a:t> </a:t>
            </a:r>
            <a:r>
              <a:rPr lang="en-US" dirty="0"/>
              <a:t>and the sequence </a:t>
            </a:r>
            <a:r>
              <a:rPr lang="en-US" dirty="0" smtClean="0"/>
              <a:t>a</a:t>
            </a:r>
            <a:r>
              <a:rPr lang="tr-TR" dirty="0" smtClean="0"/>
              <a:t>cd</a:t>
            </a:r>
            <a:r>
              <a:rPr lang="en-US" dirty="0" smtClean="0"/>
              <a:t> </a:t>
            </a:r>
            <a:r>
              <a:rPr lang="en-US" dirty="0"/>
              <a:t>has been successful </a:t>
            </a:r>
            <a:r>
              <a:rPr lang="tr-TR" dirty="0" smtClean="0"/>
              <a:t>de</a:t>
            </a:r>
            <a:r>
              <a:rPr lang="en-US" dirty="0" smtClean="0"/>
              <a:t>r</a:t>
            </a:r>
            <a:r>
              <a:rPr lang="tr-TR" dirty="0" smtClean="0"/>
              <a:t>i</a:t>
            </a:r>
            <a:r>
              <a:rPr lang="en-US" dirty="0" err="1" smtClean="0"/>
              <a:t>ved</a:t>
            </a:r>
            <a:r>
              <a:rPr lang="en-US" dirty="0" smtClean="0"/>
              <a:t> </a:t>
            </a:r>
            <a:r>
              <a:rPr lang="en-US" dirty="0"/>
              <a:t>in accordance with the </a:t>
            </a:r>
            <a:r>
              <a:rPr lang="en-US" dirty="0" smtClean="0"/>
              <a:t>rules</a:t>
            </a:r>
            <a:r>
              <a:rPr lang="tr-TR" dirty="0" smtClean="0"/>
              <a:t>.</a:t>
            </a:r>
            <a:r>
              <a:rPr lang="en-US" dirty="0" smtClean="0"/>
              <a:t> </a:t>
            </a:r>
            <a:r>
              <a:rPr lang="tr-TR" dirty="0" smtClean="0"/>
              <a:t>O</a:t>
            </a:r>
            <a:r>
              <a:rPr lang="en-US" dirty="0" smtClean="0"/>
              <a:t>n </a:t>
            </a:r>
            <a:r>
              <a:rPr lang="en-US" dirty="0"/>
              <a:t>the other </a:t>
            </a:r>
            <a:r>
              <a:rPr lang="en-US" dirty="0" smtClean="0"/>
              <a:t>hand</a:t>
            </a:r>
            <a:r>
              <a:rPr lang="tr-TR" dirty="0" smtClean="0"/>
              <a:t>,</a:t>
            </a:r>
            <a:r>
              <a:rPr lang="en-US" dirty="0" smtClean="0"/>
              <a:t> </a:t>
            </a:r>
            <a:r>
              <a:rPr lang="en-US" dirty="0"/>
              <a:t>the sequence </a:t>
            </a:r>
            <a:r>
              <a:rPr lang="tr-TR" dirty="0" smtClean="0"/>
              <a:t>*</a:t>
            </a:r>
            <a:r>
              <a:rPr lang="tr-TR" dirty="0" err="1" smtClean="0"/>
              <a:t>abd</a:t>
            </a:r>
            <a:r>
              <a:rPr lang="en-US" dirty="0" smtClean="0"/>
              <a:t> </a:t>
            </a:r>
            <a:r>
              <a:rPr lang="en-US" dirty="0"/>
              <a:t>or </a:t>
            </a:r>
            <a:r>
              <a:rPr lang="tr-TR" dirty="0" smtClean="0"/>
              <a:t>*</a:t>
            </a:r>
            <a:r>
              <a:rPr lang="tr-TR" dirty="0" err="1" smtClean="0"/>
              <a:t>abc</a:t>
            </a:r>
            <a:r>
              <a:rPr lang="en-US" dirty="0" smtClean="0"/>
              <a:t> </a:t>
            </a:r>
            <a:r>
              <a:rPr lang="en-US" dirty="0"/>
              <a:t>cannot be </a:t>
            </a:r>
            <a:r>
              <a:rPr lang="tr-TR" dirty="0" smtClean="0"/>
              <a:t>de</a:t>
            </a:r>
            <a:r>
              <a:rPr lang="en-US" dirty="0" err="1" smtClean="0"/>
              <a:t>ri</a:t>
            </a:r>
            <a:r>
              <a:rPr lang="tr-TR" dirty="0" smtClean="0"/>
              <a:t>v</a:t>
            </a:r>
            <a:r>
              <a:rPr lang="en-US" dirty="0" err="1" smtClean="0"/>
              <a:t>ed</a:t>
            </a:r>
            <a:r>
              <a:rPr lang="en-US" dirty="0" smtClean="0"/>
              <a:t> </a:t>
            </a:r>
            <a:r>
              <a:rPr lang="en-US" dirty="0"/>
              <a:t>using the instructions in </a:t>
            </a:r>
            <a:r>
              <a:rPr lang="tr-TR" dirty="0" smtClean="0"/>
              <a:t>(</a:t>
            </a:r>
            <a:r>
              <a:rPr lang="en-US" dirty="0" smtClean="0"/>
              <a:t>3</a:t>
            </a:r>
            <a:r>
              <a:rPr lang="tr-TR" dirty="0" smtClean="0"/>
              <a:t>). </a:t>
            </a:r>
            <a:r>
              <a:rPr lang="tr-TR" dirty="0" err="1" smtClean="0"/>
              <a:t>The</a:t>
            </a:r>
            <a:r>
              <a:rPr lang="en-US" dirty="0" smtClean="0"/>
              <a:t> </a:t>
            </a:r>
            <a:r>
              <a:rPr lang="en-US" dirty="0"/>
              <a:t>sequences </a:t>
            </a:r>
            <a:r>
              <a:rPr lang="tr-TR" dirty="0" err="1" smtClean="0"/>
              <a:t>abcd</a:t>
            </a:r>
            <a:r>
              <a:rPr lang="tr-TR" dirty="0" smtClean="0"/>
              <a:t>, </a:t>
            </a:r>
            <a:r>
              <a:rPr lang="tr-TR" dirty="0" err="1" smtClean="0"/>
              <a:t>abbcd</a:t>
            </a:r>
            <a:r>
              <a:rPr lang="tr-TR" dirty="0" smtClean="0"/>
              <a:t>, </a:t>
            </a:r>
            <a:r>
              <a:rPr lang="tr-TR" dirty="0" err="1" smtClean="0"/>
              <a:t>acdcd</a:t>
            </a:r>
            <a:r>
              <a:rPr lang="tr-TR" dirty="0" smtClean="0"/>
              <a:t>, </a:t>
            </a:r>
            <a:r>
              <a:rPr lang="tr-TR" dirty="0" err="1" smtClean="0"/>
              <a:t>abcd</a:t>
            </a:r>
            <a:r>
              <a:rPr lang="en-US" dirty="0" err="1" smtClean="0"/>
              <a:t>cdcd</a:t>
            </a:r>
            <a:r>
              <a:rPr lang="en-US" dirty="0" smtClean="0"/>
              <a:t> </a:t>
            </a:r>
            <a:r>
              <a:rPr lang="en-US" dirty="0"/>
              <a:t>and maybe </a:t>
            </a:r>
            <a:r>
              <a:rPr lang="tr-TR" dirty="0" smtClean="0"/>
              <a:t>ab</a:t>
            </a:r>
            <a:r>
              <a:rPr lang="en-US" dirty="0" err="1" smtClean="0"/>
              <a:t>cdcdcdcd</a:t>
            </a:r>
            <a:r>
              <a:rPr lang="en-US" dirty="0" smtClean="0"/>
              <a:t> </a:t>
            </a:r>
            <a:r>
              <a:rPr lang="en-US" dirty="0"/>
              <a:t>are all grammatical </a:t>
            </a:r>
            <a:r>
              <a:rPr lang="tr-TR" dirty="0" smtClean="0"/>
              <a:t>in </a:t>
            </a:r>
            <a:r>
              <a:rPr lang="tr-TR" dirty="0" err="1" smtClean="0"/>
              <a:t>this</a:t>
            </a:r>
            <a:r>
              <a:rPr lang="en-US" dirty="0" smtClean="0"/>
              <a:t> language</a:t>
            </a:r>
            <a:r>
              <a:rPr lang="tr-TR" dirty="0" smtClean="0"/>
              <a:t>,</a:t>
            </a:r>
            <a:r>
              <a:rPr lang="en-US" dirty="0" smtClean="0"/>
              <a:t> however</a:t>
            </a:r>
            <a:r>
              <a:rPr lang="tr-TR" dirty="0" smtClean="0"/>
              <a:t>;</a:t>
            </a:r>
            <a:r>
              <a:rPr lang="en-US" dirty="0" smtClean="0"/>
              <a:t> </a:t>
            </a:r>
            <a:r>
              <a:rPr lang="en-US" dirty="0"/>
              <a:t>can you work out which rules must apply to </a:t>
            </a:r>
            <a:r>
              <a:rPr lang="en-US" dirty="0" smtClean="0"/>
              <a:t>d</a:t>
            </a:r>
            <a:r>
              <a:rPr lang="tr-TR" dirty="0" smtClean="0"/>
              <a:t>e</a:t>
            </a:r>
            <a:r>
              <a:rPr lang="en-US" dirty="0" smtClean="0"/>
              <a:t>rive </a:t>
            </a:r>
            <a:r>
              <a:rPr lang="en-US" dirty="0"/>
              <a:t>each of these? </a:t>
            </a:r>
            <a:endParaRPr lang="tr-TR" dirty="0" smtClean="0"/>
          </a:p>
          <a:p>
            <a:pPr marL="0" indent="0">
              <a:buNone/>
            </a:pPr>
            <a:r>
              <a:rPr lang="en-US" dirty="0" smtClean="0"/>
              <a:t>The </a:t>
            </a:r>
            <a:r>
              <a:rPr lang="en-US" dirty="0"/>
              <a:t>simple </a:t>
            </a:r>
            <a:r>
              <a:rPr lang="en-US" dirty="0" smtClean="0"/>
              <a:t>rule</a:t>
            </a:r>
            <a:r>
              <a:rPr lang="tr-TR" dirty="0" smtClean="0"/>
              <a:t>-</a:t>
            </a:r>
            <a:r>
              <a:rPr lang="en-US" dirty="0" smtClean="0"/>
              <a:t>system </a:t>
            </a:r>
            <a:r>
              <a:rPr lang="en-US" dirty="0"/>
              <a:t>in </a:t>
            </a:r>
            <a:r>
              <a:rPr lang="tr-TR" dirty="0" smtClean="0"/>
              <a:t>(3)</a:t>
            </a:r>
            <a:r>
              <a:rPr lang="en-US" dirty="0" smtClean="0"/>
              <a:t>, </a:t>
            </a:r>
            <a:r>
              <a:rPr lang="en-US" dirty="0"/>
              <a:t>far from being </a:t>
            </a:r>
            <a:r>
              <a:rPr lang="en-US" dirty="0" smtClean="0"/>
              <a:t>a </a:t>
            </a:r>
            <a:r>
              <a:rPr lang="tr-TR" dirty="0" err="1" smtClean="0"/>
              <a:t>grammar</a:t>
            </a:r>
            <a:r>
              <a:rPr lang="en-US" dirty="0" smtClean="0"/>
              <a:t> </a:t>
            </a:r>
            <a:r>
              <a:rPr lang="en-US" dirty="0"/>
              <a:t>for human languages, still is not as simple as it looks. The </a:t>
            </a:r>
            <a:r>
              <a:rPr lang="tr-TR" dirty="0" smtClean="0"/>
              <a:t>‘‘</a:t>
            </a:r>
            <a:r>
              <a:rPr lang="en-US" dirty="0" smtClean="0"/>
              <a:t>language</a:t>
            </a:r>
            <a:r>
              <a:rPr lang="tr-TR" dirty="0" smtClean="0"/>
              <a:t>’’</a:t>
            </a:r>
            <a:r>
              <a:rPr lang="en-US" dirty="0" smtClean="0"/>
              <a:t> </a:t>
            </a:r>
            <a:r>
              <a:rPr lang="tr-TR" dirty="0" smtClean="0"/>
              <a:t>it </a:t>
            </a:r>
            <a:r>
              <a:rPr lang="en-US" dirty="0" smtClean="0"/>
              <a:t>produces </a:t>
            </a:r>
            <a:r>
              <a:rPr lang="en-US" dirty="0"/>
              <a:t>has some </a:t>
            </a:r>
            <a:r>
              <a:rPr lang="en-US" dirty="0" smtClean="0"/>
              <a:t>of </a:t>
            </a:r>
            <a:r>
              <a:rPr lang="en-US" dirty="0"/>
              <a:t>the </a:t>
            </a:r>
            <a:r>
              <a:rPr lang="tr-TR" dirty="0" smtClean="0"/>
              <a:t>s</a:t>
            </a:r>
            <a:r>
              <a:rPr lang="en-US" dirty="0" err="1" smtClean="0"/>
              <a:t>alient</a:t>
            </a:r>
            <a:r>
              <a:rPr lang="en-US" dirty="0" smtClean="0"/>
              <a:t> </a:t>
            </a:r>
            <a:r>
              <a:rPr lang="en-US" dirty="0"/>
              <a:t>properties of the syntax of human languages that we wish to focus </a:t>
            </a:r>
            <a:r>
              <a:rPr lang="en-US" dirty="0" smtClean="0"/>
              <a:t>on</a:t>
            </a:r>
            <a:r>
              <a:rPr lang="tr-TR" dirty="0" smtClean="0"/>
              <a:t>.</a:t>
            </a:r>
            <a:r>
              <a:rPr lang="en-US" dirty="0" smtClean="0"/>
              <a:t> </a:t>
            </a:r>
            <a:r>
              <a:rPr lang="tr-TR" dirty="0" smtClean="0"/>
              <a:t>T</a:t>
            </a:r>
            <a:r>
              <a:rPr lang="en-US" dirty="0" smtClean="0"/>
              <a:t>o </a:t>
            </a:r>
            <a:r>
              <a:rPr lang="en-US" dirty="0"/>
              <a:t>be specific, it has the properties of </a:t>
            </a:r>
            <a:r>
              <a:rPr lang="en-US" b="1" dirty="0" err="1" smtClean="0"/>
              <a:t>gener</a:t>
            </a:r>
            <a:r>
              <a:rPr lang="tr-TR" b="1" dirty="0" err="1" smtClean="0"/>
              <a:t>ativ</a:t>
            </a:r>
            <a:r>
              <a:rPr lang="en-US" b="1" dirty="0" err="1" smtClean="0"/>
              <a:t>ity</a:t>
            </a:r>
            <a:r>
              <a:rPr lang="en-US" dirty="0"/>
              <a:t>, </a:t>
            </a:r>
            <a:r>
              <a:rPr lang="en-US" b="1" dirty="0"/>
              <a:t>ambiguity</a:t>
            </a:r>
            <a:r>
              <a:rPr lang="en-US" dirty="0"/>
              <a:t>, </a:t>
            </a:r>
            <a:r>
              <a:rPr lang="en-US" b="1" dirty="0"/>
              <a:t>hierarchical</a:t>
            </a:r>
            <a:r>
              <a:rPr lang="en-US" dirty="0"/>
              <a:t> </a:t>
            </a:r>
            <a:r>
              <a:rPr lang="en-US" b="1" dirty="0"/>
              <a:t>structure</a:t>
            </a:r>
            <a:r>
              <a:rPr lang="en-US" dirty="0"/>
              <a:t>, and </a:t>
            </a:r>
            <a:r>
              <a:rPr lang="en-US" b="1" dirty="0"/>
              <a:t>infinite</a:t>
            </a:r>
            <a:r>
              <a:rPr lang="en-US" dirty="0"/>
              <a:t> </a:t>
            </a:r>
            <a:r>
              <a:rPr lang="en-US" b="1" dirty="0"/>
              <a:t>recursion</a:t>
            </a:r>
            <a:r>
              <a:rPr lang="en-US" dirty="0"/>
              <a:t> </a:t>
            </a:r>
            <a:r>
              <a:rPr lang="tr-TR" dirty="0" smtClean="0"/>
              <a:t>(</a:t>
            </a:r>
            <a:r>
              <a:rPr lang="tr-TR" dirty="0" err="1" smtClean="0"/>
              <a:t>i.e</a:t>
            </a:r>
            <a:r>
              <a:rPr lang="tr-TR" dirty="0" smtClean="0"/>
              <a:t>., </a:t>
            </a:r>
            <a:r>
              <a:rPr lang="en-US" dirty="0" smtClean="0"/>
              <a:t>productivity</a:t>
            </a:r>
            <a:r>
              <a:rPr lang="tr-TR" dirty="0" smtClean="0"/>
              <a:t>).</a:t>
            </a:r>
            <a:r>
              <a:rPr lang="en-US" dirty="0" smtClean="0"/>
              <a:t> </a:t>
            </a:r>
            <a:r>
              <a:rPr lang="tr-TR" dirty="0" smtClean="0"/>
              <a:t>W</a:t>
            </a:r>
            <a:r>
              <a:rPr lang="en-US" dirty="0" smtClean="0"/>
              <a:t>e </a:t>
            </a:r>
            <a:r>
              <a:rPr lang="en-US" dirty="0"/>
              <a:t>will now see how </a:t>
            </a:r>
            <a:r>
              <a:rPr lang="en-US" dirty="0" smtClean="0"/>
              <a:t>t</a:t>
            </a:r>
            <a:r>
              <a:rPr lang="tr-TR" dirty="0" smtClean="0"/>
              <a:t>he</a:t>
            </a:r>
            <a:r>
              <a:rPr lang="en-US" dirty="0" smtClean="0"/>
              <a:t> </a:t>
            </a:r>
            <a:r>
              <a:rPr lang="en-US" dirty="0"/>
              <a:t>grammar in </a:t>
            </a:r>
            <a:r>
              <a:rPr lang="tr-TR" dirty="0" smtClean="0"/>
              <a:t>(</a:t>
            </a:r>
            <a:r>
              <a:rPr lang="en-US" dirty="0" smtClean="0"/>
              <a:t>3</a:t>
            </a:r>
            <a:r>
              <a:rPr lang="tr-TR" dirty="0" smtClean="0"/>
              <a:t>)</a:t>
            </a:r>
            <a:r>
              <a:rPr lang="en-US" dirty="0" smtClean="0"/>
              <a:t> </a:t>
            </a:r>
            <a:r>
              <a:rPr lang="en-US" dirty="0"/>
              <a:t>shows </a:t>
            </a:r>
            <a:r>
              <a:rPr lang="en-US" dirty="0" err="1" smtClean="0"/>
              <a:t>th</a:t>
            </a:r>
            <a:r>
              <a:rPr lang="tr-TR" dirty="0" smtClean="0"/>
              <a:t>ese</a:t>
            </a:r>
            <a:r>
              <a:rPr lang="en-US" dirty="0" smtClean="0"/>
              <a:t> </a:t>
            </a:r>
            <a:r>
              <a:rPr lang="en-US" dirty="0"/>
              <a:t>characteristics</a:t>
            </a:r>
            <a:r>
              <a:rPr lang="en-US" dirty="0" smtClean="0"/>
              <a:t>.</a:t>
            </a:r>
            <a:endParaRPr lang="en-US" dirty="0"/>
          </a:p>
        </p:txBody>
      </p:sp>
    </p:spTree>
    <p:extLst>
      <p:ext uri="{BB962C8B-B14F-4D97-AF65-F5344CB8AC3E}">
        <p14:creationId xmlns:p14="http://schemas.microsoft.com/office/powerpoint/2010/main" val="11799614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First</a:t>
            </a:r>
            <a:r>
              <a:rPr lang="tr-TR" dirty="0" smtClean="0"/>
              <a:t>, it</a:t>
            </a:r>
            <a:r>
              <a:rPr lang="en-US" dirty="0" smtClean="0"/>
              <a:t> </a:t>
            </a:r>
            <a:r>
              <a:rPr lang="en-US" dirty="0"/>
              <a:t>is </a:t>
            </a:r>
            <a:r>
              <a:rPr lang="en-US" b="1" dirty="0"/>
              <a:t>generative</a:t>
            </a:r>
            <a:r>
              <a:rPr lang="en-US" dirty="0"/>
              <a:t> because it does not list a grammatical sentences in the </a:t>
            </a:r>
            <a:r>
              <a:rPr lang="en-US" dirty="0" smtClean="0"/>
              <a:t>language</a:t>
            </a:r>
            <a:r>
              <a:rPr lang="tr-TR" dirty="0" smtClean="0"/>
              <a:t>;</a:t>
            </a:r>
            <a:r>
              <a:rPr lang="en-US" dirty="0" smtClean="0"/>
              <a:t> </a:t>
            </a:r>
            <a:r>
              <a:rPr lang="en-US" dirty="0"/>
              <a:t>instead, it gives a </a:t>
            </a:r>
            <a:r>
              <a:rPr lang="en-US" dirty="0" smtClean="0"/>
              <a:t>s</a:t>
            </a:r>
            <a:r>
              <a:rPr lang="tr-TR" dirty="0" err="1" smtClean="0"/>
              <a:t>che</a:t>
            </a:r>
            <a:r>
              <a:rPr lang="en-US" dirty="0" err="1" smtClean="0"/>
              <a:t>matic</a:t>
            </a:r>
            <a:r>
              <a:rPr lang="en-US" dirty="0" smtClean="0"/>
              <a:t> </a:t>
            </a:r>
            <a:r>
              <a:rPr lang="en-US" dirty="0"/>
              <a:t>strategy for getting the infinite set of grammatical sentences using a </a:t>
            </a:r>
            <a:r>
              <a:rPr lang="en-US" dirty="0" smtClean="0"/>
              <a:t>fi</a:t>
            </a:r>
            <a:r>
              <a:rPr lang="tr-TR" dirty="0" smtClean="0"/>
              <a:t>nite </a:t>
            </a:r>
            <a:r>
              <a:rPr lang="en-US" dirty="0" smtClean="0"/>
              <a:t>set </a:t>
            </a:r>
            <a:r>
              <a:rPr lang="en-US" dirty="0"/>
              <a:t>of rules. Recall that languages that have productivity </a:t>
            </a:r>
            <a:r>
              <a:rPr lang="tr-TR" dirty="0" smtClean="0"/>
              <a:t>(</a:t>
            </a:r>
            <a:r>
              <a:rPr lang="tr-TR" dirty="0" err="1" smtClean="0"/>
              <a:t>i.e</a:t>
            </a:r>
            <a:r>
              <a:rPr lang="tr-TR" dirty="0" smtClean="0"/>
              <a:t>., </a:t>
            </a:r>
            <a:r>
              <a:rPr lang="en-US" dirty="0" smtClean="0"/>
              <a:t>infinite output</a:t>
            </a:r>
            <a:r>
              <a:rPr lang="tr-TR" dirty="0" smtClean="0"/>
              <a:t>)</a:t>
            </a:r>
            <a:r>
              <a:rPr lang="en-US" dirty="0" smtClean="0"/>
              <a:t> can</a:t>
            </a:r>
            <a:r>
              <a:rPr lang="tr-TR" dirty="0" smtClean="0"/>
              <a:t>not</a:t>
            </a:r>
            <a:r>
              <a:rPr lang="en-US" dirty="0" smtClean="0"/>
              <a:t> </a:t>
            </a:r>
            <a:r>
              <a:rPr lang="en-US" dirty="0"/>
              <a:t>be described by listing. </a:t>
            </a:r>
            <a:r>
              <a:rPr lang="tr-TR" dirty="0" err="1" smtClean="0"/>
              <a:t>Thu</a:t>
            </a:r>
            <a:r>
              <a:rPr lang="en-US" dirty="0" smtClean="0"/>
              <a:t>s</a:t>
            </a:r>
            <a:r>
              <a:rPr lang="en-US" dirty="0"/>
              <a:t>, this toy grammar has one of the desirable properties that we </a:t>
            </a:r>
            <a:r>
              <a:rPr lang="en-US" dirty="0" smtClean="0"/>
              <a:t>would </a:t>
            </a:r>
            <a:r>
              <a:rPr lang="en-US" dirty="0"/>
              <a:t>want in a grammar for human </a:t>
            </a:r>
            <a:r>
              <a:rPr lang="en-US" dirty="0" smtClean="0"/>
              <a:t>languages</a:t>
            </a:r>
            <a:r>
              <a:rPr lang="tr-TR" dirty="0" smtClean="0"/>
              <a:t>.</a:t>
            </a:r>
            <a:endParaRPr lang="en-US" dirty="0"/>
          </a:p>
        </p:txBody>
      </p:sp>
    </p:spTree>
    <p:extLst>
      <p:ext uri="{BB962C8B-B14F-4D97-AF65-F5344CB8AC3E}">
        <p14:creationId xmlns:p14="http://schemas.microsoft.com/office/powerpoint/2010/main" val="11920267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964488" cy="6480720"/>
          </a:xfrm>
        </p:spPr>
        <p:txBody>
          <a:bodyPr>
            <a:normAutofit/>
          </a:bodyPr>
          <a:lstStyle/>
          <a:p>
            <a:pPr marL="0" indent="0">
              <a:buNone/>
            </a:pPr>
            <a:r>
              <a:rPr lang="en-US" dirty="0"/>
              <a:t>Secondly, human languages contain some structural </a:t>
            </a:r>
            <a:r>
              <a:rPr lang="tr-TR" b="1" dirty="0" err="1" smtClean="0"/>
              <a:t>ambiguous</a:t>
            </a:r>
            <a:r>
              <a:rPr lang="en-US" dirty="0" smtClean="0"/>
              <a:t> </a:t>
            </a:r>
            <a:r>
              <a:rPr lang="en-US" dirty="0"/>
              <a:t>sentences, and a grammar for human language should reflect this property. The </a:t>
            </a:r>
            <a:r>
              <a:rPr lang="en-US" dirty="0" err="1" smtClean="0"/>
              <a:t>gra</a:t>
            </a:r>
            <a:r>
              <a:rPr lang="tr-TR" dirty="0" smtClean="0"/>
              <a:t>m</a:t>
            </a:r>
            <a:r>
              <a:rPr lang="en-US" dirty="0" smtClean="0"/>
              <a:t>ma</a:t>
            </a:r>
            <a:r>
              <a:rPr lang="tr-TR" dirty="0" smtClean="0"/>
              <a:t>r</a:t>
            </a:r>
            <a:r>
              <a:rPr lang="en-US" dirty="0" smtClean="0"/>
              <a:t> </a:t>
            </a:r>
            <a:r>
              <a:rPr lang="en-US" dirty="0"/>
              <a:t>in </a:t>
            </a:r>
            <a:r>
              <a:rPr lang="tr-TR" dirty="0" smtClean="0"/>
              <a:t>(3)</a:t>
            </a:r>
            <a:r>
              <a:rPr lang="en-US" dirty="0" smtClean="0"/>
              <a:t> </a:t>
            </a:r>
            <a:r>
              <a:rPr lang="en-US" dirty="0"/>
              <a:t>has the power to produce structurally ambiguous sentences. Consider the sentence </a:t>
            </a:r>
            <a:r>
              <a:rPr lang="en-US" dirty="0" err="1" smtClean="0"/>
              <a:t>abcd</a:t>
            </a:r>
            <a:r>
              <a:rPr lang="en-US" dirty="0" smtClean="0"/>
              <a:t> </a:t>
            </a:r>
            <a:r>
              <a:rPr lang="en-US" dirty="0"/>
              <a:t>in this language. It could be </a:t>
            </a:r>
            <a:r>
              <a:rPr lang="tr-TR" dirty="0" smtClean="0"/>
              <a:t>de</a:t>
            </a:r>
            <a:r>
              <a:rPr lang="en-US" dirty="0" smtClean="0"/>
              <a:t>rive</a:t>
            </a:r>
            <a:r>
              <a:rPr lang="tr-TR" dirty="0" smtClean="0"/>
              <a:t>d</a:t>
            </a:r>
            <a:r>
              <a:rPr lang="en-US" dirty="0" smtClean="0"/>
              <a:t> </a:t>
            </a:r>
            <a:r>
              <a:rPr lang="en-US" dirty="0"/>
              <a:t>in two different ways, each resulting in a different consistent structure</a:t>
            </a:r>
            <a:r>
              <a:rPr lang="en-US" dirty="0" smtClean="0"/>
              <a:t>,</a:t>
            </a:r>
            <a:r>
              <a:rPr lang="tr-TR" dirty="0" smtClean="0"/>
              <a:t> </a:t>
            </a:r>
            <a:r>
              <a:rPr lang="tr-TR" dirty="0" err="1" smtClean="0"/>
              <a:t>i.e</a:t>
            </a:r>
            <a:r>
              <a:rPr lang="tr-TR" dirty="0" smtClean="0"/>
              <a:t>.,</a:t>
            </a:r>
            <a:r>
              <a:rPr lang="en-US" dirty="0" smtClean="0"/>
              <a:t> </a:t>
            </a:r>
            <a:r>
              <a:rPr lang="en-US" dirty="0"/>
              <a:t>a different way of grouping words together. The two different </a:t>
            </a:r>
            <a:r>
              <a:rPr lang="en-US" dirty="0" smtClean="0"/>
              <a:t>d</a:t>
            </a:r>
            <a:r>
              <a:rPr lang="tr-TR" dirty="0" err="1" smtClean="0"/>
              <a:t>eriva</a:t>
            </a:r>
            <a:r>
              <a:rPr lang="en-US" dirty="0" err="1" smtClean="0"/>
              <a:t>tions</a:t>
            </a:r>
            <a:r>
              <a:rPr lang="en-US" dirty="0" smtClean="0"/>
              <a:t> </a:t>
            </a:r>
            <a:r>
              <a:rPr lang="en-US" dirty="0"/>
              <a:t>are given in </a:t>
            </a:r>
            <a:r>
              <a:rPr lang="tr-TR" dirty="0" smtClean="0"/>
              <a:t>(5):</a:t>
            </a:r>
          </a:p>
          <a:p>
            <a:pPr marL="0" indent="0">
              <a:buNone/>
            </a:pPr>
            <a:r>
              <a:rPr lang="tr-TR" dirty="0"/>
              <a:t> </a:t>
            </a:r>
            <a:r>
              <a:rPr lang="tr-TR" dirty="0" smtClean="0"/>
              <a:t>  (5)a.    S                               b.              S</a:t>
            </a:r>
          </a:p>
          <a:p>
            <a:pPr marL="0" indent="0">
              <a:buNone/>
            </a:pPr>
            <a:r>
              <a:rPr lang="tr-TR" dirty="0"/>
              <a:t> </a:t>
            </a:r>
            <a:r>
              <a:rPr lang="tr-TR" dirty="0" smtClean="0"/>
              <a:t>                         </a:t>
            </a:r>
            <a:r>
              <a:rPr lang="tr-TR" dirty="0" err="1" smtClean="0"/>
              <a:t>by</a:t>
            </a:r>
            <a:r>
              <a:rPr lang="tr-TR" dirty="0" smtClean="0"/>
              <a:t>(3a)                                        </a:t>
            </a:r>
            <a:r>
              <a:rPr lang="tr-TR" dirty="0" err="1" smtClean="0"/>
              <a:t>by</a:t>
            </a:r>
            <a:r>
              <a:rPr lang="tr-TR" dirty="0" smtClean="0"/>
              <a:t> (3a)</a:t>
            </a:r>
          </a:p>
          <a:p>
            <a:pPr marL="0" indent="0">
              <a:buNone/>
            </a:pPr>
            <a:r>
              <a:rPr lang="tr-TR" dirty="0"/>
              <a:t> </a:t>
            </a:r>
            <a:r>
              <a:rPr lang="tr-TR" dirty="0" smtClean="0"/>
              <a:t>    </a:t>
            </a:r>
          </a:p>
          <a:p>
            <a:pPr marL="0" indent="0">
              <a:buNone/>
            </a:pPr>
            <a:r>
              <a:rPr lang="tr-TR" dirty="0"/>
              <a:t> </a:t>
            </a:r>
            <a:r>
              <a:rPr lang="tr-TR" dirty="0" smtClean="0"/>
              <a:t>                             </a:t>
            </a:r>
            <a:r>
              <a:rPr lang="tr-TR" dirty="0" err="1" smtClean="0"/>
              <a:t>by</a:t>
            </a:r>
            <a:r>
              <a:rPr lang="tr-TR" dirty="0" smtClean="0"/>
              <a:t> (3b) &amp;(3f)                              </a:t>
            </a:r>
            <a:r>
              <a:rPr lang="tr-TR" dirty="0" err="1" smtClean="0"/>
              <a:t>by</a:t>
            </a:r>
            <a:r>
              <a:rPr lang="tr-TR" dirty="0" smtClean="0"/>
              <a:t> (3c)&amp;(3d)</a:t>
            </a:r>
          </a:p>
          <a:p>
            <a:pPr marL="0" indent="0">
              <a:buNone/>
            </a:pPr>
            <a:endParaRPr lang="tr-TR" dirty="0"/>
          </a:p>
          <a:p>
            <a:pPr marL="0" indent="0">
              <a:buNone/>
            </a:pPr>
            <a:r>
              <a:rPr lang="tr-TR" dirty="0" smtClean="0"/>
              <a:t>     a      b       c     d                            a       b    c       d</a:t>
            </a:r>
            <a:endParaRPr lang="en-US" dirty="0"/>
          </a:p>
        </p:txBody>
      </p:sp>
      <p:cxnSp>
        <p:nvCxnSpPr>
          <p:cNvPr id="3" name="Straight Connector 9"/>
          <p:cNvCxnSpPr/>
          <p:nvPr/>
        </p:nvCxnSpPr>
        <p:spPr>
          <a:xfrm flipH="1">
            <a:off x="1043608" y="3861048"/>
            <a:ext cx="551064"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9"/>
          <p:cNvCxnSpPr/>
          <p:nvPr/>
        </p:nvCxnSpPr>
        <p:spPr>
          <a:xfrm flipH="1">
            <a:off x="760765" y="5157192"/>
            <a:ext cx="263032"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p:nvCxnSpPr>
        <p:spPr>
          <a:xfrm flipH="1">
            <a:off x="2123728" y="5157192"/>
            <a:ext cx="263032"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9"/>
          <p:cNvCxnSpPr/>
          <p:nvPr/>
        </p:nvCxnSpPr>
        <p:spPr>
          <a:xfrm flipH="1" flipV="1">
            <a:off x="1594672" y="3861048"/>
            <a:ext cx="660572"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H="1" flipV="1">
            <a:off x="1023797" y="5153778"/>
            <a:ext cx="295343" cy="43546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H="1" flipV="1">
            <a:off x="2386760" y="5153778"/>
            <a:ext cx="295343" cy="43546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flipH="1">
            <a:off x="5173064" y="3861048"/>
            <a:ext cx="551064"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flipV="1">
            <a:off x="5724128" y="3861048"/>
            <a:ext cx="660572"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flipH="1">
            <a:off x="5868144" y="5157192"/>
            <a:ext cx="516556"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flipH="1" flipV="1">
            <a:off x="6384700" y="5153778"/>
            <a:ext cx="707580" cy="43546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p:cNvCxnSpPr/>
          <p:nvPr/>
        </p:nvCxnSpPr>
        <p:spPr>
          <a:xfrm>
            <a:off x="6384700" y="5157192"/>
            <a:ext cx="0"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a:off x="5173064" y="5157192"/>
            <a:ext cx="0"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9" name="Metin kutusu 28"/>
          <p:cNvSpPr txBox="1"/>
          <p:nvPr/>
        </p:nvSpPr>
        <p:spPr>
          <a:xfrm>
            <a:off x="888092" y="4667519"/>
            <a:ext cx="558375" cy="461665"/>
          </a:xfrm>
          <a:prstGeom prst="rect">
            <a:avLst/>
          </a:prstGeom>
          <a:noFill/>
        </p:spPr>
        <p:txBody>
          <a:bodyPr wrap="square" rtlCol="0">
            <a:spAutoFit/>
          </a:bodyPr>
          <a:lstStyle/>
          <a:p>
            <a:r>
              <a:rPr lang="tr-TR" sz="2400" dirty="0" smtClean="0"/>
              <a:t>X</a:t>
            </a:r>
            <a:endParaRPr lang="tr-TR" sz="2400" dirty="0"/>
          </a:p>
        </p:txBody>
      </p:sp>
      <p:sp>
        <p:nvSpPr>
          <p:cNvPr id="30" name="Metin kutusu 29"/>
          <p:cNvSpPr txBox="1"/>
          <p:nvPr/>
        </p:nvSpPr>
        <p:spPr>
          <a:xfrm>
            <a:off x="5016046" y="4667519"/>
            <a:ext cx="558375" cy="461665"/>
          </a:xfrm>
          <a:prstGeom prst="rect">
            <a:avLst/>
          </a:prstGeom>
          <a:noFill/>
        </p:spPr>
        <p:txBody>
          <a:bodyPr wrap="square" rtlCol="0">
            <a:spAutoFit/>
          </a:bodyPr>
          <a:lstStyle/>
          <a:p>
            <a:r>
              <a:rPr lang="tr-TR" sz="2400" dirty="0" smtClean="0"/>
              <a:t>X</a:t>
            </a:r>
            <a:endParaRPr lang="tr-TR" sz="2400" dirty="0"/>
          </a:p>
        </p:txBody>
      </p:sp>
      <p:sp>
        <p:nvSpPr>
          <p:cNvPr id="31" name="Metin kutusu 30"/>
          <p:cNvSpPr txBox="1"/>
          <p:nvPr/>
        </p:nvSpPr>
        <p:spPr>
          <a:xfrm>
            <a:off x="2149077" y="4667519"/>
            <a:ext cx="558375" cy="461665"/>
          </a:xfrm>
          <a:prstGeom prst="rect">
            <a:avLst/>
          </a:prstGeom>
          <a:noFill/>
        </p:spPr>
        <p:txBody>
          <a:bodyPr wrap="square" rtlCol="0">
            <a:spAutoFit/>
          </a:bodyPr>
          <a:lstStyle/>
          <a:p>
            <a:r>
              <a:rPr lang="tr-TR" sz="2400" dirty="0" smtClean="0"/>
              <a:t>Y</a:t>
            </a:r>
            <a:endParaRPr lang="tr-TR" sz="2400" dirty="0"/>
          </a:p>
        </p:txBody>
      </p:sp>
      <p:sp>
        <p:nvSpPr>
          <p:cNvPr id="32" name="Metin kutusu 31"/>
          <p:cNvSpPr txBox="1"/>
          <p:nvPr/>
        </p:nvSpPr>
        <p:spPr>
          <a:xfrm>
            <a:off x="6227681" y="4690406"/>
            <a:ext cx="558375" cy="461665"/>
          </a:xfrm>
          <a:prstGeom prst="rect">
            <a:avLst/>
          </a:prstGeom>
          <a:noFill/>
        </p:spPr>
        <p:txBody>
          <a:bodyPr wrap="square" rtlCol="0">
            <a:spAutoFit/>
          </a:bodyPr>
          <a:lstStyle/>
          <a:p>
            <a:r>
              <a:rPr lang="tr-TR" sz="2400" dirty="0" smtClean="0"/>
              <a:t>Y</a:t>
            </a:r>
            <a:endParaRPr lang="tr-TR" sz="2400" dirty="0"/>
          </a:p>
        </p:txBody>
      </p:sp>
    </p:spTree>
    <p:extLst>
      <p:ext uri="{BB962C8B-B14F-4D97-AF65-F5344CB8AC3E}">
        <p14:creationId xmlns:p14="http://schemas.microsoft.com/office/powerpoint/2010/main" val="7126291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a:t>The set of rules for </a:t>
            </a:r>
            <a:r>
              <a:rPr lang="en-US" dirty="0" smtClean="0"/>
              <a:t>NP</a:t>
            </a:r>
            <a:r>
              <a:rPr lang="tr-TR" dirty="0" smtClean="0"/>
              <a:t>’s</a:t>
            </a:r>
            <a:r>
              <a:rPr lang="en-US" dirty="0" smtClean="0"/>
              <a:t> </a:t>
            </a:r>
            <a:r>
              <a:rPr lang="tr-TR" dirty="0"/>
              <a:t>(</a:t>
            </a:r>
            <a:r>
              <a:rPr lang="en-US" dirty="0" smtClean="0"/>
              <a:t>so </a:t>
            </a:r>
            <a:r>
              <a:rPr lang="en-US" dirty="0"/>
              <a:t>far </a:t>
            </a:r>
            <a:r>
              <a:rPr lang="tr-TR" dirty="0" smtClean="0"/>
              <a:t>(</a:t>
            </a:r>
            <a:r>
              <a:rPr lang="en-US" dirty="0" smtClean="0"/>
              <a:t>11</a:t>
            </a:r>
            <a:r>
              <a:rPr lang="tr-TR" dirty="0" smtClean="0"/>
              <a:t>),</a:t>
            </a:r>
            <a:r>
              <a:rPr lang="en-US" dirty="0" smtClean="0"/>
              <a:t> </a:t>
            </a:r>
            <a:r>
              <a:rPr lang="tr-TR" dirty="0" smtClean="0"/>
              <a:t>(</a:t>
            </a:r>
            <a:r>
              <a:rPr lang="en-US" dirty="0" smtClean="0"/>
              <a:t>14</a:t>
            </a:r>
            <a:r>
              <a:rPr lang="tr-TR" dirty="0" smtClean="0"/>
              <a:t>),</a:t>
            </a:r>
            <a:r>
              <a:rPr lang="en-US" dirty="0" smtClean="0"/>
              <a:t> </a:t>
            </a:r>
            <a:r>
              <a:rPr lang="tr-TR" dirty="0" smtClean="0"/>
              <a:t>(</a:t>
            </a:r>
            <a:r>
              <a:rPr lang="en-US" dirty="0" smtClean="0"/>
              <a:t>15</a:t>
            </a:r>
            <a:r>
              <a:rPr lang="tr-TR" dirty="0" smtClean="0"/>
              <a:t>),</a:t>
            </a:r>
            <a:r>
              <a:rPr lang="en-US" dirty="0" smtClean="0"/>
              <a:t> </a:t>
            </a:r>
            <a:r>
              <a:rPr lang="en-US" dirty="0"/>
              <a:t>and </a:t>
            </a:r>
            <a:r>
              <a:rPr lang="tr-TR" dirty="0" smtClean="0"/>
              <a:t>(</a:t>
            </a:r>
            <a:r>
              <a:rPr lang="en-US" dirty="0" smtClean="0"/>
              <a:t>16</a:t>
            </a:r>
            <a:r>
              <a:rPr lang="tr-TR" dirty="0" smtClean="0"/>
              <a:t>))</a:t>
            </a:r>
            <a:r>
              <a:rPr lang="en-US" dirty="0" smtClean="0"/>
              <a:t> </a:t>
            </a:r>
            <a:r>
              <a:rPr lang="tr-TR" dirty="0"/>
              <a:t>e</a:t>
            </a:r>
            <a:r>
              <a:rPr lang="en-US" dirty="0" err="1" smtClean="0"/>
              <a:t>xpress</a:t>
            </a:r>
            <a:r>
              <a:rPr lang="en-US" dirty="0" smtClean="0"/>
              <a:t> </a:t>
            </a:r>
            <a:r>
              <a:rPr lang="en-US" dirty="0"/>
              <a:t>the generalization that all of these structures belong to one category by the name of NP. However, given the </a:t>
            </a:r>
            <a:r>
              <a:rPr lang="en-US" dirty="0" smtClean="0"/>
              <a:t>PS</a:t>
            </a:r>
            <a:r>
              <a:rPr lang="tr-TR" dirty="0" smtClean="0"/>
              <a:t> </a:t>
            </a:r>
            <a:r>
              <a:rPr lang="tr-TR" dirty="0" err="1" smtClean="0"/>
              <a:t>rules</a:t>
            </a:r>
            <a:r>
              <a:rPr lang="en-US" dirty="0" smtClean="0"/>
              <a:t> </a:t>
            </a:r>
            <a:r>
              <a:rPr lang="en-US" dirty="0"/>
              <a:t>we have developed so far, the </a:t>
            </a:r>
            <a:r>
              <a:rPr lang="en-US" dirty="0" smtClean="0"/>
              <a:t>gram</a:t>
            </a:r>
            <a:r>
              <a:rPr lang="tr-TR" dirty="0" smtClean="0"/>
              <a:t>m</a:t>
            </a:r>
            <a:r>
              <a:rPr lang="en-US" dirty="0" smtClean="0"/>
              <a:t>a</a:t>
            </a:r>
            <a:r>
              <a:rPr lang="tr-TR" dirty="0" smtClean="0"/>
              <a:t>r</a:t>
            </a:r>
            <a:r>
              <a:rPr lang="en-US" dirty="0" smtClean="0"/>
              <a:t> </a:t>
            </a:r>
            <a:r>
              <a:rPr lang="tr-TR" dirty="0" smtClean="0"/>
              <a:t>(</a:t>
            </a:r>
            <a:r>
              <a:rPr lang="tr-TR" dirty="0" err="1" smtClean="0"/>
              <a:t>i.e</a:t>
            </a:r>
            <a:r>
              <a:rPr lang="tr-TR" dirty="0" smtClean="0"/>
              <a:t>., </a:t>
            </a:r>
            <a:r>
              <a:rPr lang="en-US" dirty="0" smtClean="0"/>
              <a:t>the </a:t>
            </a:r>
            <a:r>
              <a:rPr lang="en-US" dirty="0"/>
              <a:t>collection of all the </a:t>
            </a:r>
            <a:r>
              <a:rPr lang="en-US" dirty="0" smtClean="0"/>
              <a:t>rules</a:t>
            </a:r>
            <a:r>
              <a:rPr lang="tr-TR" dirty="0" smtClean="0"/>
              <a:t>)</a:t>
            </a:r>
            <a:r>
              <a:rPr lang="en-US" dirty="0" smtClean="0"/>
              <a:t> </a:t>
            </a:r>
            <a:r>
              <a:rPr lang="en-US" dirty="0"/>
              <a:t>will generate </a:t>
            </a:r>
            <a:r>
              <a:rPr lang="tr-TR" dirty="0" smtClean="0"/>
              <a:t>un</a:t>
            </a:r>
            <a:r>
              <a:rPr lang="en-US" dirty="0" smtClean="0"/>
              <a:t>grammatical </a:t>
            </a:r>
            <a:r>
              <a:rPr lang="en-US" dirty="0"/>
              <a:t>as well as grammatical sentences. For example, using the entire set of rules given above, the </a:t>
            </a:r>
            <a:r>
              <a:rPr lang="en-US" dirty="0" smtClean="0"/>
              <a:t>following </a:t>
            </a:r>
            <a:r>
              <a:rPr lang="en-US" dirty="0"/>
              <a:t>three structure can be </a:t>
            </a:r>
            <a:r>
              <a:rPr lang="en-US" dirty="0" smtClean="0"/>
              <a:t>generated</a:t>
            </a:r>
            <a:r>
              <a:rPr lang="tr-TR" dirty="0" smtClean="0"/>
              <a:t>:</a:t>
            </a:r>
          </a:p>
          <a:p>
            <a:pPr marL="0" indent="0">
              <a:buNone/>
            </a:pPr>
            <a:r>
              <a:rPr lang="tr-TR" dirty="0"/>
              <a:t> </a:t>
            </a:r>
            <a:r>
              <a:rPr lang="tr-TR" dirty="0" smtClean="0"/>
              <a:t>                                              S</a:t>
            </a:r>
            <a:endParaRPr lang="en-US" dirty="0"/>
          </a:p>
        </p:txBody>
      </p:sp>
      <p:cxnSp>
        <p:nvCxnSpPr>
          <p:cNvPr id="3" name="Straight Connector 9"/>
          <p:cNvCxnSpPr/>
          <p:nvPr/>
        </p:nvCxnSpPr>
        <p:spPr>
          <a:xfrm flipH="1">
            <a:off x="3660896" y="3861048"/>
            <a:ext cx="551064"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4211960" y="3861048"/>
            <a:ext cx="660572"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9"/>
          <p:cNvCxnSpPr/>
          <p:nvPr/>
        </p:nvCxnSpPr>
        <p:spPr>
          <a:xfrm flipH="1">
            <a:off x="3109832" y="5085184"/>
            <a:ext cx="551064"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p:nvCxnSpPr>
        <p:spPr>
          <a:xfrm flipH="1" flipV="1">
            <a:off x="3660896" y="5085184"/>
            <a:ext cx="660572"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3339963" y="4637650"/>
            <a:ext cx="636074" cy="461665"/>
          </a:xfrm>
          <a:prstGeom prst="rect">
            <a:avLst/>
          </a:prstGeom>
          <a:noFill/>
        </p:spPr>
        <p:txBody>
          <a:bodyPr wrap="square" rtlCol="0">
            <a:spAutoFit/>
          </a:bodyPr>
          <a:lstStyle/>
          <a:p>
            <a:r>
              <a:rPr lang="tr-TR" sz="2400" dirty="0"/>
              <a:t>N</a:t>
            </a:r>
            <a:r>
              <a:rPr lang="tr-TR" sz="2400" dirty="0" smtClean="0"/>
              <a:t>P</a:t>
            </a:r>
            <a:endParaRPr lang="tr-TR" sz="2400" dirty="0"/>
          </a:p>
        </p:txBody>
      </p:sp>
      <p:sp>
        <p:nvSpPr>
          <p:cNvPr id="9" name="Metin kutusu 8"/>
          <p:cNvSpPr txBox="1"/>
          <p:nvPr/>
        </p:nvSpPr>
        <p:spPr>
          <a:xfrm>
            <a:off x="4642401" y="4637650"/>
            <a:ext cx="636074" cy="461665"/>
          </a:xfrm>
          <a:prstGeom prst="rect">
            <a:avLst/>
          </a:prstGeom>
          <a:noFill/>
        </p:spPr>
        <p:txBody>
          <a:bodyPr wrap="square" rtlCol="0">
            <a:spAutoFit/>
          </a:bodyPr>
          <a:lstStyle/>
          <a:p>
            <a:r>
              <a:rPr lang="tr-TR" sz="2400" dirty="0" smtClean="0"/>
              <a:t>VP</a:t>
            </a:r>
            <a:endParaRPr lang="tr-TR" sz="2400" dirty="0"/>
          </a:p>
        </p:txBody>
      </p:sp>
      <p:cxnSp>
        <p:nvCxnSpPr>
          <p:cNvPr id="10" name="Straight Connector 9"/>
          <p:cNvCxnSpPr/>
          <p:nvPr/>
        </p:nvCxnSpPr>
        <p:spPr>
          <a:xfrm>
            <a:off x="4921982" y="5038159"/>
            <a:ext cx="10058" cy="76710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Metin kutusu 14"/>
          <p:cNvSpPr txBox="1"/>
          <p:nvPr/>
        </p:nvSpPr>
        <p:spPr>
          <a:xfrm>
            <a:off x="2724566" y="5775646"/>
            <a:ext cx="796540" cy="461665"/>
          </a:xfrm>
          <a:prstGeom prst="rect">
            <a:avLst/>
          </a:prstGeom>
          <a:noFill/>
        </p:spPr>
        <p:txBody>
          <a:bodyPr wrap="square" rtlCol="0">
            <a:spAutoFit/>
          </a:bodyPr>
          <a:lstStyle/>
          <a:p>
            <a:r>
              <a:rPr lang="tr-TR" sz="2400" dirty="0" smtClean="0"/>
              <a:t>DET</a:t>
            </a:r>
            <a:endParaRPr lang="tr-TR" sz="2400" dirty="0"/>
          </a:p>
        </p:txBody>
      </p:sp>
      <p:sp>
        <p:nvSpPr>
          <p:cNvPr id="16" name="Metin kutusu 15"/>
          <p:cNvSpPr txBox="1"/>
          <p:nvPr/>
        </p:nvSpPr>
        <p:spPr>
          <a:xfrm>
            <a:off x="4121620" y="5775645"/>
            <a:ext cx="636074" cy="461665"/>
          </a:xfrm>
          <a:prstGeom prst="rect">
            <a:avLst/>
          </a:prstGeom>
          <a:noFill/>
        </p:spPr>
        <p:txBody>
          <a:bodyPr wrap="square" rtlCol="0">
            <a:spAutoFit/>
          </a:bodyPr>
          <a:lstStyle/>
          <a:p>
            <a:r>
              <a:rPr lang="tr-TR" sz="2400" dirty="0" smtClean="0"/>
              <a:t>N</a:t>
            </a:r>
            <a:endParaRPr lang="tr-TR" sz="2400" dirty="0"/>
          </a:p>
        </p:txBody>
      </p:sp>
      <p:sp>
        <p:nvSpPr>
          <p:cNvPr id="17" name="Metin kutusu 16"/>
          <p:cNvSpPr txBox="1"/>
          <p:nvPr/>
        </p:nvSpPr>
        <p:spPr>
          <a:xfrm>
            <a:off x="4722134" y="5805264"/>
            <a:ext cx="636074" cy="461665"/>
          </a:xfrm>
          <a:prstGeom prst="rect">
            <a:avLst/>
          </a:prstGeom>
          <a:noFill/>
        </p:spPr>
        <p:txBody>
          <a:bodyPr wrap="square" rtlCol="0">
            <a:spAutoFit/>
          </a:bodyPr>
          <a:lstStyle/>
          <a:p>
            <a:r>
              <a:rPr lang="tr-TR" sz="2400" dirty="0" smtClean="0"/>
              <a:t>V</a:t>
            </a:r>
            <a:endParaRPr lang="tr-TR" sz="2400" dirty="0"/>
          </a:p>
        </p:txBody>
      </p:sp>
      <p:cxnSp>
        <p:nvCxnSpPr>
          <p:cNvPr id="27" name="Straight Connector 9"/>
          <p:cNvCxnSpPr/>
          <p:nvPr/>
        </p:nvCxnSpPr>
        <p:spPr>
          <a:xfrm>
            <a:off x="3099774" y="6146537"/>
            <a:ext cx="10058" cy="34918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p:cNvCxnSpPr/>
          <p:nvPr/>
        </p:nvCxnSpPr>
        <p:spPr>
          <a:xfrm>
            <a:off x="4310860" y="6173838"/>
            <a:ext cx="10058" cy="34918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9"/>
          <p:cNvCxnSpPr/>
          <p:nvPr/>
        </p:nvCxnSpPr>
        <p:spPr>
          <a:xfrm>
            <a:off x="4908381" y="6162024"/>
            <a:ext cx="10058" cy="34918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63858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a:t>Now, </a:t>
            </a:r>
            <a:r>
              <a:rPr lang="tr-TR" dirty="0" err="1" smtClean="0"/>
              <a:t>words</a:t>
            </a:r>
            <a:r>
              <a:rPr lang="en-US" dirty="0" smtClean="0"/>
              <a:t> </a:t>
            </a:r>
            <a:r>
              <a:rPr lang="en-US" dirty="0"/>
              <a:t>from the </a:t>
            </a:r>
            <a:r>
              <a:rPr lang="tr-TR" dirty="0" smtClean="0"/>
              <a:t>l</a:t>
            </a:r>
            <a:r>
              <a:rPr lang="en-US" dirty="0" err="1" smtClean="0"/>
              <a:t>exicon</a:t>
            </a:r>
            <a:r>
              <a:rPr lang="en-US" dirty="0" smtClean="0"/>
              <a:t> </a:t>
            </a:r>
            <a:r>
              <a:rPr lang="en-US" dirty="0"/>
              <a:t>must be selected from the appropriate lexical categories and inserted </a:t>
            </a:r>
            <a:r>
              <a:rPr lang="tr-TR" dirty="0" smtClean="0"/>
              <a:t>be</a:t>
            </a:r>
            <a:r>
              <a:rPr lang="en-US" dirty="0" smtClean="0"/>
              <a:t>lo</a:t>
            </a:r>
            <a:r>
              <a:rPr lang="tr-TR" dirty="0" smtClean="0"/>
              <a:t>w</a:t>
            </a:r>
            <a:r>
              <a:rPr lang="en-US" dirty="0" smtClean="0"/>
              <a:t> </a:t>
            </a:r>
            <a:r>
              <a:rPr lang="en-US" dirty="0"/>
              <a:t>the lexical category nodes in this tree. But any word which belongs to the category V may be inserted, including </a:t>
            </a:r>
            <a:r>
              <a:rPr lang="tr-TR" dirty="0" smtClean="0"/>
              <a:t>in</a:t>
            </a:r>
            <a:r>
              <a:rPr lang="en-US" dirty="0" smtClean="0"/>
              <a:t>trans</a:t>
            </a:r>
            <a:r>
              <a:rPr lang="tr-TR" dirty="0" err="1" smtClean="0"/>
              <a:t>itive</a:t>
            </a:r>
            <a:r>
              <a:rPr lang="en-US" dirty="0" smtClean="0"/>
              <a:t> verbs</a:t>
            </a:r>
            <a:r>
              <a:rPr lang="en-US" dirty="0"/>
              <a:t>. Inserting such a </a:t>
            </a:r>
            <a:r>
              <a:rPr lang="tr-TR" dirty="0" err="1" smtClean="0"/>
              <a:t>word</a:t>
            </a:r>
            <a:r>
              <a:rPr lang="en-US" dirty="0" smtClean="0"/>
              <a:t> w</a:t>
            </a:r>
            <a:r>
              <a:rPr lang="tr-TR" dirty="0" err="1" smtClean="0"/>
              <a:t>ould</a:t>
            </a:r>
            <a:r>
              <a:rPr lang="en-US" dirty="0" smtClean="0"/>
              <a:t> </a:t>
            </a:r>
            <a:r>
              <a:rPr lang="en-US" dirty="0" err="1" smtClean="0"/>
              <a:t>generat</a:t>
            </a:r>
            <a:r>
              <a:rPr lang="tr-TR" dirty="0" smtClean="0"/>
              <a:t>e</a:t>
            </a:r>
            <a:r>
              <a:rPr lang="en-US" dirty="0" smtClean="0"/>
              <a:t> </a:t>
            </a:r>
            <a:r>
              <a:rPr lang="tr-TR" dirty="0" smtClean="0"/>
              <a:t>a </a:t>
            </a:r>
            <a:r>
              <a:rPr lang="tr-TR" dirty="0" err="1" smtClean="0"/>
              <a:t>sentence</a:t>
            </a:r>
            <a:r>
              <a:rPr lang="en-US" dirty="0" smtClean="0"/>
              <a:t> </a:t>
            </a:r>
            <a:r>
              <a:rPr lang="en-US" dirty="0"/>
              <a:t>such as </a:t>
            </a:r>
            <a:r>
              <a:rPr lang="tr-TR" dirty="0" smtClean="0"/>
              <a:t>*</a:t>
            </a:r>
            <a:r>
              <a:rPr lang="tr-TR" dirty="0" err="1" smtClean="0"/>
              <a:t>The</a:t>
            </a:r>
            <a:r>
              <a:rPr lang="tr-TR" dirty="0" smtClean="0"/>
              <a:t> </a:t>
            </a:r>
            <a:r>
              <a:rPr lang="en-US" dirty="0" smtClean="0"/>
              <a:t>children </a:t>
            </a:r>
            <a:r>
              <a:rPr lang="en-US" dirty="0"/>
              <a:t>chased, which of course is not grammatical. Therefore, information about subcategories must be included in PS rules. </a:t>
            </a:r>
            <a:r>
              <a:rPr lang="tr-TR" dirty="0" err="1" smtClean="0"/>
              <a:t>Thus</a:t>
            </a:r>
            <a:r>
              <a:rPr lang="tr-TR" dirty="0" smtClean="0"/>
              <a:t>, (</a:t>
            </a:r>
            <a:r>
              <a:rPr lang="en-US" dirty="0" smtClean="0"/>
              <a:t>16</a:t>
            </a:r>
            <a:r>
              <a:rPr lang="tr-TR" dirty="0" smtClean="0"/>
              <a:t>)</a:t>
            </a:r>
            <a:r>
              <a:rPr lang="en-US" dirty="0" smtClean="0"/>
              <a:t> </a:t>
            </a:r>
            <a:r>
              <a:rPr lang="en-US" dirty="0"/>
              <a:t>would be </a:t>
            </a:r>
            <a:r>
              <a:rPr lang="en-US" dirty="0" smtClean="0"/>
              <a:t>written</a:t>
            </a:r>
            <a:r>
              <a:rPr lang="tr-TR" dirty="0" smtClean="0"/>
              <a:t>:</a:t>
            </a:r>
            <a:endParaRPr lang="en-US" dirty="0"/>
          </a:p>
          <a:p>
            <a:pPr marL="0" indent="0">
              <a:buNone/>
            </a:pPr>
            <a:r>
              <a:rPr lang="tr-TR" dirty="0" smtClean="0"/>
              <a:t>      (18) VP         </a:t>
            </a:r>
            <a:r>
              <a:rPr lang="tr-TR" dirty="0" err="1" smtClean="0"/>
              <a:t>Vi</a:t>
            </a:r>
            <a:r>
              <a:rPr lang="en-US" dirty="0"/>
              <a:t/>
            </a:r>
            <a:br>
              <a:rPr lang="en-US" dirty="0"/>
            </a:br>
            <a:r>
              <a:rPr lang="en-US" dirty="0"/>
              <a:t>Where the subscript. </a:t>
            </a:r>
            <a:r>
              <a:rPr lang="tr-TR" dirty="0" smtClean="0"/>
              <a:t>(i) i</a:t>
            </a:r>
            <a:r>
              <a:rPr lang="en-US" dirty="0" err="1" smtClean="0"/>
              <a:t>ndicates</a:t>
            </a:r>
            <a:r>
              <a:rPr lang="en-US" dirty="0" smtClean="0"/>
              <a:t> </a:t>
            </a:r>
            <a:r>
              <a:rPr lang="en-US" dirty="0"/>
              <a:t>that </a:t>
            </a:r>
            <a:r>
              <a:rPr lang="tr-TR" dirty="0" err="1" smtClean="0"/>
              <a:t>this</a:t>
            </a:r>
            <a:r>
              <a:rPr lang="tr-TR" dirty="0" smtClean="0"/>
              <a:t> </a:t>
            </a:r>
            <a:r>
              <a:rPr lang="en-US" dirty="0" smtClean="0"/>
              <a:t>V </a:t>
            </a:r>
            <a:r>
              <a:rPr lang="en-US" dirty="0"/>
              <a:t>must be chosen from the subcategory of intransitive verbs. Transitive verbs </a:t>
            </a:r>
            <a:r>
              <a:rPr lang="tr-TR" dirty="0" smtClean="0"/>
              <a:t>(</a:t>
            </a:r>
            <a:r>
              <a:rPr lang="en-US" dirty="0" smtClean="0"/>
              <a:t>verbs </a:t>
            </a:r>
            <a:r>
              <a:rPr lang="en-US" dirty="0"/>
              <a:t>which </a:t>
            </a:r>
            <a:r>
              <a:rPr lang="en-US" dirty="0" smtClean="0"/>
              <a:t>m</a:t>
            </a:r>
            <a:r>
              <a:rPr lang="tr-TR" dirty="0" smtClean="0"/>
              <a:t>u</a:t>
            </a:r>
            <a:r>
              <a:rPr lang="en-US" dirty="0" err="1" smtClean="0"/>
              <a:t>st</a:t>
            </a:r>
            <a:r>
              <a:rPr lang="tr-TR" dirty="0" smtClean="0"/>
              <a:t> t</a:t>
            </a:r>
            <a:r>
              <a:rPr lang="en-US" dirty="0" err="1" smtClean="0"/>
              <a:t>ake</a:t>
            </a:r>
            <a:r>
              <a:rPr lang="en-US" dirty="0" smtClean="0"/>
              <a:t> </a:t>
            </a:r>
            <a:r>
              <a:rPr lang="tr-TR" dirty="0" smtClean="0"/>
              <a:t>NP</a:t>
            </a:r>
            <a:r>
              <a:rPr lang="en-US" dirty="0" smtClean="0"/>
              <a:t> objects</a:t>
            </a:r>
            <a:r>
              <a:rPr lang="tr-TR" dirty="0" smtClean="0"/>
              <a:t>)</a:t>
            </a:r>
            <a:r>
              <a:rPr lang="en-US" dirty="0" smtClean="0"/>
              <a:t> </a:t>
            </a:r>
            <a:r>
              <a:rPr lang="en-US" dirty="0"/>
              <a:t>will also be called for the other PS rules. </a:t>
            </a:r>
            <a:r>
              <a:rPr lang="tr-TR" dirty="0" err="1" smtClean="0"/>
              <a:t>What</a:t>
            </a:r>
            <a:r>
              <a:rPr lang="tr-TR" dirty="0" smtClean="0"/>
              <a:t> </a:t>
            </a:r>
            <a:r>
              <a:rPr lang="tr-TR" dirty="0" err="1" smtClean="0"/>
              <a:t>would</a:t>
            </a:r>
            <a:r>
              <a:rPr lang="en-US" dirty="0" smtClean="0"/>
              <a:t> </a:t>
            </a:r>
            <a:r>
              <a:rPr lang="en-US" dirty="0"/>
              <a:t>PS rules for </a:t>
            </a:r>
            <a:r>
              <a:rPr lang="en-US" dirty="0" smtClean="0"/>
              <a:t>VP</a:t>
            </a:r>
            <a:r>
              <a:rPr lang="tr-TR" dirty="0" smtClean="0"/>
              <a:t>’s</a:t>
            </a:r>
            <a:r>
              <a:rPr lang="en-US" dirty="0" smtClean="0"/>
              <a:t> </a:t>
            </a:r>
            <a:r>
              <a:rPr lang="en-US" dirty="0"/>
              <a:t>containing transitive verbs look like</a:t>
            </a:r>
            <a:r>
              <a:rPr lang="en-US" dirty="0" smtClean="0"/>
              <a:t>?</a:t>
            </a:r>
            <a:endParaRPr lang="en-US" dirty="0"/>
          </a:p>
        </p:txBody>
      </p:sp>
      <p:cxnSp>
        <p:nvCxnSpPr>
          <p:cNvPr id="3" name="Düz Ok Bağlayıcısı 2"/>
          <p:cNvCxnSpPr/>
          <p:nvPr/>
        </p:nvCxnSpPr>
        <p:spPr>
          <a:xfrm>
            <a:off x="1907704" y="3717032"/>
            <a:ext cx="576064"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8779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a:t>A similar situation exists </a:t>
            </a:r>
            <a:r>
              <a:rPr lang="tr-TR" dirty="0" err="1" smtClean="0"/>
              <a:t>for</a:t>
            </a:r>
            <a:r>
              <a:rPr lang="en-US" dirty="0" smtClean="0"/>
              <a:t> </a:t>
            </a:r>
            <a:r>
              <a:rPr lang="tr-TR" dirty="0" smtClean="0"/>
              <a:t>N</a:t>
            </a:r>
            <a:r>
              <a:rPr lang="en-US" dirty="0" smtClean="0"/>
              <a:t>P</a:t>
            </a:r>
            <a:r>
              <a:rPr lang="tr-TR" dirty="0" smtClean="0"/>
              <a:t>s.</a:t>
            </a:r>
            <a:r>
              <a:rPr lang="en-US" dirty="0" smtClean="0"/>
              <a:t> </a:t>
            </a:r>
            <a:r>
              <a:rPr lang="tr-TR" dirty="0"/>
              <a:t>L</a:t>
            </a:r>
            <a:r>
              <a:rPr lang="en-US" dirty="0" err="1" smtClean="0"/>
              <a:t>eaving</a:t>
            </a:r>
            <a:r>
              <a:rPr lang="en-US" dirty="0" smtClean="0"/>
              <a:t> </a:t>
            </a:r>
            <a:r>
              <a:rPr lang="tr-TR" dirty="0" smtClean="0"/>
              <a:t>(</a:t>
            </a:r>
            <a:r>
              <a:rPr lang="en-US" dirty="0" smtClean="0"/>
              <a:t>15</a:t>
            </a:r>
            <a:r>
              <a:rPr lang="tr-TR" dirty="0" smtClean="0"/>
              <a:t>)</a:t>
            </a:r>
            <a:r>
              <a:rPr lang="en-US" dirty="0" smtClean="0"/>
              <a:t> </a:t>
            </a:r>
            <a:r>
              <a:rPr lang="en-US" dirty="0"/>
              <a:t>as it is would generate a sentence such as </a:t>
            </a:r>
            <a:r>
              <a:rPr lang="tr-TR" dirty="0" smtClean="0"/>
              <a:t>*</a:t>
            </a:r>
            <a:r>
              <a:rPr lang="en-US" dirty="0" err="1" smtClean="0"/>
              <a:t>bo</a:t>
            </a:r>
            <a:r>
              <a:rPr lang="tr-TR" dirty="0" smtClean="0"/>
              <a:t>y </a:t>
            </a:r>
            <a:r>
              <a:rPr lang="tr-TR" dirty="0" err="1" smtClean="0"/>
              <a:t>woke</a:t>
            </a:r>
            <a:r>
              <a:rPr lang="en-US" dirty="0" smtClean="0"/>
              <a:t> </a:t>
            </a:r>
            <a:r>
              <a:rPr lang="en-US" dirty="0"/>
              <a:t>up in the middle of </a:t>
            </a:r>
            <a:r>
              <a:rPr lang="en-US" dirty="0" smtClean="0"/>
              <a:t>night</a:t>
            </a:r>
            <a:r>
              <a:rPr lang="tr-TR" dirty="0" smtClean="0"/>
              <a:t>.</a:t>
            </a:r>
            <a:r>
              <a:rPr lang="en-US" dirty="0" smtClean="0"/>
              <a:t> </a:t>
            </a:r>
            <a:r>
              <a:rPr lang="tr-TR" dirty="0"/>
              <a:t>H</a:t>
            </a:r>
            <a:r>
              <a:rPr lang="en-US" dirty="0" smtClean="0"/>
              <a:t>ow m</a:t>
            </a:r>
            <a:r>
              <a:rPr lang="tr-TR" dirty="0" err="1" smtClean="0"/>
              <a:t>ight</a:t>
            </a:r>
            <a:r>
              <a:rPr lang="en-US" dirty="0" smtClean="0"/>
              <a:t> </a:t>
            </a:r>
            <a:r>
              <a:rPr lang="tr-TR" dirty="0" err="1" smtClean="0"/>
              <a:t>rule</a:t>
            </a:r>
            <a:r>
              <a:rPr lang="en-US" dirty="0" smtClean="0"/>
              <a:t> </a:t>
            </a:r>
            <a:r>
              <a:rPr lang="tr-TR" dirty="0" smtClean="0"/>
              <a:t>(</a:t>
            </a:r>
            <a:r>
              <a:rPr lang="en-US" dirty="0" smtClean="0"/>
              <a:t>15</a:t>
            </a:r>
            <a:r>
              <a:rPr lang="tr-TR" dirty="0" smtClean="0"/>
              <a:t>)</a:t>
            </a:r>
            <a:r>
              <a:rPr lang="en-US" dirty="0" smtClean="0"/>
              <a:t> be</a:t>
            </a:r>
            <a:r>
              <a:rPr lang="tr-TR" dirty="0" smtClean="0"/>
              <a:t> r</a:t>
            </a:r>
            <a:r>
              <a:rPr lang="en-US" dirty="0" err="1" smtClean="0"/>
              <a:t>ewritten</a:t>
            </a:r>
            <a:r>
              <a:rPr lang="en-US" dirty="0" smtClean="0"/>
              <a:t> </a:t>
            </a:r>
            <a:r>
              <a:rPr lang="en-US" dirty="0"/>
              <a:t>to prevent </a:t>
            </a:r>
            <a:r>
              <a:rPr lang="en-US" dirty="0" smtClean="0"/>
              <a:t>this?</a:t>
            </a:r>
            <a:endParaRPr lang="tr-TR" dirty="0" smtClean="0"/>
          </a:p>
          <a:p>
            <a:pPr marL="0" indent="0">
              <a:buNone/>
            </a:pPr>
            <a:r>
              <a:rPr lang="en-US" dirty="0" smtClean="0"/>
              <a:t>It </a:t>
            </a:r>
            <a:r>
              <a:rPr lang="en-US" dirty="0"/>
              <a:t>is very important to understand that phrase structure rules </a:t>
            </a:r>
            <a:r>
              <a:rPr lang="tr-TR" dirty="0" smtClean="0"/>
              <a:t>e</a:t>
            </a:r>
            <a:r>
              <a:rPr lang="en-US" dirty="0" err="1" smtClean="0"/>
              <a:t>xpress</a:t>
            </a:r>
            <a:r>
              <a:rPr lang="en-US" dirty="0" smtClean="0"/>
              <a:t> </a:t>
            </a:r>
            <a:r>
              <a:rPr lang="en-US" dirty="0"/>
              <a:t>generalizations over many individual sentences. The term </a:t>
            </a:r>
            <a:r>
              <a:rPr lang="tr-TR" dirty="0" smtClean="0"/>
              <a:t>‘‘</a:t>
            </a:r>
            <a:r>
              <a:rPr lang="en-US" dirty="0" smtClean="0"/>
              <a:t>rule</a:t>
            </a:r>
            <a:r>
              <a:rPr lang="tr-TR" dirty="0" smtClean="0"/>
              <a:t>’’</a:t>
            </a:r>
            <a:r>
              <a:rPr lang="en-US" dirty="0" smtClean="0"/>
              <a:t> </a:t>
            </a:r>
            <a:r>
              <a:rPr lang="en-US" dirty="0"/>
              <a:t>is used because a rule describes a pattern found in a language. Many sentences can have the structure in </a:t>
            </a:r>
            <a:r>
              <a:rPr lang="tr-TR" dirty="0" smtClean="0"/>
              <a:t>(</a:t>
            </a:r>
            <a:r>
              <a:rPr lang="en-US" dirty="0" smtClean="0"/>
              <a:t>19</a:t>
            </a:r>
            <a:r>
              <a:rPr lang="tr-TR" dirty="0" smtClean="0"/>
              <a:t>):</a:t>
            </a:r>
          </a:p>
          <a:p>
            <a:pPr marL="0" indent="0">
              <a:buNone/>
            </a:pPr>
            <a:r>
              <a:rPr lang="tr-TR" dirty="0"/>
              <a:t> </a:t>
            </a:r>
            <a:r>
              <a:rPr lang="tr-TR" dirty="0" smtClean="0"/>
              <a:t>    (19)            S</a:t>
            </a:r>
            <a:endParaRPr lang="en-US" dirty="0"/>
          </a:p>
          <a:p>
            <a:pPr marL="0" indent="0">
              <a:buNone/>
            </a:pPr>
            <a:endParaRPr lang="en-US" dirty="0"/>
          </a:p>
        </p:txBody>
      </p:sp>
      <p:cxnSp>
        <p:nvCxnSpPr>
          <p:cNvPr id="3" name="Straight Connector 9"/>
          <p:cNvCxnSpPr/>
          <p:nvPr/>
        </p:nvCxnSpPr>
        <p:spPr>
          <a:xfrm flipH="1">
            <a:off x="1763689" y="3925770"/>
            <a:ext cx="498969" cy="42476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flipH="1" flipV="1">
            <a:off x="2262658" y="3925770"/>
            <a:ext cx="712013" cy="4140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991966" y="5031256"/>
            <a:ext cx="643871" cy="338554"/>
          </a:xfrm>
          <a:prstGeom prst="rect">
            <a:avLst/>
          </a:prstGeom>
          <a:noFill/>
        </p:spPr>
        <p:txBody>
          <a:bodyPr wrap="square" rtlCol="0">
            <a:spAutoFit/>
          </a:bodyPr>
          <a:lstStyle/>
          <a:p>
            <a:r>
              <a:rPr lang="tr-TR" sz="1600" dirty="0" smtClean="0"/>
              <a:t>DET</a:t>
            </a:r>
            <a:endParaRPr lang="tr-TR" sz="2400" dirty="0"/>
          </a:p>
        </p:txBody>
      </p:sp>
      <p:sp>
        <p:nvSpPr>
          <p:cNvPr id="9" name="Metin kutusu 8"/>
          <p:cNvSpPr txBox="1"/>
          <p:nvPr/>
        </p:nvSpPr>
        <p:spPr>
          <a:xfrm>
            <a:off x="2791548" y="4334222"/>
            <a:ext cx="558375" cy="338554"/>
          </a:xfrm>
          <a:prstGeom prst="rect">
            <a:avLst/>
          </a:prstGeom>
          <a:noFill/>
        </p:spPr>
        <p:txBody>
          <a:bodyPr wrap="square" rtlCol="0">
            <a:spAutoFit/>
          </a:bodyPr>
          <a:lstStyle/>
          <a:p>
            <a:r>
              <a:rPr lang="tr-TR" sz="1600" dirty="0"/>
              <a:t>V</a:t>
            </a:r>
            <a:r>
              <a:rPr lang="tr-TR" sz="1600" dirty="0" smtClean="0"/>
              <a:t>P</a:t>
            </a:r>
            <a:endParaRPr lang="tr-TR" sz="2400" dirty="0"/>
          </a:p>
        </p:txBody>
      </p:sp>
      <p:cxnSp>
        <p:nvCxnSpPr>
          <p:cNvPr id="10" name="Straight Connector 9"/>
          <p:cNvCxnSpPr/>
          <p:nvPr/>
        </p:nvCxnSpPr>
        <p:spPr>
          <a:xfrm flipH="1">
            <a:off x="1264717" y="4689086"/>
            <a:ext cx="455552" cy="360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flipH="1" flipV="1">
            <a:off x="1720269" y="4689086"/>
            <a:ext cx="480552" cy="360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flipH="1">
            <a:off x="2588204" y="4672776"/>
            <a:ext cx="455552" cy="360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flipH="1" flipV="1">
            <a:off x="3043756" y="4672776"/>
            <a:ext cx="480552" cy="360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Metin kutusu 19"/>
          <p:cNvSpPr txBox="1"/>
          <p:nvPr/>
        </p:nvSpPr>
        <p:spPr>
          <a:xfrm>
            <a:off x="2360578" y="5011271"/>
            <a:ext cx="558375" cy="338554"/>
          </a:xfrm>
          <a:prstGeom prst="rect">
            <a:avLst/>
          </a:prstGeom>
          <a:noFill/>
        </p:spPr>
        <p:txBody>
          <a:bodyPr wrap="square" rtlCol="0">
            <a:spAutoFit/>
          </a:bodyPr>
          <a:lstStyle/>
          <a:p>
            <a:r>
              <a:rPr lang="tr-TR" sz="1600" dirty="0"/>
              <a:t>V</a:t>
            </a:r>
            <a:r>
              <a:rPr lang="tr-TR" sz="1600" dirty="0" smtClean="0"/>
              <a:t>P</a:t>
            </a:r>
            <a:endParaRPr lang="tr-TR" sz="2400" dirty="0"/>
          </a:p>
        </p:txBody>
      </p:sp>
      <p:sp>
        <p:nvSpPr>
          <p:cNvPr id="21" name="Metin kutusu 20"/>
          <p:cNvSpPr txBox="1"/>
          <p:nvPr/>
        </p:nvSpPr>
        <p:spPr>
          <a:xfrm>
            <a:off x="2035583" y="5007486"/>
            <a:ext cx="558375" cy="338554"/>
          </a:xfrm>
          <a:prstGeom prst="rect">
            <a:avLst/>
          </a:prstGeom>
          <a:noFill/>
        </p:spPr>
        <p:txBody>
          <a:bodyPr wrap="square" rtlCol="0">
            <a:spAutoFit/>
          </a:bodyPr>
          <a:lstStyle/>
          <a:p>
            <a:r>
              <a:rPr lang="tr-TR" sz="1600" dirty="0" smtClean="0"/>
              <a:t>N</a:t>
            </a:r>
            <a:endParaRPr lang="tr-TR" sz="2400" dirty="0"/>
          </a:p>
        </p:txBody>
      </p:sp>
      <p:sp>
        <p:nvSpPr>
          <p:cNvPr id="22" name="Metin kutusu 21"/>
          <p:cNvSpPr txBox="1"/>
          <p:nvPr/>
        </p:nvSpPr>
        <p:spPr>
          <a:xfrm>
            <a:off x="1522866" y="4350532"/>
            <a:ext cx="558375" cy="338554"/>
          </a:xfrm>
          <a:prstGeom prst="rect">
            <a:avLst/>
          </a:prstGeom>
          <a:noFill/>
        </p:spPr>
        <p:txBody>
          <a:bodyPr wrap="square" rtlCol="0">
            <a:spAutoFit/>
          </a:bodyPr>
          <a:lstStyle/>
          <a:p>
            <a:r>
              <a:rPr lang="tr-TR" sz="1600" dirty="0" smtClean="0"/>
              <a:t>NP</a:t>
            </a:r>
            <a:endParaRPr lang="tr-TR" sz="2400" dirty="0"/>
          </a:p>
        </p:txBody>
      </p:sp>
      <p:sp>
        <p:nvSpPr>
          <p:cNvPr id="23" name="Metin kutusu 22"/>
          <p:cNvSpPr txBox="1"/>
          <p:nvPr/>
        </p:nvSpPr>
        <p:spPr>
          <a:xfrm>
            <a:off x="3348335" y="5031256"/>
            <a:ext cx="558375" cy="338554"/>
          </a:xfrm>
          <a:prstGeom prst="rect">
            <a:avLst/>
          </a:prstGeom>
          <a:noFill/>
        </p:spPr>
        <p:txBody>
          <a:bodyPr wrap="square" rtlCol="0">
            <a:spAutoFit/>
          </a:bodyPr>
          <a:lstStyle/>
          <a:p>
            <a:r>
              <a:rPr lang="tr-TR" sz="1600" dirty="0"/>
              <a:t>P</a:t>
            </a:r>
            <a:r>
              <a:rPr lang="tr-TR" sz="1600" dirty="0" smtClean="0"/>
              <a:t>P</a:t>
            </a:r>
            <a:endParaRPr lang="tr-TR" sz="2400" dirty="0"/>
          </a:p>
        </p:txBody>
      </p:sp>
      <p:cxnSp>
        <p:nvCxnSpPr>
          <p:cNvPr id="24" name="Straight Connector 9"/>
          <p:cNvCxnSpPr/>
          <p:nvPr/>
        </p:nvCxnSpPr>
        <p:spPr>
          <a:xfrm flipH="1">
            <a:off x="3243949" y="5311028"/>
            <a:ext cx="332162" cy="1915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p:cNvCxnSpPr/>
          <p:nvPr/>
        </p:nvCxnSpPr>
        <p:spPr>
          <a:xfrm flipH="1" flipV="1">
            <a:off x="3576111" y="5311028"/>
            <a:ext cx="330599" cy="1915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3053953" y="5435225"/>
            <a:ext cx="558375" cy="338554"/>
          </a:xfrm>
          <a:prstGeom prst="rect">
            <a:avLst/>
          </a:prstGeom>
          <a:noFill/>
        </p:spPr>
        <p:txBody>
          <a:bodyPr wrap="square" rtlCol="0">
            <a:spAutoFit/>
          </a:bodyPr>
          <a:lstStyle/>
          <a:p>
            <a:r>
              <a:rPr lang="tr-TR" sz="1600" dirty="0" smtClean="0"/>
              <a:t>P</a:t>
            </a:r>
            <a:endParaRPr lang="tr-TR" sz="2400" dirty="0"/>
          </a:p>
        </p:txBody>
      </p:sp>
      <p:sp>
        <p:nvSpPr>
          <p:cNvPr id="31" name="Metin kutusu 30"/>
          <p:cNvSpPr txBox="1"/>
          <p:nvPr/>
        </p:nvSpPr>
        <p:spPr>
          <a:xfrm>
            <a:off x="3703944" y="5464096"/>
            <a:ext cx="558375" cy="338554"/>
          </a:xfrm>
          <a:prstGeom prst="rect">
            <a:avLst/>
          </a:prstGeom>
          <a:noFill/>
        </p:spPr>
        <p:txBody>
          <a:bodyPr wrap="square" rtlCol="0">
            <a:spAutoFit/>
          </a:bodyPr>
          <a:lstStyle/>
          <a:p>
            <a:r>
              <a:rPr lang="tr-TR" sz="1600" dirty="0" smtClean="0"/>
              <a:t>NP</a:t>
            </a:r>
            <a:endParaRPr lang="tr-TR" sz="2400" dirty="0"/>
          </a:p>
        </p:txBody>
      </p:sp>
      <p:cxnSp>
        <p:nvCxnSpPr>
          <p:cNvPr id="34" name="Straight Connector 9"/>
          <p:cNvCxnSpPr/>
          <p:nvPr/>
        </p:nvCxnSpPr>
        <p:spPr>
          <a:xfrm flipH="1">
            <a:off x="3612328" y="5758817"/>
            <a:ext cx="332162" cy="1915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9"/>
          <p:cNvCxnSpPr/>
          <p:nvPr/>
        </p:nvCxnSpPr>
        <p:spPr>
          <a:xfrm flipH="1" flipV="1">
            <a:off x="3944490" y="5758817"/>
            <a:ext cx="330599" cy="19154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3332700" y="5928094"/>
            <a:ext cx="643871" cy="338554"/>
          </a:xfrm>
          <a:prstGeom prst="rect">
            <a:avLst/>
          </a:prstGeom>
          <a:noFill/>
        </p:spPr>
        <p:txBody>
          <a:bodyPr wrap="square" rtlCol="0">
            <a:spAutoFit/>
          </a:bodyPr>
          <a:lstStyle/>
          <a:p>
            <a:r>
              <a:rPr lang="tr-TR" sz="1600" dirty="0" smtClean="0"/>
              <a:t>DET</a:t>
            </a:r>
            <a:endParaRPr lang="tr-TR" sz="2400" dirty="0"/>
          </a:p>
        </p:txBody>
      </p:sp>
      <p:sp>
        <p:nvSpPr>
          <p:cNvPr id="37" name="Metin kutusu 36"/>
          <p:cNvSpPr txBox="1"/>
          <p:nvPr/>
        </p:nvSpPr>
        <p:spPr>
          <a:xfrm>
            <a:off x="4150369" y="5923721"/>
            <a:ext cx="558375" cy="338554"/>
          </a:xfrm>
          <a:prstGeom prst="rect">
            <a:avLst/>
          </a:prstGeom>
          <a:noFill/>
        </p:spPr>
        <p:txBody>
          <a:bodyPr wrap="square" rtlCol="0">
            <a:spAutoFit/>
          </a:bodyPr>
          <a:lstStyle/>
          <a:p>
            <a:r>
              <a:rPr lang="tr-TR" sz="1600" dirty="0" smtClean="0"/>
              <a:t>N</a:t>
            </a:r>
            <a:endParaRPr lang="tr-TR" sz="2400" dirty="0"/>
          </a:p>
        </p:txBody>
      </p:sp>
      <p:cxnSp>
        <p:nvCxnSpPr>
          <p:cNvPr id="38" name="Straight Connector 9"/>
          <p:cNvCxnSpPr/>
          <p:nvPr/>
        </p:nvCxnSpPr>
        <p:spPr>
          <a:xfrm flipH="1">
            <a:off x="1264717" y="5398777"/>
            <a:ext cx="4894" cy="4038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9"/>
          <p:cNvCxnSpPr/>
          <p:nvPr/>
        </p:nvCxnSpPr>
        <p:spPr>
          <a:xfrm flipH="1">
            <a:off x="2200821" y="5398777"/>
            <a:ext cx="4894" cy="4038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1" name="Straight Connector 9"/>
          <p:cNvCxnSpPr/>
          <p:nvPr/>
        </p:nvCxnSpPr>
        <p:spPr>
          <a:xfrm flipH="1">
            <a:off x="2577486" y="5406812"/>
            <a:ext cx="4894" cy="4038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Straight Connector 9"/>
          <p:cNvCxnSpPr/>
          <p:nvPr/>
        </p:nvCxnSpPr>
        <p:spPr>
          <a:xfrm flipH="1">
            <a:off x="3190439" y="5766090"/>
            <a:ext cx="4894" cy="4038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9"/>
          <p:cNvCxnSpPr/>
          <p:nvPr/>
        </p:nvCxnSpPr>
        <p:spPr>
          <a:xfrm flipH="1">
            <a:off x="3630261" y="6213741"/>
            <a:ext cx="4894" cy="4038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9"/>
          <p:cNvCxnSpPr/>
          <p:nvPr/>
        </p:nvCxnSpPr>
        <p:spPr>
          <a:xfrm flipH="1">
            <a:off x="4277908" y="6231566"/>
            <a:ext cx="4894" cy="40387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3103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For </a:t>
            </a:r>
            <a:r>
              <a:rPr lang="en-US" dirty="0"/>
              <a:t>example, the dog ran through the </a:t>
            </a:r>
            <a:r>
              <a:rPr lang="tr-TR" dirty="0" smtClean="0"/>
              <a:t>w</a:t>
            </a:r>
            <a:r>
              <a:rPr lang="en-US" dirty="0" err="1" smtClean="0"/>
              <a:t>oods</a:t>
            </a:r>
            <a:r>
              <a:rPr lang="tr-TR" dirty="0" smtClean="0"/>
              <a:t>.</a:t>
            </a:r>
            <a:r>
              <a:rPr lang="en-US" dirty="0" smtClean="0"/>
              <a:t> </a:t>
            </a:r>
            <a:r>
              <a:rPr lang="tr-TR" dirty="0" smtClean="0"/>
              <a:t>T</a:t>
            </a:r>
            <a:r>
              <a:rPr lang="en-US" dirty="0" smtClean="0"/>
              <a:t>he </a:t>
            </a:r>
            <a:r>
              <a:rPr lang="en-US" dirty="0"/>
              <a:t>woman </a:t>
            </a:r>
            <a:r>
              <a:rPr lang="en-US" dirty="0" smtClean="0"/>
              <a:t>jump</a:t>
            </a:r>
            <a:r>
              <a:rPr lang="tr-TR" dirty="0" err="1" smtClean="0"/>
              <a:t>ed</a:t>
            </a:r>
            <a:r>
              <a:rPr lang="tr-TR" dirty="0" smtClean="0"/>
              <a:t> on</a:t>
            </a:r>
            <a:r>
              <a:rPr lang="en-US" dirty="0" smtClean="0"/>
              <a:t> </a:t>
            </a:r>
            <a:r>
              <a:rPr lang="en-US" dirty="0"/>
              <a:t>the </a:t>
            </a:r>
            <a:r>
              <a:rPr lang="en-US" dirty="0" smtClean="0"/>
              <a:t>b</a:t>
            </a:r>
            <a:r>
              <a:rPr lang="tr-TR" dirty="0" err="1" smtClean="0"/>
              <a:t>ug</a:t>
            </a:r>
            <a:r>
              <a:rPr lang="en-US" dirty="0" smtClean="0"/>
              <a:t>. </a:t>
            </a:r>
            <a:r>
              <a:rPr lang="en-US" dirty="0"/>
              <a:t>Some students </a:t>
            </a:r>
            <a:r>
              <a:rPr lang="en-US" dirty="0" smtClean="0"/>
              <a:t>read</a:t>
            </a:r>
            <a:r>
              <a:rPr lang="tr-TR" dirty="0" smtClean="0"/>
              <a:t> </a:t>
            </a:r>
            <a:r>
              <a:rPr lang="tr-TR" dirty="0" err="1" smtClean="0"/>
              <a:t>during</a:t>
            </a:r>
            <a:r>
              <a:rPr lang="en-US" dirty="0" smtClean="0"/>
              <a:t> t</a:t>
            </a:r>
            <a:r>
              <a:rPr lang="tr-TR" dirty="0" smtClean="0"/>
              <a:t>he </a:t>
            </a:r>
            <a:r>
              <a:rPr lang="en-US" dirty="0" smtClean="0"/>
              <a:t>night</a:t>
            </a:r>
            <a:r>
              <a:rPr lang="en-US" dirty="0"/>
              <a:t>. </a:t>
            </a:r>
            <a:r>
              <a:rPr lang="tr-TR" dirty="0" err="1" smtClean="0"/>
              <a:t>Our</a:t>
            </a:r>
            <a:r>
              <a:rPr lang="en-US" dirty="0" smtClean="0"/>
              <a:t> </a:t>
            </a:r>
            <a:r>
              <a:rPr lang="en-US" dirty="0"/>
              <a:t>books fell to the </a:t>
            </a:r>
            <a:r>
              <a:rPr lang="en-US" dirty="0" smtClean="0"/>
              <a:t>floor</a:t>
            </a:r>
            <a:r>
              <a:rPr lang="tr-TR" dirty="0" smtClean="0"/>
              <a:t>,</a:t>
            </a:r>
            <a:r>
              <a:rPr lang="en-US" dirty="0" smtClean="0"/>
              <a:t> and </a:t>
            </a:r>
            <a:r>
              <a:rPr lang="tr-TR" dirty="0" err="1" smtClean="0"/>
              <a:t>The</a:t>
            </a:r>
            <a:r>
              <a:rPr lang="tr-TR" dirty="0" smtClean="0"/>
              <a:t> </a:t>
            </a:r>
            <a:r>
              <a:rPr lang="en-US" dirty="0" smtClean="0"/>
              <a:t>rain </a:t>
            </a:r>
            <a:r>
              <a:rPr lang="en-US" dirty="0"/>
              <a:t>fell from </a:t>
            </a:r>
            <a:r>
              <a:rPr lang="tr-TR" dirty="0" err="1" smtClean="0"/>
              <a:t>the</a:t>
            </a:r>
            <a:r>
              <a:rPr lang="tr-TR" dirty="0" smtClean="0"/>
              <a:t> s</a:t>
            </a:r>
            <a:r>
              <a:rPr lang="en-US" dirty="0" err="1" smtClean="0"/>
              <a:t>ky</a:t>
            </a:r>
            <a:r>
              <a:rPr lang="en-US" dirty="0" smtClean="0"/>
              <a:t> </a:t>
            </a:r>
            <a:r>
              <a:rPr lang="en-US" dirty="0"/>
              <a:t>all have this structure, and this pattern is reflected in the fact that the same phrase structure rules generate each of these sentences. </a:t>
            </a:r>
            <a:endParaRPr lang="tr-TR" dirty="0" smtClean="0"/>
          </a:p>
          <a:p>
            <a:pPr marL="0" indent="0">
              <a:buNone/>
            </a:pPr>
            <a:r>
              <a:rPr lang="en-US" dirty="0" smtClean="0"/>
              <a:t>However</a:t>
            </a:r>
            <a:r>
              <a:rPr lang="en-US" dirty="0"/>
              <a:t>, once you understand the structure of a particular </a:t>
            </a:r>
            <a:r>
              <a:rPr lang="tr-TR" dirty="0" err="1" smtClean="0"/>
              <a:t>sentence</a:t>
            </a:r>
            <a:r>
              <a:rPr lang="en-US" dirty="0" smtClean="0"/>
              <a:t>, </a:t>
            </a:r>
            <a:r>
              <a:rPr lang="en-US" dirty="0"/>
              <a:t>you can determine what PS rules must be involved in </a:t>
            </a:r>
            <a:r>
              <a:rPr lang="en-US" dirty="0" smtClean="0"/>
              <a:t>d</a:t>
            </a:r>
            <a:r>
              <a:rPr lang="tr-TR" dirty="0" smtClean="0"/>
              <a:t>eri</a:t>
            </a:r>
            <a:r>
              <a:rPr lang="en-US" dirty="0" err="1" smtClean="0"/>
              <a:t>ving</a:t>
            </a:r>
            <a:r>
              <a:rPr lang="en-US" dirty="0" smtClean="0"/>
              <a:t> </a:t>
            </a:r>
            <a:r>
              <a:rPr lang="en-US" dirty="0"/>
              <a:t>that structure. For example, using constituency tests and our knowledge of lexical and phrasal categories, we can determine that the structure of the sentence </a:t>
            </a:r>
            <a:r>
              <a:rPr lang="tr-TR" dirty="0" err="1"/>
              <a:t>T</a:t>
            </a:r>
            <a:r>
              <a:rPr lang="tr-TR" dirty="0" err="1" smtClean="0"/>
              <a:t>he</a:t>
            </a:r>
            <a:r>
              <a:rPr lang="en-US" dirty="0" smtClean="0"/>
              <a:t> </a:t>
            </a:r>
            <a:r>
              <a:rPr lang="en-US" dirty="0"/>
              <a:t>men in the kitchen drives a truck is as </a:t>
            </a:r>
            <a:r>
              <a:rPr lang="en-US" dirty="0" smtClean="0"/>
              <a:t>follows</a:t>
            </a:r>
            <a:r>
              <a:rPr lang="tr-TR" dirty="0" smtClean="0"/>
              <a:t>:</a:t>
            </a:r>
            <a:endParaRPr lang="en-US" dirty="0"/>
          </a:p>
        </p:txBody>
      </p:sp>
    </p:spTree>
    <p:extLst>
      <p:ext uri="{BB962C8B-B14F-4D97-AF65-F5344CB8AC3E}">
        <p14:creationId xmlns:p14="http://schemas.microsoft.com/office/powerpoint/2010/main" val="10013548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tr-TR" dirty="0" smtClean="0"/>
              <a:t>(20)                                       S</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err="1"/>
              <a:t>t</a:t>
            </a:r>
            <a:r>
              <a:rPr lang="tr-TR" dirty="0" err="1" smtClean="0"/>
              <a:t>he</a:t>
            </a:r>
            <a:r>
              <a:rPr lang="tr-TR" dirty="0" smtClean="0"/>
              <a:t>        </a:t>
            </a:r>
            <a:r>
              <a:rPr lang="tr-TR" dirty="0" err="1" smtClean="0"/>
              <a:t>man</a:t>
            </a:r>
            <a:r>
              <a:rPr lang="tr-TR" dirty="0" smtClean="0"/>
              <a:t> in </a:t>
            </a:r>
            <a:endParaRPr lang="en-US" dirty="0"/>
          </a:p>
        </p:txBody>
      </p:sp>
      <p:cxnSp>
        <p:nvCxnSpPr>
          <p:cNvPr id="3" name="Straight Connector 9"/>
          <p:cNvCxnSpPr/>
          <p:nvPr/>
        </p:nvCxnSpPr>
        <p:spPr>
          <a:xfrm flipH="1">
            <a:off x="1907704" y="620688"/>
            <a:ext cx="2237142" cy="43204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Straight Connector 9"/>
          <p:cNvCxnSpPr/>
          <p:nvPr/>
        </p:nvCxnSpPr>
        <p:spPr>
          <a:xfrm>
            <a:off x="4144846" y="620688"/>
            <a:ext cx="2587394" cy="40087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1628516" y="1084674"/>
            <a:ext cx="558375" cy="400110"/>
          </a:xfrm>
          <a:prstGeom prst="rect">
            <a:avLst/>
          </a:prstGeom>
          <a:noFill/>
        </p:spPr>
        <p:txBody>
          <a:bodyPr wrap="square" rtlCol="0">
            <a:spAutoFit/>
          </a:bodyPr>
          <a:lstStyle/>
          <a:p>
            <a:r>
              <a:rPr lang="tr-TR" sz="2000" dirty="0" smtClean="0"/>
              <a:t>NP</a:t>
            </a:r>
            <a:endParaRPr lang="tr-TR" sz="2000" dirty="0"/>
          </a:p>
        </p:txBody>
      </p:sp>
      <p:sp>
        <p:nvSpPr>
          <p:cNvPr id="11" name="Metin kutusu 10"/>
          <p:cNvSpPr txBox="1"/>
          <p:nvPr/>
        </p:nvSpPr>
        <p:spPr>
          <a:xfrm>
            <a:off x="6453052" y="1119156"/>
            <a:ext cx="558375" cy="400110"/>
          </a:xfrm>
          <a:prstGeom prst="rect">
            <a:avLst/>
          </a:prstGeom>
          <a:noFill/>
        </p:spPr>
        <p:txBody>
          <a:bodyPr wrap="square" rtlCol="0">
            <a:spAutoFit/>
          </a:bodyPr>
          <a:lstStyle/>
          <a:p>
            <a:r>
              <a:rPr lang="tr-TR" sz="2000" dirty="0"/>
              <a:t>V</a:t>
            </a:r>
            <a:r>
              <a:rPr lang="tr-TR" sz="2000" dirty="0" smtClean="0"/>
              <a:t>P</a:t>
            </a:r>
            <a:endParaRPr lang="tr-TR" sz="2000" dirty="0"/>
          </a:p>
        </p:txBody>
      </p:sp>
      <p:cxnSp>
        <p:nvCxnSpPr>
          <p:cNvPr id="13" name="Straight Connector 9"/>
          <p:cNvCxnSpPr/>
          <p:nvPr/>
        </p:nvCxnSpPr>
        <p:spPr>
          <a:xfrm flipH="1">
            <a:off x="1121921" y="1464058"/>
            <a:ext cx="713453" cy="3942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9"/>
          <p:cNvCxnSpPr/>
          <p:nvPr/>
        </p:nvCxnSpPr>
        <p:spPr>
          <a:xfrm flipH="1" flipV="1">
            <a:off x="1832602" y="1464058"/>
            <a:ext cx="860884" cy="39253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flipH="1">
            <a:off x="6012161" y="1500131"/>
            <a:ext cx="713453" cy="3942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Straight Connector 9"/>
          <p:cNvCxnSpPr/>
          <p:nvPr/>
        </p:nvCxnSpPr>
        <p:spPr>
          <a:xfrm flipH="1" flipV="1">
            <a:off x="6721526" y="1500131"/>
            <a:ext cx="577173" cy="3564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Metin kutusu 19"/>
          <p:cNvSpPr txBox="1"/>
          <p:nvPr/>
        </p:nvSpPr>
        <p:spPr>
          <a:xfrm>
            <a:off x="908436" y="1862131"/>
            <a:ext cx="558375" cy="400110"/>
          </a:xfrm>
          <a:prstGeom prst="rect">
            <a:avLst/>
          </a:prstGeom>
          <a:noFill/>
        </p:spPr>
        <p:txBody>
          <a:bodyPr wrap="square" rtlCol="0">
            <a:spAutoFit/>
          </a:bodyPr>
          <a:lstStyle/>
          <a:p>
            <a:r>
              <a:rPr lang="tr-TR" sz="2000" dirty="0" smtClean="0"/>
              <a:t>NP</a:t>
            </a:r>
            <a:endParaRPr lang="tr-TR" sz="2000" dirty="0"/>
          </a:p>
        </p:txBody>
      </p:sp>
      <p:sp>
        <p:nvSpPr>
          <p:cNvPr id="21" name="Metin kutusu 20"/>
          <p:cNvSpPr txBox="1"/>
          <p:nvPr/>
        </p:nvSpPr>
        <p:spPr>
          <a:xfrm>
            <a:off x="2544739" y="1820516"/>
            <a:ext cx="574400" cy="400110"/>
          </a:xfrm>
          <a:prstGeom prst="rect">
            <a:avLst/>
          </a:prstGeom>
          <a:noFill/>
        </p:spPr>
        <p:txBody>
          <a:bodyPr wrap="square" rtlCol="0">
            <a:spAutoFit/>
          </a:bodyPr>
          <a:lstStyle/>
          <a:p>
            <a:r>
              <a:rPr lang="tr-TR" sz="2000" dirty="0"/>
              <a:t>P</a:t>
            </a:r>
            <a:r>
              <a:rPr lang="tr-TR" sz="2000" dirty="0" smtClean="0"/>
              <a:t>P</a:t>
            </a:r>
            <a:endParaRPr lang="tr-TR" sz="2000" dirty="0"/>
          </a:p>
        </p:txBody>
      </p:sp>
      <p:sp>
        <p:nvSpPr>
          <p:cNvPr id="23" name="Metin kutusu 22"/>
          <p:cNvSpPr txBox="1"/>
          <p:nvPr/>
        </p:nvSpPr>
        <p:spPr>
          <a:xfrm>
            <a:off x="5754981" y="1894384"/>
            <a:ext cx="558375" cy="400110"/>
          </a:xfrm>
          <a:prstGeom prst="rect">
            <a:avLst/>
          </a:prstGeom>
          <a:noFill/>
        </p:spPr>
        <p:txBody>
          <a:bodyPr wrap="square" rtlCol="0">
            <a:spAutoFit/>
          </a:bodyPr>
          <a:lstStyle/>
          <a:p>
            <a:r>
              <a:rPr lang="tr-TR" sz="2000" dirty="0" err="1" smtClean="0"/>
              <a:t>Vt</a:t>
            </a:r>
            <a:endParaRPr lang="tr-TR" sz="2000" dirty="0"/>
          </a:p>
        </p:txBody>
      </p:sp>
      <p:sp>
        <p:nvSpPr>
          <p:cNvPr id="24" name="Metin kutusu 23"/>
          <p:cNvSpPr txBox="1"/>
          <p:nvPr/>
        </p:nvSpPr>
        <p:spPr>
          <a:xfrm>
            <a:off x="7111310" y="1894384"/>
            <a:ext cx="558375" cy="400110"/>
          </a:xfrm>
          <a:prstGeom prst="rect">
            <a:avLst/>
          </a:prstGeom>
          <a:noFill/>
        </p:spPr>
        <p:txBody>
          <a:bodyPr wrap="square" rtlCol="0">
            <a:spAutoFit/>
          </a:bodyPr>
          <a:lstStyle/>
          <a:p>
            <a:r>
              <a:rPr lang="tr-TR" sz="2000" dirty="0" smtClean="0"/>
              <a:t>NP</a:t>
            </a:r>
            <a:endParaRPr lang="tr-TR" sz="2000" dirty="0"/>
          </a:p>
        </p:txBody>
      </p:sp>
      <p:cxnSp>
        <p:nvCxnSpPr>
          <p:cNvPr id="25" name="Straight Connector 9"/>
          <p:cNvCxnSpPr/>
          <p:nvPr/>
        </p:nvCxnSpPr>
        <p:spPr>
          <a:xfrm flipH="1">
            <a:off x="467544" y="2262241"/>
            <a:ext cx="713453" cy="3942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9"/>
          <p:cNvCxnSpPr/>
          <p:nvPr/>
        </p:nvCxnSpPr>
        <p:spPr>
          <a:xfrm flipH="1" flipV="1">
            <a:off x="1178224" y="2262241"/>
            <a:ext cx="577173" cy="3564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9"/>
          <p:cNvCxnSpPr/>
          <p:nvPr/>
        </p:nvCxnSpPr>
        <p:spPr>
          <a:xfrm flipH="1">
            <a:off x="6670418" y="2300036"/>
            <a:ext cx="713453" cy="3942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flipH="1" flipV="1">
            <a:off x="7381098" y="2300036"/>
            <a:ext cx="577173" cy="3564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147596" y="2656494"/>
            <a:ext cx="999267" cy="400110"/>
          </a:xfrm>
          <a:prstGeom prst="rect">
            <a:avLst/>
          </a:prstGeom>
          <a:noFill/>
        </p:spPr>
        <p:txBody>
          <a:bodyPr wrap="square" rtlCol="0">
            <a:spAutoFit/>
          </a:bodyPr>
          <a:lstStyle/>
          <a:p>
            <a:r>
              <a:rPr lang="tr-TR" sz="2000" dirty="0" smtClean="0"/>
              <a:t>DET</a:t>
            </a:r>
            <a:endParaRPr lang="tr-TR" sz="2000" dirty="0"/>
          </a:p>
        </p:txBody>
      </p:sp>
      <p:sp>
        <p:nvSpPr>
          <p:cNvPr id="31" name="Metin kutusu 30"/>
          <p:cNvSpPr txBox="1"/>
          <p:nvPr/>
        </p:nvSpPr>
        <p:spPr>
          <a:xfrm>
            <a:off x="1628516" y="2656494"/>
            <a:ext cx="558375" cy="400110"/>
          </a:xfrm>
          <a:prstGeom prst="rect">
            <a:avLst/>
          </a:prstGeom>
          <a:noFill/>
        </p:spPr>
        <p:txBody>
          <a:bodyPr wrap="square" rtlCol="0">
            <a:spAutoFit/>
          </a:bodyPr>
          <a:lstStyle/>
          <a:p>
            <a:r>
              <a:rPr lang="tr-TR" sz="2000" dirty="0" smtClean="0"/>
              <a:t>N</a:t>
            </a:r>
            <a:endParaRPr lang="tr-TR" sz="2000" dirty="0"/>
          </a:p>
        </p:txBody>
      </p:sp>
      <p:sp>
        <p:nvSpPr>
          <p:cNvPr id="33" name="Metin kutusu 32"/>
          <p:cNvSpPr txBox="1"/>
          <p:nvPr/>
        </p:nvSpPr>
        <p:spPr>
          <a:xfrm>
            <a:off x="1986364" y="2681035"/>
            <a:ext cx="558375" cy="400110"/>
          </a:xfrm>
          <a:prstGeom prst="rect">
            <a:avLst/>
          </a:prstGeom>
          <a:noFill/>
        </p:spPr>
        <p:txBody>
          <a:bodyPr wrap="square" rtlCol="0">
            <a:spAutoFit/>
          </a:bodyPr>
          <a:lstStyle/>
          <a:p>
            <a:r>
              <a:rPr lang="tr-TR" sz="2000" dirty="0"/>
              <a:t>P</a:t>
            </a:r>
          </a:p>
        </p:txBody>
      </p:sp>
      <p:sp>
        <p:nvSpPr>
          <p:cNvPr id="34" name="Metin kutusu 33"/>
          <p:cNvSpPr txBox="1"/>
          <p:nvPr/>
        </p:nvSpPr>
        <p:spPr>
          <a:xfrm>
            <a:off x="3120661" y="2691868"/>
            <a:ext cx="558375" cy="400110"/>
          </a:xfrm>
          <a:prstGeom prst="rect">
            <a:avLst/>
          </a:prstGeom>
          <a:noFill/>
        </p:spPr>
        <p:txBody>
          <a:bodyPr wrap="square" rtlCol="0">
            <a:spAutoFit/>
          </a:bodyPr>
          <a:lstStyle/>
          <a:p>
            <a:r>
              <a:rPr lang="tr-TR" sz="2000" dirty="0" smtClean="0"/>
              <a:t>NP</a:t>
            </a:r>
            <a:endParaRPr lang="tr-TR" sz="2000" dirty="0"/>
          </a:p>
        </p:txBody>
      </p:sp>
      <p:cxnSp>
        <p:nvCxnSpPr>
          <p:cNvPr id="36" name="Straight Connector 9"/>
          <p:cNvCxnSpPr/>
          <p:nvPr/>
        </p:nvCxnSpPr>
        <p:spPr>
          <a:xfrm flipH="1">
            <a:off x="2105482" y="2235973"/>
            <a:ext cx="713453" cy="3942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9"/>
          <p:cNvCxnSpPr/>
          <p:nvPr/>
        </p:nvCxnSpPr>
        <p:spPr>
          <a:xfrm flipH="1" flipV="1">
            <a:off x="2816162" y="2235973"/>
            <a:ext cx="577173" cy="3564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H="1">
            <a:off x="2679882" y="3091647"/>
            <a:ext cx="713453" cy="39425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9" name="Straight Connector 9"/>
          <p:cNvCxnSpPr/>
          <p:nvPr/>
        </p:nvCxnSpPr>
        <p:spPr>
          <a:xfrm flipH="1" flipV="1">
            <a:off x="3390562" y="3091647"/>
            <a:ext cx="577173" cy="3564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0" name="Metin kutusu 39"/>
          <p:cNvSpPr txBox="1"/>
          <p:nvPr/>
        </p:nvSpPr>
        <p:spPr>
          <a:xfrm>
            <a:off x="2359934" y="3485900"/>
            <a:ext cx="999267" cy="400110"/>
          </a:xfrm>
          <a:prstGeom prst="rect">
            <a:avLst/>
          </a:prstGeom>
          <a:noFill/>
        </p:spPr>
        <p:txBody>
          <a:bodyPr wrap="square" rtlCol="0">
            <a:spAutoFit/>
          </a:bodyPr>
          <a:lstStyle/>
          <a:p>
            <a:r>
              <a:rPr lang="tr-TR" sz="2000" dirty="0" smtClean="0"/>
              <a:t>DET</a:t>
            </a:r>
            <a:endParaRPr lang="tr-TR" sz="2000" dirty="0"/>
          </a:p>
        </p:txBody>
      </p:sp>
      <p:sp>
        <p:nvSpPr>
          <p:cNvPr id="41" name="Metin kutusu 40"/>
          <p:cNvSpPr txBox="1"/>
          <p:nvPr/>
        </p:nvSpPr>
        <p:spPr>
          <a:xfrm>
            <a:off x="3840854" y="3485900"/>
            <a:ext cx="558375" cy="400110"/>
          </a:xfrm>
          <a:prstGeom prst="rect">
            <a:avLst/>
          </a:prstGeom>
          <a:noFill/>
        </p:spPr>
        <p:txBody>
          <a:bodyPr wrap="square" rtlCol="0">
            <a:spAutoFit/>
          </a:bodyPr>
          <a:lstStyle/>
          <a:p>
            <a:r>
              <a:rPr lang="tr-TR" sz="2000" dirty="0" smtClean="0"/>
              <a:t>N</a:t>
            </a:r>
            <a:endParaRPr lang="tr-TR" sz="2000" dirty="0"/>
          </a:p>
        </p:txBody>
      </p:sp>
      <p:sp>
        <p:nvSpPr>
          <p:cNvPr id="42" name="Metin kutusu 41"/>
          <p:cNvSpPr txBox="1"/>
          <p:nvPr/>
        </p:nvSpPr>
        <p:spPr>
          <a:xfrm>
            <a:off x="6389138" y="2737941"/>
            <a:ext cx="999267" cy="400110"/>
          </a:xfrm>
          <a:prstGeom prst="rect">
            <a:avLst/>
          </a:prstGeom>
          <a:noFill/>
        </p:spPr>
        <p:txBody>
          <a:bodyPr wrap="square" rtlCol="0">
            <a:spAutoFit/>
          </a:bodyPr>
          <a:lstStyle/>
          <a:p>
            <a:r>
              <a:rPr lang="tr-TR" sz="2000" dirty="0" smtClean="0"/>
              <a:t>DET</a:t>
            </a:r>
            <a:endParaRPr lang="tr-TR" sz="2000" dirty="0"/>
          </a:p>
        </p:txBody>
      </p:sp>
      <p:sp>
        <p:nvSpPr>
          <p:cNvPr id="43" name="Metin kutusu 42"/>
          <p:cNvSpPr txBox="1"/>
          <p:nvPr/>
        </p:nvSpPr>
        <p:spPr>
          <a:xfrm>
            <a:off x="7870058" y="2737941"/>
            <a:ext cx="558375" cy="400110"/>
          </a:xfrm>
          <a:prstGeom prst="rect">
            <a:avLst/>
          </a:prstGeom>
          <a:noFill/>
        </p:spPr>
        <p:txBody>
          <a:bodyPr wrap="square" rtlCol="0">
            <a:spAutoFit/>
          </a:bodyPr>
          <a:lstStyle/>
          <a:p>
            <a:r>
              <a:rPr lang="tr-TR" sz="2000" dirty="0" smtClean="0"/>
              <a:t>N</a:t>
            </a:r>
            <a:endParaRPr lang="tr-TR" sz="2000" dirty="0"/>
          </a:p>
        </p:txBody>
      </p:sp>
      <p:cxnSp>
        <p:nvCxnSpPr>
          <p:cNvPr id="44" name="Straight Connector 9"/>
          <p:cNvCxnSpPr/>
          <p:nvPr/>
        </p:nvCxnSpPr>
        <p:spPr>
          <a:xfrm flipH="1">
            <a:off x="460506" y="3138051"/>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9"/>
          <p:cNvCxnSpPr/>
          <p:nvPr/>
        </p:nvCxnSpPr>
        <p:spPr>
          <a:xfrm flipH="1">
            <a:off x="1832602" y="3138051"/>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7" name="Straight Connector 9"/>
          <p:cNvCxnSpPr/>
          <p:nvPr/>
        </p:nvCxnSpPr>
        <p:spPr>
          <a:xfrm flipH="1">
            <a:off x="2160648" y="3138051"/>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8" name="Straight Connector 9"/>
          <p:cNvCxnSpPr/>
          <p:nvPr/>
        </p:nvCxnSpPr>
        <p:spPr>
          <a:xfrm flipH="1">
            <a:off x="2668409" y="3886010"/>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9"/>
          <p:cNvCxnSpPr/>
          <p:nvPr/>
        </p:nvCxnSpPr>
        <p:spPr>
          <a:xfrm flipH="1">
            <a:off x="3986988" y="3923805"/>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0" name="Straight Connector 9"/>
          <p:cNvCxnSpPr/>
          <p:nvPr/>
        </p:nvCxnSpPr>
        <p:spPr>
          <a:xfrm flipH="1">
            <a:off x="5949927" y="2357150"/>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1" name="Straight Connector 9"/>
          <p:cNvCxnSpPr/>
          <p:nvPr/>
        </p:nvCxnSpPr>
        <p:spPr>
          <a:xfrm flipH="1">
            <a:off x="6673382" y="3186556"/>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2" name="Straight Connector 9"/>
          <p:cNvCxnSpPr/>
          <p:nvPr/>
        </p:nvCxnSpPr>
        <p:spPr>
          <a:xfrm flipH="1">
            <a:off x="7993877" y="3175838"/>
            <a:ext cx="4296" cy="99879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53" name="Metin kutusu 52"/>
          <p:cNvSpPr txBox="1"/>
          <p:nvPr/>
        </p:nvSpPr>
        <p:spPr>
          <a:xfrm>
            <a:off x="5414317" y="3418604"/>
            <a:ext cx="1038735" cy="492443"/>
          </a:xfrm>
          <a:prstGeom prst="rect">
            <a:avLst/>
          </a:prstGeom>
          <a:noFill/>
        </p:spPr>
        <p:txBody>
          <a:bodyPr wrap="square" rtlCol="0">
            <a:spAutoFit/>
          </a:bodyPr>
          <a:lstStyle/>
          <a:p>
            <a:r>
              <a:rPr lang="tr-TR" sz="2600" dirty="0" err="1" smtClean="0"/>
              <a:t>drives</a:t>
            </a:r>
            <a:endParaRPr lang="tr-TR" sz="2600" dirty="0"/>
          </a:p>
        </p:txBody>
      </p:sp>
      <p:sp>
        <p:nvSpPr>
          <p:cNvPr id="55" name="Metin kutusu 54"/>
          <p:cNvSpPr txBox="1"/>
          <p:nvPr/>
        </p:nvSpPr>
        <p:spPr>
          <a:xfrm>
            <a:off x="6505444" y="4293871"/>
            <a:ext cx="512107" cy="492443"/>
          </a:xfrm>
          <a:prstGeom prst="rect">
            <a:avLst/>
          </a:prstGeom>
          <a:noFill/>
        </p:spPr>
        <p:txBody>
          <a:bodyPr wrap="square" rtlCol="0">
            <a:spAutoFit/>
          </a:bodyPr>
          <a:lstStyle/>
          <a:p>
            <a:r>
              <a:rPr lang="tr-TR" sz="2600" dirty="0" smtClean="0"/>
              <a:t>a</a:t>
            </a:r>
            <a:endParaRPr lang="tr-TR" sz="2600" dirty="0"/>
          </a:p>
        </p:txBody>
      </p:sp>
      <p:sp>
        <p:nvSpPr>
          <p:cNvPr id="56" name="Metin kutusu 55"/>
          <p:cNvSpPr txBox="1"/>
          <p:nvPr/>
        </p:nvSpPr>
        <p:spPr>
          <a:xfrm>
            <a:off x="7474509" y="4293870"/>
            <a:ext cx="1038735" cy="492443"/>
          </a:xfrm>
          <a:prstGeom prst="rect">
            <a:avLst/>
          </a:prstGeom>
          <a:noFill/>
        </p:spPr>
        <p:txBody>
          <a:bodyPr wrap="square" rtlCol="0">
            <a:spAutoFit/>
          </a:bodyPr>
          <a:lstStyle/>
          <a:p>
            <a:r>
              <a:rPr lang="tr-TR" sz="2600" dirty="0" err="1" smtClean="0"/>
              <a:t>truck</a:t>
            </a:r>
            <a:endParaRPr lang="tr-TR" sz="2600" dirty="0"/>
          </a:p>
        </p:txBody>
      </p:sp>
      <p:sp>
        <p:nvSpPr>
          <p:cNvPr id="57" name="Metin kutusu 56"/>
          <p:cNvSpPr txBox="1"/>
          <p:nvPr/>
        </p:nvSpPr>
        <p:spPr>
          <a:xfrm>
            <a:off x="2393443" y="4847640"/>
            <a:ext cx="932248" cy="492443"/>
          </a:xfrm>
          <a:prstGeom prst="rect">
            <a:avLst/>
          </a:prstGeom>
          <a:noFill/>
        </p:spPr>
        <p:txBody>
          <a:bodyPr wrap="square" rtlCol="0">
            <a:spAutoFit/>
          </a:bodyPr>
          <a:lstStyle/>
          <a:p>
            <a:r>
              <a:rPr lang="tr-TR" sz="2600" dirty="0" err="1" smtClean="0"/>
              <a:t>the</a:t>
            </a:r>
            <a:endParaRPr lang="tr-TR" sz="2600" dirty="0"/>
          </a:p>
        </p:txBody>
      </p:sp>
      <p:sp>
        <p:nvSpPr>
          <p:cNvPr id="59" name="Metin kutusu 58"/>
          <p:cNvSpPr txBox="1"/>
          <p:nvPr/>
        </p:nvSpPr>
        <p:spPr>
          <a:xfrm>
            <a:off x="3493967" y="4884808"/>
            <a:ext cx="1810523" cy="492443"/>
          </a:xfrm>
          <a:prstGeom prst="rect">
            <a:avLst/>
          </a:prstGeom>
          <a:noFill/>
        </p:spPr>
        <p:txBody>
          <a:bodyPr wrap="square" rtlCol="0">
            <a:spAutoFit/>
          </a:bodyPr>
          <a:lstStyle/>
          <a:p>
            <a:r>
              <a:rPr lang="tr-TR" sz="2600" dirty="0" err="1" smtClean="0"/>
              <a:t>kitchen</a:t>
            </a:r>
            <a:endParaRPr lang="tr-TR" sz="2600" dirty="0"/>
          </a:p>
        </p:txBody>
      </p:sp>
    </p:spTree>
    <p:extLst>
      <p:ext uri="{BB962C8B-B14F-4D97-AF65-F5344CB8AC3E}">
        <p14:creationId xmlns:p14="http://schemas.microsoft.com/office/powerpoint/2010/main" val="14987519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a:bodyPr>
          <a:lstStyle/>
          <a:p>
            <a:pPr marL="0" indent="0">
              <a:buNone/>
            </a:pPr>
            <a:r>
              <a:rPr lang="en-US" dirty="0" smtClean="0"/>
              <a:t>Starting </a:t>
            </a:r>
            <a:r>
              <a:rPr lang="en-US" dirty="0"/>
              <a:t>at the S </a:t>
            </a:r>
            <a:r>
              <a:rPr lang="tr-TR" dirty="0" err="1" smtClean="0"/>
              <a:t>nod</a:t>
            </a:r>
            <a:r>
              <a:rPr lang="en-US" dirty="0" smtClean="0"/>
              <a:t>e</a:t>
            </a:r>
            <a:r>
              <a:rPr lang="en-US" dirty="0"/>
              <a:t>, </a:t>
            </a:r>
            <a:r>
              <a:rPr lang="en-US" dirty="0" smtClean="0"/>
              <a:t>w</a:t>
            </a:r>
            <a:r>
              <a:rPr lang="tr-TR" dirty="0" smtClean="0"/>
              <a:t>e can</a:t>
            </a:r>
            <a:r>
              <a:rPr lang="en-US" dirty="0" smtClean="0"/>
              <a:t> </a:t>
            </a:r>
            <a:r>
              <a:rPr lang="tr-TR" dirty="0" err="1" smtClean="0"/>
              <a:t>formulate</a:t>
            </a:r>
            <a:r>
              <a:rPr lang="en-US" dirty="0" smtClean="0"/>
              <a:t> </a:t>
            </a:r>
            <a:r>
              <a:rPr lang="en-US" dirty="0"/>
              <a:t>the PS rules with generate this </a:t>
            </a:r>
            <a:r>
              <a:rPr lang="en-US" dirty="0" smtClean="0"/>
              <a:t>structure</a:t>
            </a:r>
            <a:r>
              <a:rPr lang="tr-TR" dirty="0" smtClean="0"/>
              <a:t>. T</a:t>
            </a:r>
            <a:r>
              <a:rPr lang="en-US" dirty="0" smtClean="0"/>
              <a:t>he S</a:t>
            </a:r>
            <a:r>
              <a:rPr lang="tr-TR" dirty="0" smtClean="0"/>
              <a:t> is</a:t>
            </a:r>
            <a:r>
              <a:rPr lang="en-US" dirty="0" smtClean="0"/>
              <a:t> </a:t>
            </a:r>
            <a:r>
              <a:rPr lang="en-US" dirty="0"/>
              <a:t>composed of an </a:t>
            </a:r>
            <a:r>
              <a:rPr lang="tr-TR" dirty="0" smtClean="0"/>
              <a:t>NP</a:t>
            </a:r>
            <a:r>
              <a:rPr lang="en-US" dirty="0" smtClean="0"/>
              <a:t> </a:t>
            </a:r>
            <a:r>
              <a:rPr lang="tr-TR" dirty="0" err="1" smtClean="0"/>
              <a:t>and</a:t>
            </a:r>
            <a:r>
              <a:rPr lang="tr-TR" dirty="0" smtClean="0"/>
              <a:t> a </a:t>
            </a:r>
            <a:r>
              <a:rPr lang="en-US" dirty="0" smtClean="0"/>
              <a:t>VP </a:t>
            </a:r>
            <a:r>
              <a:rPr lang="tr-TR" dirty="0" smtClean="0"/>
              <a:t>(</a:t>
            </a:r>
            <a:r>
              <a:rPr lang="en-US" dirty="0" smtClean="0"/>
              <a:t>as usual</a:t>
            </a:r>
            <a:r>
              <a:rPr lang="tr-TR" dirty="0" smtClean="0"/>
              <a:t>)</a:t>
            </a:r>
            <a:r>
              <a:rPr lang="en-US" dirty="0" smtClean="0"/>
              <a:t>, </a:t>
            </a:r>
            <a:r>
              <a:rPr lang="en-US" dirty="0"/>
              <a:t>so </a:t>
            </a:r>
            <a:r>
              <a:rPr lang="tr-TR" dirty="0" smtClean="0"/>
              <a:t>a </a:t>
            </a:r>
            <a:r>
              <a:rPr lang="tr-TR" dirty="0" err="1" smtClean="0"/>
              <a:t>rule</a:t>
            </a:r>
            <a:r>
              <a:rPr lang="en-US" dirty="0" smtClean="0"/>
              <a:t> </a:t>
            </a:r>
            <a:r>
              <a:rPr lang="en-US" dirty="0"/>
              <a:t>which expresses this fact would be written as </a:t>
            </a:r>
            <a:r>
              <a:rPr lang="tr-TR" dirty="0" smtClean="0"/>
              <a:t>(</a:t>
            </a:r>
            <a:r>
              <a:rPr lang="en-US" dirty="0" smtClean="0"/>
              <a:t>10</a:t>
            </a:r>
            <a:r>
              <a:rPr lang="tr-TR" dirty="0" smtClean="0"/>
              <a:t>)</a:t>
            </a:r>
            <a:r>
              <a:rPr lang="en-US" dirty="0" smtClean="0"/>
              <a:t> above</a:t>
            </a:r>
            <a:r>
              <a:rPr lang="tr-TR" dirty="0" smtClean="0"/>
              <a:t>:</a:t>
            </a:r>
            <a:r>
              <a:rPr lang="en-US" dirty="0" smtClean="0"/>
              <a:t> </a:t>
            </a:r>
            <a:r>
              <a:rPr lang="tr-TR" dirty="0" smtClean="0"/>
              <a:t>S        NP</a:t>
            </a:r>
            <a:r>
              <a:rPr lang="en-US" dirty="0" smtClean="0"/>
              <a:t> VP</a:t>
            </a:r>
            <a:r>
              <a:rPr lang="tr-TR" dirty="0" smtClean="0"/>
              <a:t>.</a:t>
            </a:r>
            <a:r>
              <a:rPr lang="en-US" dirty="0" smtClean="0"/>
              <a:t> </a:t>
            </a:r>
            <a:r>
              <a:rPr lang="tr-TR" dirty="0"/>
              <a:t>T</a:t>
            </a:r>
            <a:r>
              <a:rPr lang="en-US" dirty="0" smtClean="0"/>
              <a:t>he </a:t>
            </a:r>
            <a:r>
              <a:rPr lang="en-US" dirty="0"/>
              <a:t>highest </a:t>
            </a:r>
            <a:r>
              <a:rPr lang="tr-TR" dirty="0" smtClean="0"/>
              <a:t>N</a:t>
            </a:r>
            <a:r>
              <a:rPr lang="en-US" dirty="0" smtClean="0"/>
              <a:t>P </a:t>
            </a:r>
            <a:r>
              <a:rPr lang="en-US" dirty="0"/>
              <a:t>is composed of an </a:t>
            </a:r>
            <a:r>
              <a:rPr lang="tr-TR" dirty="0" smtClean="0"/>
              <a:t>N</a:t>
            </a:r>
            <a:r>
              <a:rPr lang="en-US" dirty="0" smtClean="0"/>
              <a:t>P </a:t>
            </a:r>
            <a:r>
              <a:rPr lang="en-US" dirty="0"/>
              <a:t>and </a:t>
            </a:r>
            <a:r>
              <a:rPr lang="en-US" dirty="0" smtClean="0"/>
              <a:t>a</a:t>
            </a:r>
            <a:r>
              <a:rPr lang="tr-TR" dirty="0" smtClean="0"/>
              <a:t> PP. A </a:t>
            </a:r>
            <a:r>
              <a:rPr lang="tr-TR" dirty="0" err="1" smtClean="0"/>
              <a:t>rule</a:t>
            </a:r>
            <a:r>
              <a:rPr lang="en-US" dirty="0" smtClean="0"/>
              <a:t> </a:t>
            </a:r>
            <a:r>
              <a:rPr lang="en-US" dirty="0"/>
              <a:t>which expresses this fact would be as NP </a:t>
            </a:r>
            <a:r>
              <a:rPr lang="tr-TR" dirty="0" smtClean="0"/>
              <a:t>      NP</a:t>
            </a:r>
            <a:r>
              <a:rPr lang="en-US" dirty="0" smtClean="0"/>
              <a:t> PP</a:t>
            </a:r>
            <a:r>
              <a:rPr lang="tr-TR" dirty="0" smtClean="0"/>
              <a:t>,</a:t>
            </a:r>
            <a:r>
              <a:rPr lang="en-US" dirty="0" smtClean="0"/>
              <a:t> </a:t>
            </a:r>
            <a:r>
              <a:rPr lang="en-US" dirty="0"/>
              <a:t>and so </a:t>
            </a:r>
            <a:r>
              <a:rPr lang="en-US" dirty="0" smtClean="0"/>
              <a:t>on</a:t>
            </a:r>
            <a:r>
              <a:rPr lang="tr-TR" dirty="0" smtClean="0"/>
              <a:t>.</a:t>
            </a:r>
            <a:endParaRPr lang="en-US" dirty="0"/>
          </a:p>
        </p:txBody>
      </p:sp>
      <p:cxnSp>
        <p:nvCxnSpPr>
          <p:cNvPr id="3" name="Düz Ok Bağlayıcısı 2"/>
          <p:cNvCxnSpPr/>
          <p:nvPr/>
        </p:nvCxnSpPr>
        <p:spPr>
          <a:xfrm>
            <a:off x="3635896" y="1628800"/>
            <a:ext cx="43204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Düz Ok Bağlayıcısı 4"/>
          <p:cNvCxnSpPr/>
          <p:nvPr/>
        </p:nvCxnSpPr>
        <p:spPr>
          <a:xfrm>
            <a:off x="3059832" y="2420888"/>
            <a:ext cx="43204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2290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179512" y="188640"/>
            <a:ext cx="8712968" cy="6480720"/>
          </a:xfrm>
        </p:spPr>
        <p:txBody>
          <a:bodyPr>
            <a:normAutofit lnSpcReduction="10000"/>
          </a:bodyPr>
          <a:lstStyle/>
          <a:p>
            <a:pPr marL="0" indent="0">
              <a:buNone/>
            </a:pPr>
            <a:r>
              <a:rPr lang="en-US" dirty="0" smtClean="0"/>
              <a:t>INFINITY AND RECURSION </a:t>
            </a:r>
            <a:endParaRPr lang="tr-TR" dirty="0" smtClean="0"/>
          </a:p>
          <a:p>
            <a:pPr marL="0" indent="0">
              <a:buNone/>
            </a:pPr>
            <a:r>
              <a:rPr lang="tr-TR" dirty="0"/>
              <a:t>O</a:t>
            </a:r>
            <a:r>
              <a:rPr lang="en-US" dirty="0" smtClean="0"/>
              <a:t>ne </a:t>
            </a:r>
            <a:r>
              <a:rPr lang="en-US" dirty="0"/>
              <a:t>of the things linguists attempt to do is to analyze the structure of sentences in a given language and construct a set of rules which can generate the grammatical sentences of that language but which does not allow generation of </a:t>
            </a:r>
            <a:r>
              <a:rPr lang="tr-TR" dirty="0" smtClean="0"/>
              <a:t>u</a:t>
            </a:r>
            <a:r>
              <a:rPr lang="en-US" dirty="0" err="1" smtClean="0"/>
              <a:t>ngrammatical</a:t>
            </a:r>
            <a:r>
              <a:rPr lang="en-US" dirty="0" smtClean="0"/>
              <a:t> </a:t>
            </a:r>
            <a:r>
              <a:rPr lang="en-US" dirty="0"/>
              <a:t>sentences. In addition, the set of rules must be able to generate an infinite number of sentences. One of the ways this can be accomplished is by using </a:t>
            </a:r>
            <a:r>
              <a:rPr lang="tr-TR" dirty="0" err="1" smtClean="0"/>
              <a:t>recursive</a:t>
            </a:r>
            <a:r>
              <a:rPr lang="en-US" dirty="0" smtClean="0"/>
              <a:t> </a:t>
            </a:r>
            <a:r>
              <a:rPr lang="en-US" dirty="0"/>
              <a:t>rules, as discussed above. One example of recursion is English involves the pair of rose in </a:t>
            </a:r>
            <a:r>
              <a:rPr lang="tr-TR" dirty="0" smtClean="0"/>
              <a:t>(</a:t>
            </a:r>
            <a:r>
              <a:rPr lang="en-US" dirty="0" smtClean="0"/>
              <a:t>21</a:t>
            </a:r>
            <a:r>
              <a:rPr lang="tr-TR" dirty="0" smtClean="0"/>
              <a:t>)</a:t>
            </a:r>
            <a:r>
              <a:rPr lang="en-US" dirty="0" smtClean="0"/>
              <a:t> </a:t>
            </a:r>
            <a:r>
              <a:rPr lang="en-US" dirty="0"/>
              <a:t>and </a:t>
            </a:r>
            <a:r>
              <a:rPr lang="tr-TR" dirty="0" smtClean="0"/>
              <a:t>(</a:t>
            </a:r>
            <a:r>
              <a:rPr lang="en-US" dirty="0" smtClean="0"/>
              <a:t>22</a:t>
            </a:r>
            <a:r>
              <a:rPr lang="tr-TR" dirty="0" smtClean="0"/>
              <a:t>)</a:t>
            </a:r>
            <a:r>
              <a:rPr lang="en-US" dirty="0" smtClean="0"/>
              <a:t> </a:t>
            </a:r>
            <a:r>
              <a:rPr lang="en-US" dirty="0"/>
              <a:t>below</a:t>
            </a:r>
            <a:r>
              <a:rPr lang="en-US" dirty="0" smtClean="0"/>
              <a:t>.</a:t>
            </a:r>
            <a:endParaRPr lang="tr-TR" dirty="0" smtClean="0"/>
          </a:p>
          <a:p>
            <a:pPr marL="0" indent="0">
              <a:buNone/>
            </a:pPr>
            <a:r>
              <a:rPr lang="tr-TR" dirty="0" smtClean="0"/>
              <a:t>(21) NP        </a:t>
            </a:r>
            <a:r>
              <a:rPr lang="tr-TR" dirty="0" err="1" smtClean="0"/>
              <a:t>NP</a:t>
            </a:r>
            <a:r>
              <a:rPr lang="tr-TR" dirty="0" smtClean="0"/>
              <a:t> PP       (22) PP       P NP</a:t>
            </a:r>
            <a:endParaRPr lang="en-US" dirty="0"/>
          </a:p>
          <a:p>
            <a:pPr marL="0" indent="0">
              <a:buNone/>
            </a:pPr>
            <a:r>
              <a:rPr lang="en-US" dirty="0" smtClean="0"/>
              <a:t>Together </a:t>
            </a:r>
            <a:r>
              <a:rPr lang="en-US" dirty="0"/>
              <a:t>these rules generate phrases such as the man with the </a:t>
            </a:r>
            <a:r>
              <a:rPr lang="en-US" dirty="0" smtClean="0"/>
              <a:t>d</a:t>
            </a:r>
            <a:r>
              <a:rPr lang="tr-TR" dirty="0" err="1" smtClean="0"/>
              <a:t>og</a:t>
            </a:r>
            <a:r>
              <a:rPr lang="en-US" dirty="0" smtClean="0"/>
              <a:t>, </a:t>
            </a:r>
            <a:r>
              <a:rPr lang="tr-TR" dirty="0" err="1" smtClean="0"/>
              <a:t>the</a:t>
            </a:r>
            <a:r>
              <a:rPr lang="tr-TR" dirty="0" smtClean="0"/>
              <a:t> </a:t>
            </a:r>
            <a:r>
              <a:rPr lang="tr-TR" dirty="0" err="1" smtClean="0"/>
              <a:t>painter</a:t>
            </a:r>
            <a:r>
              <a:rPr lang="tr-TR" dirty="0" smtClean="0"/>
              <a:t> </a:t>
            </a:r>
            <a:r>
              <a:rPr lang="tr-TR" dirty="0" err="1" smtClean="0"/>
              <a:t>from</a:t>
            </a:r>
            <a:r>
              <a:rPr lang="en-US" dirty="0" smtClean="0"/>
              <a:t> </a:t>
            </a:r>
            <a:r>
              <a:rPr lang="en-US" dirty="0"/>
              <a:t>California, some preachers in their pulpits, a large </a:t>
            </a:r>
            <a:r>
              <a:rPr lang="en-US" dirty="0" smtClean="0"/>
              <a:t>ant </a:t>
            </a:r>
            <a:r>
              <a:rPr lang="en-US" dirty="0"/>
              <a:t>in my drink, and so on. But notice that when one </a:t>
            </a:r>
            <a:r>
              <a:rPr lang="en-US" dirty="0" err="1" smtClean="0"/>
              <a:t>ro</a:t>
            </a:r>
            <a:r>
              <a:rPr lang="tr-TR" dirty="0" smtClean="0"/>
              <a:t>le</a:t>
            </a:r>
            <a:r>
              <a:rPr lang="en-US" dirty="0" smtClean="0"/>
              <a:t> </a:t>
            </a:r>
            <a:r>
              <a:rPr lang="en-US" dirty="0"/>
              <a:t>is applied in succession, the </a:t>
            </a:r>
            <a:r>
              <a:rPr lang="tr-TR" dirty="0" err="1" smtClean="0"/>
              <a:t>pair</a:t>
            </a:r>
            <a:r>
              <a:rPr lang="en-US" dirty="0" smtClean="0"/>
              <a:t> </a:t>
            </a:r>
            <a:r>
              <a:rPr lang="en-US" dirty="0"/>
              <a:t>is </a:t>
            </a:r>
            <a:r>
              <a:rPr lang="tr-TR" dirty="0" err="1" smtClean="0"/>
              <a:t>recursive</a:t>
            </a:r>
            <a:r>
              <a:rPr lang="tr-TR" dirty="0" smtClean="0"/>
              <a:t>; </a:t>
            </a:r>
            <a:r>
              <a:rPr lang="tr-TR" dirty="0" err="1" smtClean="0"/>
              <a:t>note</a:t>
            </a:r>
            <a:r>
              <a:rPr lang="tr-TR" dirty="0" smtClean="0"/>
              <a:t> </a:t>
            </a:r>
            <a:r>
              <a:rPr lang="tr-TR" dirty="0" err="1" smtClean="0"/>
              <a:t>that</a:t>
            </a:r>
            <a:r>
              <a:rPr lang="en-US" dirty="0" smtClean="0"/>
              <a:t> since NP </a:t>
            </a:r>
            <a:r>
              <a:rPr lang="tr-TR" dirty="0" err="1" smtClean="0"/>
              <a:t>oc</a:t>
            </a:r>
            <a:r>
              <a:rPr lang="en-US" dirty="0" smtClean="0"/>
              <a:t>cu</a:t>
            </a:r>
            <a:r>
              <a:rPr lang="tr-TR" dirty="0" smtClean="0"/>
              <a:t>r</a:t>
            </a:r>
            <a:r>
              <a:rPr lang="en-US" dirty="0" smtClean="0"/>
              <a:t>s </a:t>
            </a:r>
            <a:r>
              <a:rPr lang="en-US" dirty="0"/>
              <a:t>on the left of the </a:t>
            </a:r>
            <a:r>
              <a:rPr lang="en-US" dirty="0" smtClean="0"/>
              <a:t>arrow</a:t>
            </a:r>
            <a:endParaRPr lang="en-US" dirty="0"/>
          </a:p>
        </p:txBody>
      </p:sp>
      <p:cxnSp>
        <p:nvCxnSpPr>
          <p:cNvPr id="5" name="Düz Ok Bağlayıcısı 4"/>
          <p:cNvCxnSpPr/>
          <p:nvPr/>
        </p:nvCxnSpPr>
        <p:spPr>
          <a:xfrm>
            <a:off x="1403648" y="4149080"/>
            <a:ext cx="43204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4499992" y="4149080"/>
            <a:ext cx="432048"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5607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955</TotalTime>
  <Words>9834</Words>
  <Application>Microsoft Office PowerPoint</Application>
  <PresentationFormat>Ekran Gösterisi (4:3)</PresentationFormat>
  <Paragraphs>1003</Paragraphs>
  <Slides>111</Slides>
  <Notes>0</Notes>
  <HiddenSlides>0</HiddenSlides>
  <MMClips>0</MMClips>
  <ScaleCrop>false</ScaleCrop>
  <HeadingPairs>
    <vt:vector size="4" baseType="variant">
      <vt:variant>
        <vt:lpstr>Tema</vt:lpstr>
      </vt:variant>
      <vt:variant>
        <vt:i4>1</vt:i4>
      </vt:variant>
      <vt:variant>
        <vt:lpstr>Slayt Başlıkları</vt:lpstr>
      </vt:variant>
      <vt:variant>
        <vt:i4>111</vt:i4>
      </vt:variant>
    </vt:vector>
  </HeadingPairs>
  <TitlesOfParts>
    <vt:vector size="112" baseType="lpstr">
      <vt:lpstr>Akış</vt:lpstr>
      <vt:lpstr>SYNTAX</vt:lpstr>
      <vt:lpstr>PowerPoint Sunusu</vt:lpstr>
      <vt:lpstr>PowerPoint Sunusu</vt:lpstr>
      <vt:lpstr>PowerPoint Sunusu</vt:lpstr>
      <vt:lpstr>PowerPoint Sunusu</vt:lpstr>
      <vt:lpstr>PowerPoint Sunusu</vt:lpstr>
      <vt:lpstr>Constituent Tests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WHAT GRAMMATICALITY IS NOT BASED ON</vt:lpstr>
      <vt:lpstr>PowerPoint Sunusu</vt:lpstr>
      <vt:lpstr>PowerPoint Sunusu</vt:lpstr>
      <vt:lpstr>PowerPoint Sunusu</vt:lpstr>
      <vt:lpstr>PowerPoint Sunusu</vt:lpstr>
      <vt:lpstr>Phrasal Categories</vt:lpstr>
      <vt:lpstr>PowerPoint Sunusu</vt:lpstr>
      <vt:lpstr>PowerPoint Sunusu</vt:lpstr>
      <vt:lpstr>PowerPoint Sunusu</vt:lpstr>
      <vt:lpstr>PowerPoint Sunusu</vt:lpstr>
      <vt:lpstr>Phrase Structure Trees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Lexical Categories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SYNTAX: LINEAR ORDER, HIERARCHICAL STRUCTURE, AND AMBIGUITY</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SYNTAX: PHRASAL CATEGORIES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SYNTAX: PHRASE STRUCTURE RULES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dc:title>
  <dc:creator>Yıbış</dc:creator>
  <cp:lastModifiedBy>HP</cp:lastModifiedBy>
  <cp:revision>167</cp:revision>
  <dcterms:created xsi:type="dcterms:W3CDTF">2016-02-17T16:11:47Z</dcterms:created>
  <dcterms:modified xsi:type="dcterms:W3CDTF">2020-02-09T20:42:43Z</dcterms:modified>
</cp:coreProperties>
</file>